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2" r:id="rId5"/>
    <p:sldId id="264" r:id="rId6"/>
    <p:sldId id="263" r:id="rId7"/>
    <p:sldId id="261" r:id="rId8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0" name="Рисунок 59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61" name="Рисунок 60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stomShape 1"/>
          <p:cNvSpPr/>
          <p:nvPr/>
        </p:nvSpPr>
        <p:spPr>
          <a:xfrm>
            <a:off x="0" y="2575080"/>
            <a:ext cx="96120" cy="621360"/>
          </a:xfrm>
          <a:custGeom>
            <a:avLst/>
            <a:gdLst/>
            <a:ahLst/>
            <a:cxnLst/>
            <a:rect l="l" t="t" r="r" b="b"/>
            <a:pathLst>
              <a:path w="22" h="136">
                <a:moveTo>
                  <a:pt x="22" y="136"/>
                </a:moveTo>
                <a:cubicBezTo>
                  <a:pt x="20" y="117"/>
                  <a:pt x="19" y="99"/>
                  <a:pt x="17" y="80"/>
                </a:cubicBezTo>
                <a:cubicBezTo>
                  <a:pt x="11" y="54"/>
                  <a:pt x="6" y="27"/>
                  <a:pt x="0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64"/>
                  <a:pt x="13" y="94"/>
                  <a:pt x="20" y="124"/>
                </a:cubicBezTo>
                <a:cubicBezTo>
                  <a:pt x="20" y="128"/>
                  <a:pt x="21" y="132"/>
                  <a:pt x="22" y="136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" name="CustomShape 2"/>
          <p:cNvSpPr/>
          <p:nvPr/>
        </p:nvSpPr>
        <p:spPr>
          <a:xfrm>
            <a:off x="128520" y="3156480"/>
            <a:ext cx="641880" cy="2317680"/>
          </a:xfrm>
          <a:custGeom>
            <a:avLst/>
            <a:gdLst/>
            <a:ahLst/>
            <a:cxnLst/>
            <a:rect l="l" t="t" r="r" b="b"/>
            <a:pathLst>
              <a:path w="140" h="504">
                <a:moveTo>
                  <a:pt x="86" y="350"/>
                </a:moveTo>
                <a:cubicBezTo>
                  <a:pt x="103" y="402"/>
                  <a:pt x="120" y="453"/>
                  <a:pt x="139" y="504"/>
                </a:cubicBezTo>
                <a:cubicBezTo>
                  <a:pt x="139" y="495"/>
                  <a:pt x="139" y="487"/>
                  <a:pt x="140" y="478"/>
                </a:cubicBezTo>
                <a:cubicBezTo>
                  <a:pt x="124" y="435"/>
                  <a:pt x="109" y="391"/>
                  <a:pt x="95" y="347"/>
                </a:cubicBezTo>
                <a:cubicBezTo>
                  <a:pt x="58" y="233"/>
                  <a:pt x="27" y="117"/>
                  <a:pt x="0" y="0"/>
                </a:cubicBezTo>
                <a:cubicBezTo>
                  <a:pt x="2" y="20"/>
                  <a:pt x="4" y="41"/>
                  <a:pt x="6" y="61"/>
                </a:cubicBezTo>
                <a:cubicBezTo>
                  <a:pt x="30" y="158"/>
                  <a:pt x="56" y="255"/>
                  <a:pt x="86" y="35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807120" y="5447160"/>
            <a:ext cx="604800" cy="1415520"/>
          </a:xfrm>
          <a:custGeom>
            <a:avLst/>
            <a:gdLst/>
            <a:ahLst/>
            <a:cxnLst/>
            <a:rect l="l" t="t" r="r" b="b"/>
            <a:pathLst>
              <a:path w="132" h="308">
                <a:moveTo>
                  <a:pt x="8" y="22"/>
                </a:moveTo>
                <a:cubicBezTo>
                  <a:pt x="5" y="15"/>
                  <a:pt x="2" y="8"/>
                  <a:pt x="0" y="0"/>
                </a:cubicBezTo>
                <a:cubicBezTo>
                  <a:pt x="0" y="10"/>
                  <a:pt x="0" y="19"/>
                  <a:pt x="0" y="29"/>
                </a:cubicBezTo>
                <a:cubicBezTo>
                  <a:pt x="21" y="85"/>
                  <a:pt x="44" y="140"/>
                  <a:pt x="68" y="194"/>
                </a:cubicBezTo>
                <a:cubicBezTo>
                  <a:pt x="85" y="232"/>
                  <a:pt x="104" y="270"/>
                  <a:pt x="123" y="308"/>
                </a:cubicBezTo>
                <a:cubicBezTo>
                  <a:pt x="132" y="308"/>
                  <a:pt x="132" y="308"/>
                  <a:pt x="132" y="308"/>
                </a:cubicBezTo>
                <a:cubicBezTo>
                  <a:pt x="113" y="269"/>
                  <a:pt x="94" y="230"/>
                  <a:pt x="77" y="190"/>
                </a:cubicBezTo>
                <a:cubicBezTo>
                  <a:pt x="52" y="135"/>
                  <a:pt x="29" y="79"/>
                  <a:pt x="8" y="22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959760" y="6503760"/>
            <a:ext cx="166680" cy="358920"/>
          </a:xfrm>
          <a:custGeom>
            <a:avLst/>
            <a:gdLst/>
            <a:ahLst/>
            <a:cxnLst/>
            <a:rect l="l" t="t" r="r" b="b"/>
            <a:pathLst>
              <a:path w="37" h="79">
                <a:moveTo>
                  <a:pt x="28" y="79"/>
                </a:moveTo>
                <a:cubicBezTo>
                  <a:pt x="37" y="79"/>
                  <a:pt x="37" y="79"/>
                  <a:pt x="37" y="79"/>
                </a:cubicBezTo>
                <a:cubicBezTo>
                  <a:pt x="24" y="53"/>
                  <a:pt x="12" y="27"/>
                  <a:pt x="0" y="0"/>
                </a:cubicBezTo>
                <a:cubicBezTo>
                  <a:pt x="8" y="27"/>
                  <a:pt x="17" y="53"/>
                  <a:pt x="28" y="79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100800" y="3201120"/>
            <a:ext cx="817200" cy="3323880"/>
          </a:xfrm>
          <a:custGeom>
            <a:avLst/>
            <a:gdLst/>
            <a:ahLst/>
            <a:cxnLst/>
            <a:rect l="l" t="t" r="r" b="b"/>
            <a:pathLst>
              <a:path w="178" h="722">
                <a:moveTo>
                  <a:pt x="162" y="660"/>
                </a:moveTo>
                <a:cubicBezTo>
                  <a:pt x="145" y="618"/>
                  <a:pt x="130" y="576"/>
                  <a:pt x="116" y="534"/>
                </a:cubicBezTo>
                <a:cubicBezTo>
                  <a:pt x="84" y="437"/>
                  <a:pt x="59" y="337"/>
                  <a:pt x="40" y="236"/>
                </a:cubicBezTo>
                <a:cubicBezTo>
                  <a:pt x="29" y="175"/>
                  <a:pt x="20" y="113"/>
                  <a:pt x="12" y="51"/>
                </a:cubicBezTo>
                <a:cubicBezTo>
                  <a:pt x="8" y="34"/>
                  <a:pt x="4" y="17"/>
                  <a:pt x="0" y="0"/>
                </a:cubicBezTo>
                <a:cubicBezTo>
                  <a:pt x="8" y="79"/>
                  <a:pt x="19" y="159"/>
                  <a:pt x="33" y="237"/>
                </a:cubicBezTo>
                <a:cubicBezTo>
                  <a:pt x="51" y="339"/>
                  <a:pt x="76" y="439"/>
                  <a:pt x="107" y="537"/>
                </a:cubicBezTo>
                <a:cubicBezTo>
                  <a:pt x="123" y="586"/>
                  <a:pt x="141" y="634"/>
                  <a:pt x="160" y="681"/>
                </a:cubicBezTo>
                <a:cubicBezTo>
                  <a:pt x="166" y="695"/>
                  <a:pt x="172" y="708"/>
                  <a:pt x="178" y="722"/>
                </a:cubicBezTo>
                <a:cubicBezTo>
                  <a:pt x="176" y="717"/>
                  <a:pt x="175" y="713"/>
                  <a:pt x="174" y="708"/>
                </a:cubicBezTo>
                <a:cubicBezTo>
                  <a:pt x="169" y="692"/>
                  <a:pt x="165" y="676"/>
                  <a:pt x="162" y="66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22320" y="228600"/>
            <a:ext cx="101520" cy="2923200"/>
          </a:xfrm>
          <a:custGeom>
            <a:avLst/>
            <a:gdLst/>
            <a:ahLst/>
            <a:cxnLst/>
            <a:rect l="l" t="t" r="r" b="b"/>
            <a:pathLst>
              <a:path w="23" h="635">
                <a:moveTo>
                  <a:pt x="11" y="577"/>
                </a:moveTo>
                <a:cubicBezTo>
                  <a:pt x="12" y="581"/>
                  <a:pt x="12" y="585"/>
                  <a:pt x="12" y="589"/>
                </a:cubicBezTo>
                <a:cubicBezTo>
                  <a:pt x="15" y="603"/>
                  <a:pt x="19" y="617"/>
                  <a:pt x="22" y="632"/>
                </a:cubicBezTo>
                <a:cubicBezTo>
                  <a:pt x="22" y="633"/>
                  <a:pt x="22" y="634"/>
                  <a:pt x="23" y="635"/>
                </a:cubicBezTo>
                <a:cubicBezTo>
                  <a:pt x="21" y="615"/>
                  <a:pt x="19" y="596"/>
                  <a:pt x="17" y="576"/>
                </a:cubicBezTo>
                <a:cubicBezTo>
                  <a:pt x="9" y="474"/>
                  <a:pt x="5" y="372"/>
                  <a:pt x="5" y="269"/>
                </a:cubicBezTo>
                <a:cubicBezTo>
                  <a:pt x="6" y="179"/>
                  <a:pt x="9" y="90"/>
                  <a:pt x="1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89"/>
                  <a:pt x="2" y="179"/>
                  <a:pt x="1" y="269"/>
                </a:cubicBezTo>
                <a:cubicBezTo>
                  <a:pt x="0" y="372"/>
                  <a:pt x="3" y="474"/>
                  <a:pt x="11" y="577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78120" y="2944080"/>
            <a:ext cx="73440" cy="489240"/>
          </a:xfrm>
          <a:custGeom>
            <a:avLst/>
            <a:gdLst/>
            <a:ahLst/>
            <a:cxnLst/>
            <a:rect l="l" t="t" r="r" b="b"/>
            <a:pathLst>
              <a:path w="17" h="107">
                <a:moveTo>
                  <a:pt x="0" y="0"/>
                </a:moveTo>
                <a:cubicBezTo>
                  <a:pt x="2" y="19"/>
                  <a:pt x="3" y="37"/>
                  <a:pt x="5" y="56"/>
                </a:cubicBezTo>
                <a:cubicBezTo>
                  <a:pt x="9" y="73"/>
                  <a:pt x="13" y="90"/>
                  <a:pt x="17" y="107"/>
                </a:cubicBezTo>
                <a:cubicBezTo>
                  <a:pt x="15" y="87"/>
                  <a:pt x="13" y="66"/>
                  <a:pt x="11" y="46"/>
                </a:cubicBezTo>
                <a:cubicBezTo>
                  <a:pt x="10" y="45"/>
                  <a:pt x="10" y="44"/>
                  <a:pt x="10" y="43"/>
                </a:cubicBezTo>
                <a:cubicBezTo>
                  <a:pt x="7" y="28"/>
                  <a:pt x="3" y="1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769680" y="5478840"/>
            <a:ext cx="185400" cy="1020240"/>
          </a:xfrm>
          <a:custGeom>
            <a:avLst/>
            <a:gdLst/>
            <a:ahLst/>
            <a:cxnLst/>
            <a:rect l="l" t="t" r="r" b="b"/>
            <a:pathLst>
              <a:path w="41" h="222">
                <a:moveTo>
                  <a:pt x="0" y="0"/>
                </a:moveTo>
                <a:cubicBezTo>
                  <a:pt x="0" y="31"/>
                  <a:pt x="2" y="62"/>
                  <a:pt x="5" y="93"/>
                </a:cubicBezTo>
                <a:cubicBezTo>
                  <a:pt x="8" y="117"/>
                  <a:pt x="12" y="142"/>
                  <a:pt x="17" y="166"/>
                </a:cubicBezTo>
                <a:cubicBezTo>
                  <a:pt x="19" y="172"/>
                  <a:pt x="22" y="178"/>
                  <a:pt x="24" y="184"/>
                </a:cubicBezTo>
                <a:cubicBezTo>
                  <a:pt x="30" y="197"/>
                  <a:pt x="35" y="209"/>
                  <a:pt x="41" y="222"/>
                </a:cubicBezTo>
                <a:cubicBezTo>
                  <a:pt x="40" y="219"/>
                  <a:pt x="39" y="215"/>
                  <a:pt x="38" y="212"/>
                </a:cubicBezTo>
                <a:cubicBezTo>
                  <a:pt x="26" y="172"/>
                  <a:pt x="18" y="132"/>
                  <a:pt x="13" y="92"/>
                </a:cubicBezTo>
                <a:cubicBezTo>
                  <a:pt x="11" y="68"/>
                  <a:pt x="9" y="45"/>
                  <a:pt x="8" y="22"/>
                </a:cubicBezTo>
                <a:cubicBezTo>
                  <a:pt x="8" y="21"/>
                  <a:pt x="7" y="20"/>
                  <a:pt x="7" y="18"/>
                </a:cubicBezTo>
                <a:cubicBezTo>
                  <a:pt x="5" y="12"/>
                  <a:pt x="2" y="6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775440" y="1398960"/>
            <a:ext cx="2071440" cy="4043520"/>
          </a:xfrm>
          <a:custGeom>
            <a:avLst/>
            <a:gdLst/>
            <a:ahLst/>
            <a:cxnLst/>
            <a:rect l="l" t="t" r="r" b="b"/>
            <a:pathLst>
              <a:path w="450" h="878">
                <a:moveTo>
                  <a:pt x="7" y="854"/>
                </a:moveTo>
                <a:cubicBezTo>
                  <a:pt x="10" y="772"/>
                  <a:pt x="26" y="691"/>
                  <a:pt x="50" y="613"/>
                </a:cubicBezTo>
                <a:cubicBezTo>
                  <a:pt x="75" y="535"/>
                  <a:pt x="109" y="460"/>
                  <a:pt x="149" y="388"/>
                </a:cubicBezTo>
                <a:cubicBezTo>
                  <a:pt x="189" y="316"/>
                  <a:pt x="235" y="248"/>
                  <a:pt x="285" y="183"/>
                </a:cubicBezTo>
                <a:cubicBezTo>
                  <a:pt x="310" y="151"/>
                  <a:pt x="337" y="119"/>
                  <a:pt x="364" y="89"/>
                </a:cubicBezTo>
                <a:cubicBezTo>
                  <a:pt x="378" y="74"/>
                  <a:pt x="392" y="58"/>
                  <a:pt x="406" y="44"/>
                </a:cubicBezTo>
                <a:cubicBezTo>
                  <a:pt x="421" y="29"/>
                  <a:pt x="435" y="15"/>
                  <a:pt x="450" y="1"/>
                </a:cubicBezTo>
                <a:cubicBezTo>
                  <a:pt x="450" y="0"/>
                  <a:pt x="450" y="0"/>
                  <a:pt x="450" y="0"/>
                </a:cubicBezTo>
                <a:cubicBezTo>
                  <a:pt x="434" y="14"/>
                  <a:pt x="420" y="28"/>
                  <a:pt x="405" y="43"/>
                </a:cubicBezTo>
                <a:cubicBezTo>
                  <a:pt x="391" y="57"/>
                  <a:pt x="377" y="72"/>
                  <a:pt x="363" y="88"/>
                </a:cubicBezTo>
                <a:cubicBezTo>
                  <a:pt x="335" y="118"/>
                  <a:pt x="308" y="149"/>
                  <a:pt x="283" y="181"/>
                </a:cubicBezTo>
                <a:cubicBezTo>
                  <a:pt x="232" y="246"/>
                  <a:pt x="185" y="314"/>
                  <a:pt x="145" y="386"/>
                </a:cubicBezTo>
                <a:cubicBezTo>
                  <a:pt x="104" y="457"/>
                  <a:pt x="70" y="533"/>
                  <a:pt x="45" y="611"/>
                </a:cubicBezTo>
                <a:cubicBezTo>
                  <a:pt x="19" y="690"/>
                  <a:pt x="3" y="771"/>
                  <a:pt x="0" y="854"/>
                </a:cubicBezTo>
                <a:cubicBezTo>
                  <a:pt x="0" y="856"/>
                  <a:pt x="0" y="857"/>
                  <a:pt x="0" y="859"/>
                </a:cubicBezTo>
                <a:cubicBezTo>
                  <a:pt x="2" y="865"/>
                  <a:pt x="4" y="872"/>
                  <a:pt x="7" y="878"/>
                </a:cubicBezTo>
                <a:cubicBezTo>
                  <a:pt x="7" y="870"/>
                  <a:pt x="7" y="862"/>
                  <a:pt x="7" y="85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922680" y="6530040"/>
            <a:ext cx="157320" cy="332640"/>
          </a:xfrm>
          <a:custGeom>
            <a:avLst/>
            <a:gdLst/>
            <a:ahLst/>
            <a:cxnLst/>
            <a:rect l="l" t="t" r="r" b="b"/>
            <a:pathLst>
              <a:path w="35" h="73">
                <a:moveTo>
                  <a:pt x="0" y="0"/>
                </a:moveTo>
                <a:cubicBezTo>
                  <a:pt x="7" y="24"/>
                  <a:pt x="16" y="49"/>
                  <a:pt x="26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23" y="49"/>
                  <a:pt x="11" y="2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11"/>
          <p:cNvSpPr/>
          <p:nvPr/>
        </p:nvSpPr>
        <p:spPr>
          <a:xfrm>
            <a:off x="769680" y="5359320"/>
            <a:ext cx="32760" cy="217080"/>
          </a:xfrm>
          <a:custGeom>
            <a:avLst/>
            <a:gdLst/>
            <a:ahLst/>
            <a:cxnLst/>
            <a:rect l="l" t="t" r="r" b="b"/>
            <a:pathLst>
              <a:path w="8" h="48">
                <a:moveTo>
                  <a:pt x="7" y="44"/>
                </a:moveTo>
                <a:cubicBezTo>
                  <a:pt x="7" y="46"/>
                  <a:pt x="8" y="47"/>
                  <a:pt x="8" y="48"/>
                </a:cubicBezTo>
                <a:cubicBezTo>
                  <a:pt x="8" y="38"/>
                  <a:pt x="8" y="29"/>
                  <a:pt x="8" y="19"/>
                </a:cubicBezTo>
                <a:cubicBezTo>
                  <a:pt x="5" y="13"/>
                  <a:pt x="3" y="6"/>
                  <a:pt x="1" y="0"/>
                </a:cubicBezTo>
                <a:cubicBezTo>
                  <a:pt x="0" y="9"/>
                  <a:pt x="0" y="17"/>
                  <a:pt x="0" y="26"/>
                </a:cubicBezTo>
                <a:cubicBezTo>
                  <a:pt x="2" y="32"/>
                  <a:pt x="5" y="38"/>
                  <a:pt x="7" y="4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12"/>
          <p:cNvSpPr/>
          <p:nvPr/>
        </p:nvSpPr>
        <p:spPr>
          <a:xfrm>
            <a:off x="849960" y="6244560"/>
            <a:ext cx="234000" cy="617760"/>
          </a:xfrm>
          <a:custGeom>
            <a:avLst/>
            <a:gdLst/>
            <a:ahLst/>
            <a:cxnLst/>
            <a:rect l="l" t="t" r="r" b="b"/>
            <a:pathLst>
              <a:path w="52" h="135">
                <a:moveTo>
                  <a:pt x="7" y="18"/>
                </a:moveTo>
                <a:cubicBezTo>
                  <a:pt x="5" y="12"/>
                  <a:pt x="2" y="6"/>
                  <a:pt x="0" y="0"/>
                </a:cubicBezTo>
                <a:cubicBezTo>
                  <a:pt x="3" y="16"/>
                  <a:pt x="7" y="32"/>
                  <a:pt x="12" y="48"/>
                </a:cubicBezTo>
                <a:cubicBezTo>
                  <a:pt x="13" y="53"/>
                  <a:pt x="14" y="57"/>
                  <a:pt x="16" y="62"/>
                </a:cubicBezTo>
                <a:cubicBezTo>
                  <a:pt x="27" y="86"/>
                  <a:pt x="39" y="111"/>
                  <a:pt x="51" y="135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1" y="109"/>
                  <a:pt x="32" y="83"/>
                  <a:pt x="24" y="56"/>
                </a:cubicBezTo>
                <a:cubicBezTo>
                  <a:pt x="18" y="43"/>
                  <a:pt x="13" y="31"/>
                  <a:pt x="7" y="18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13"/>
          <p:cNvSpPr/>
          <p:nvPr/>
        </p:nvSpPr>
        <p:spPr>
          <a:xfrm>
            <a:off x="27360" y="-720"/>
            <a:ext cx="489600" cy="4396320"/>
          </a:xfrm>
          <a:custGeom>
            <a:avLst/>
            <a:gdLst/>
            <a:ahLst/>
            <a:cxnLst/>
            <a:rect l="l" t="t" r="r" b="b"/>
            <a:pathLst>
              <a:path w="103" h="920">
                <a:moveTo>
                  <a:pt x="7" y="210"/>
                </a:moveTo>
                <a:cubicBezTo>
                  <a:pt x="11" y="288"/>
                  <a:pt x="17" y="367"/>
                  <a:pt x="26" y="445"/>
                </a:cubicBezTo>
                <a:cubicBezTo>
                  <a:pt x="34" y="523"/>
                  <a:pt x="44" y="601"/>
                  <a:pt x="57" y="679"/>
                </a:cubicBezTo>
                <a:cubicBezTo>
                  <a:pt x="69" y="757"/>
                  <a:pt x="84" y="834"/>
                  <a:pt x="101" y="911"/>
                </a:cubicBezTo>
                <a:cubicBezTo>
                  <a:pt x="102" y="914"/>
                  <a:pt x="103" y="917"/>
                  <a:pt x="103" y="920"/>
                </a:cubicBezTo>
                <a:cubicBezTo>
                  <a:pt x="102" y="905"/>
                  <a:pt x="100" y="889"/>
                  <a:pt x="99" y="874"/>
                </a:cubicBezTo>
                <a:cubicBezTo>
                  <a:pt x="99" y="871"/>
                  <a:pt x="99" y="868"/>
                  <a:pt x="99" y="866"/>
                </a:cubicBezTo>
                <a:cubicBezTo>
                  <a:pt x="85" y="803"/>
                  <a:pt x="73" y="741"/>
                  <a:pt x="63" y="678"/>
                </a:cubicBezTo>
                <a:cubicBezTo>
                  <a:pt x="50" y="600"/>
                  <a:pt x="39" y="523"/>
                  <a:pt x="30" y="444"/>
                </a:cubicBezTo>
                <a:cubicBezTo>
                  <a:pt x="21" y="366"/>
                  <a:pt x="14" y="288"/>
                  <a:pt x="9" y="209"/>
                </a:cubicBezTo>
                <a:cubicBezTo>
                  <a:pt x="7" y="170"/>
                  <a:pt x="5" y="131"/>
                  <a:pt x="3" y="92"/>
                </a:cubicBezTo>
                <a:cubicBezTo>
                  <a:pt x="2" y="61"/>
                  <a:pt x="1" y="3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1"/>
                  <a:pt x="1" y="61"/>
                  <a:pt x="1" y="92"/>
                </a:cubicBezTo>
                <a:cubicBezTo>
                  <a:pt x="3" y="131"/>
                  <a:pt x="4" y="170"/>
                  <a:pt x="7" y="21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CustomShape 14"/>
          <p:cNvSpPr/>
          <p:nvPr/>
        </p:nvSpPr>
        <p:spPr>
          <a:xfrm>
            <a:off x="550440" y="4316400"/>
            <a:ext cx="418680" cy="1576080"/>
          </a:xfrm>
          <a:custGeom>
            <a:avLst/>
            <a:gdLst/>
            <a:ahLst/>
            <a:cxnLst/>
            <a:rect l="l" t="t" r="r" b="b"/>
            <a:pathLst>
              <a:path w="88" h="330">
                <a:moveTo>
                  <a:pt x="53" y="229"/>
                </a:moveTo>
                <a:cubicBezTo>
                  <a:pt x="64" y="263"/>
                  <a:pt x="75" y="297"/>
                  <a:pt x="88" y="330"/>
                </a:cubicBezTo>
                <a:cubicBezTo>
                  <a:pt x="88" y="323"/>
                  <a:pt x="88" y="315"/>
                  <a:pt x="88" y="308"/>
                </a:cubicBezTo>
                <a:cubicBezTo>
                  <a:pt x="88" y="307"/>
                  <a:pt x="88" y="305"/>
                  <a:pt x="88" y="304"/>
                </a:cubicBezTo>
                <a:cubicBezTo>
                  <a:pt x="79" y="278"/>
                  <a:pt x="70" y="252"/>
                  <a:pt x="62" y="226"/>
                </a:cubicBezTo>
                <a:cubicBezTo>
                  <a:pt x="38" y="152"/>
                  <a:pt x="17" y="76"/>
                  <a:pt x="0" y="0"/>
                </a:cubicBezTo>
                <a:cubicBezTo>
                  <a:pt x="2" y="21"/>
                  <a:pt x="4" y="42"/>
                  <a:pt x="7" y="63"/>
                </a:cubicBezTo>
                <a:cubicBezTo>
                  <a:pt x="21" y="119"/>
                  <a:pt x="36" y="174"/>
                  <a:pt x="53" y="22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CustomShape 15"/>
          <p:cNvSpPr/>
          <p:nvPr/>
        </p:nvSpPr>
        <p:spPr>
          <a:xfrm>
            <a:off x="1006200" y="5862600"/>
            <a:ext cx="426240" cy="986040"/>
          </a:xfrm>
          <a:custGeom>
            <a:avLst/>
            <a:gdLst/>
            <a:ahLst/>
            <a:cxnLst/>
            <a:rect l="l" t="t" r="r" b="b"/>
            <a:pathLst>
              <a:path w="90" h="207">
                <a:moveTo>
                  <a:pt x="6" y="15"/>
                </a:moveTo>
                <a:cubicBezTo>
                  <a:pt x="4" y="10"/>
                  <a:pt x="2" y="5"/>
                  <a:pt x="0" y="0"/>
                </a:cubicBezTo>
                <a:cubicBezTo>
                  <a:pt x="0" y="9"/>
                  <a:pt x="0" y="19"/>
                  <a:pt x="1" y="29"/>
                </a:cubicBezTo>
                <a:cubicBezTo>
                  <a:pt x="14" y="62"/>
                  <a:pt x="27" y="95"/>
                  <a:pt x="42" y="127"/>
                </a:cubicBezTo>
                <a:cubicBezTo>
                  <a:pt x="54" y="154"/>
                  <a:pt x="67" y="181"/>
                  <a:pt x="80" y="207"/>
                </a:cubicBezTo>
                <a:cubicBezTo>
                  <a:pt x="90" y="207"/>
                  <a:pt x="90" y="207"/>
                  <a:pt x="90" y="207"/>
                </a:cubicBezTo>
                <a:cubicBezTo>
                  <a:pt x="76" y="180"/>
                  <a:pt x="63" y="152"/>
                  <a:pt x="50" y="123"/>
                </a:cubicBezTo>
                <a:cubicBezTo>
                  <a:pt x="34" y="88"/>
                  <a:pt x="20" y="51"/>
                  <a:pt x="6" y="1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16"/>
          <p:cNvSpPr/>
          <p:nvPr/>
        </p:nvSpPr>
        <p:spPr>
          <a:xfrm>
            <a:off x="521640" y="4364280"/>
            <a:ext cx="547200" cy="2231280"/>
          </a:xfrm>
          <a:custGeom>
            <a:avLst/>
            <a:gdLst/>
            <a:ahLst/>
            <a:cxnLst/>
            <a:rect l="l" t="t" r="r" b="b"/>
            <a:pathLst>
              <a:path w="115" h="467">
                <a:moveTo>
                  <a:pt x="101" y="409"/>
                </a:moveTo>
                <a:cubicBezTo>
                  <a:pt x="93" y="388"/>
                  <a:pt x="85" y="366"/>
                  <a:pt x="78" y="344"/>
                </a:cubicBezTo>
                <a:cubicBezTo>
                  <a:pt x="57" y="281"/>
                  <a:pt x="41" y="216"/>
                  <a:pt x="29" y="151"/>
                </a:cubicBezTo>
                <a:cubicBezTo>
                  <a:pt x="22" y="119"/>
                  <a:pt x="17" y="86"/>
                  <a:pt x="13" y="53"/>
                </a:cubicBezTo>
                <a:cubicBezTo>
                  <a:pt x="9" y="35"/>
                  <a:pt x="4" y="18"/>
                  <a:pt x="0" y="0"/>
                </a:cubicBezTo>
                <a:cubicBezTo>
                  <a:pt x="5" y="51"/>
                  <a:pt x="12" y="102"/>
                  <a:pt x="21" y="152"/>
                </a:cubicBezTo>
                <a:cubicBezTo>
                  <a:pt x="33" y="218"/>
                  <a:pt x="49" y="283"/>
                  <a:pt x="69" y="347"/>
                </a:cubicBezTo>
                <a:cubicBezTo>
                  <a:pt x="79" y="378"/>
                  <a:pt x="90" y="410"/>
                  <a:pt x="103" y="441"/>
                </a:cubicBezTo>
                <a:cubicBezTo>
                  <a:pt x="107" y="449"/>
                  <a:pt x="111" y="458"/>
                  <a:pt x="115" y="467"/>
                </a:cubicBezTo>
                <a:cubicBezTo>
                  <a:pt x="114" y="464"/>
                  <a:pt x="113" y="461"/>
                  <a:pt x="112" y="458"/>
                </a:cubicBezTo>
                <a:cubicBezTo>
                  <a:pt x="108" y="442"/>
                  <a:pt x="104" y="425"/>
                  <a:pt x="101" y="40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CustomShape 17"/>
          <p:cNvSpPr/>
          <p:nvPr/>
        </p:nvSpPr>
        <p:spPr>
          <a:xfrm>
            <a:off x="468000" y="1289160"/>
            <a:ext cx="169560" cy="3022560"/>
          </a:xfrm>
          <a:custGeom>
            <a:avLst/>
            <a:gdLst/>
            <a:ahLst/>
            <a:cxnLst/>
            <a:rect l="l" t="t" r="r" b="b"/>
            <a:pathLst>
              <a:path w="36" h="633">
                <a:moveTo>
                  <a:pt x="17" y="633"/>
                </a:moveTo>
                <a:cubicBezTo>
                  <a:pt x="15" y="621"/>
                  <a:pt x="14" y="609"/>
                  <a:pt x="13" y="597"/>
                </a:cubicBezTo>
                <a:cubicBezTo>
                  <a:pt x="8" y="530"/>
                  <a:pt x="5" y="464"/>
                  <a:pt x="5" y="398"/>
                </a:cubicBezTo>
                <a:cubicBezTo>
                  <a:pt x="5" y="331"/>
                  <a:pt x="8" y="265"/>
                  <a:pt x="13" y="198"/>
                </a:cubicBezTo>
                <a:cubicBezTo>
                  <a:pt x="15" y="165"/>
                  <a:pt x="18" y="132"/>
                  <a:pt x="22" y="99"/>
                </a:cubicBezTo>
                <a:cubicBezTo>
                  <a:pt x="26" y="66"/>
                  <a:pt x="30" y="33"/>
                  <a:pt x="36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33"/>
                  <a:pt x="24" y="66"/>
                  <a:pt x="20" y="99"/>
                </a:cubicBezTo>
                <a:cubicBezTo>
                  <a:pt x="16" y="132"/>
                  <a:pt x="13" y="165"/>
                  <a:pt x="10" y="198"/>
                </a:cubicBezTo>
                <a:cubicBezTo>
                  <a:pt x="4" y="264"/>
                  <a:pt x="1" y="331"/>
                  <a:pt x="1" y="398"/>
                </a:cubicBezTo>
                <a:cubicBezTo>
                  <a:pt x="0" y="461"/>
                  <a:pt x="2" y="525"/>
                  <a:pt x="7" y="589"/>
                </a:cubicBezTo>
                <a:cubicBezTo>
                  <a:pt x="10" y="603"/>
                  <a:pt x="13" y="618"/>
                  <a:pt x="16" y="632"/>
                </a:cubicBezTo>
                <a:cubicBezTo>
                  <a:pt x="16" y="632"/>
                  <a:pt x="17" y="633"/>
                  <a:pt x="17" y="63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" name="CustomShape 18"/>
          <p:cNvSpPr/>
          <p:nvPr/>
        </p:nvSpPr>
        <p:spPr>
          <a:xfrm>
            <a:off x="1111680" y="6571440"/>
            <a:ext cx="129600" cy="276840"/>
          </a:xfrm>
          <a:custGeom>
            <a:avLst/>
            <a:gdLst/>
            <a:ahLst/>
            <a:cxnLst/>
            <a:rect l="l" t="t" r="r" b="b"/>
            <a:pathLst>
              <a:path w="28" h="59">
                <a:moveTo>
                  <a:pt x="22" y="59"/>
                </a:moveTo>
                <a:cubicBezTo>
                  <a:pt x="28" y="59"/>
                  <a:pt x="28" y="59"/>
                  <a:pt x="28" y="59"/>
                </a:cubicBezTo>
                <a:cubicBezTo>
                  <a:pt x="18" y="40"/>
                  <a:pt x="9" y="20"/>
                  <a:pt x="0" y="0"/>
                </a:cubicBezTo>
                <a:cubicBezTo>
                  <a:pt x="6" y="20"/>
                  <a:pt x="13" y="40"/>
                  <a:pt x="22" y="5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" name="CustomShape 19"/>
          <p:cNvSpPr/>
          <p:nvPr/>
        </p:nvSpPr>
        <p:spPr>
          <a:xfrm>
            <a:off x="502560" y="4107600"/>
            <a:ext cx="77760" cy="506880"/>
          </a:xfrm>
          <a:custGeom>
            <a:avLst/>
            <a:gdLst/>
            <a:ahLst/>
            <a:cxnLst/>
            <a:rect l="l" t="t" r="r" b="b"/>
            <a:pathLst>
              <a:path w="17" h="107">
                <a:moveTo>
                  <a:pt x="4" y="54"/>
                </a:moveTo>
                <a:cubicBezTo>
                  <a:pt x="8" y="72"/>
                  <a:pt x="13" y="89"/>
                  <a:pt x="17" y="107"/>
                </a:cubicBezTo>
                <a:cubicBezTo>
                  <a:pt x="14" y="86"/>
                  <a:pt x="12" y="65"/>
                  <a:pt x="10" y="44"/>
                </a:cubicBezTo>
                <a:cubicBezTo>
                  <a:pt x="10" y="44"/>
                  <a:pt x="9" y="43"/>
                  <a:pt x="9" y="43"/>
                </a:cubicBezTo>
                <a:cubicBezTo>
                  <a:pt x="6" y="29"/>
                  <a:pt x="3" y="14"/>
                  <a:pt x="0" y="0"/>
                </a:cubicBezTo>
                <a:cubicBezTo>
                  <a:pt x="0" y="2"/>
                  <a:pt x="0" y="5"/>
                  <a:pt x="0" y="8"/>
                </a:cubicBezTo>
                <a:cubicBezTo>
                  <a:pt x="1" y="23"/>
                  <a:pt x="3" y="39"/>
                  <a:pt x="4" y="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CustomShape 20"/>
          <p:cNvSpPr/>
          <p:nvPr/>
        </p:nvSpPr>
        <p:spPr>
          <a:xfrm>
            <a:off x="973800" y="3145680"/>
            <a:ext cx="1405440" cy="2712240"/>
          </a:xfrm>
          <a:custGeom>
            <a:avLst/>
            <a:gdLst/>
            <a:ahLst/>
            <a:cxnLst/>
            <a:rect l="l" t="t" r="r" b="b"/>
            <a:pathLst>
              <a:path w="294" h="568">
                <a:moveTo>
                  <a:pt x="8" y="553"/>
                </a:moveTo>
                <a:cubicBezTo>
                  <a:pt x="9" y="501"/>
                  <a:pt x="19" y="448"/>
                  <a:pt x="35" y="397"/>
                </a:cubicBezTo>
                <a:cubicBezTo>
                  <a:pt x="51" y="347"/>
                  <a:pt x="73" y="298"/>
                  <a:pt x="99" y="252"/>
                </a:cubicBezTo>
                <a:cubicBezTo>
                  <a:pt x="124" y="205"/>
                  <a:pt x="154" y="161"/>
                  <a:pt x="187" y="119"/>
                </a:cubicBezTo>
                <a:cubicBezTo>
                  <a:pt x="203" y="98"/>
                  <a:pt x="220" y="77"/>
                  <a:pt x="238" y="58"/>
                </a:cubicBezTo>
                <a:cubicBezTo>
                  <a:pt x="247" y="48"/>
                  <a:pt x="256" y="38"/>
                  <a:pt x="265" y="28"/>
                </a:cubicBezTo>
                <a:cubicBezTo>
                  <a:pt x="274" y="19"/>
                  <a:pt x="284" y="9"/>
                  <a:pt x="294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83" y="9"/>
                  <a:pt x="273" y="18"/>
                  <a:pt x="264" y="27"/>
                </a:cubicBezTo>
                <a:cubicBezTo>
                  <a:pt x="255" y="37"/>
                  <a:pt x="246" y="47"/>
                  <a:pt x="237" y="56"/>
                </a:cubicBezTo>
                <a:cubicBezTo>
                  <a:pt x="218" y="76"/>
                  <a:pt x="201" y="96"/>
                  <a:pt x="185" y="117"/>
                </a:cubicBezTo>
                <a:cubicBezTo>
                  <a:pt x="151" y="159"/>
                  <a:pt x="121" y="203"/>
                  <a:pt x="95" y="249"/>
                </a:cubicBezTo>
                <a:cubicBezTo>
                  <a:pt x="68" y="296"/>
                  <a:pt x="46" y="345"/>
                  <a:pt x="30" y="396"/>
                </a:cubicBezTo>
                <a:cubicBezTo>
                  <a:pt x="13" y="445"/>
                  <a:pt x="3" y="497"/>
                  <a:pt x="0" y="549"/>
                </a:cubicBezTo>
                <a:cubicBezTo>
                  <a:pt x="3" y="555"/>
                  <a:pt x="5" y="561"/>
                  <a:pt x="7" y="568"/>
                </a:cubicBezTo>
                <a:cubicBezTo>
                  <a:pt x="7" y="563"/>
                  <a:pt x="7" y="558"/>
                  <a:pt x="8" y="5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" name="CustomShape 21"/>
          <p:cNvSpPr/>
          <p:nvPr/>
        </p:nvSpPr>
        <p:spPr>
          <a:xfrm>
            <a:off x="1073520" y="6600240"/>
            <a:ext cx="115920" cy="248400"/>
          </a:xfrm>
          <a:custGeom>
            <a:avLst/>
            <a:gdLst/>
            <a:ahLst/>
            <a:cxnLst/>
            <a:rect l="l" t="t" r="r" b="b"/>
            <a:pathLst>
              <a:path w="25" h="53">
                <a:moveTo>
                  <a:pt x="0" y="0"/>
                </a:moveTo>
                <a:cubicBezTo>
                  <a:pt x="5" y="18"/>
                  <a:pt x="12" y="36"/>
                  <a:pt x="19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16" y="36"/>
                  <a:pt x="8" y="18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" name="CustomShape 22"/>
          <p:cNvSpPr/>
          <p:nvPr/>
        </p:nvSpPr>
        <p:spPr>
          <a:xfrm>
            <a:off x="973800" y="5897160"/>
            <a:ext cx="133200" cy="669600"/>
          </a:xfrm>
          <a:custGeom>
            <a:avLst/>
            <a:gdLst/>
            <a:ahLst/>
            <a:cxnLst/>
            <a:rect l="l" t="t" r="r" b="b"/>
            <a:pathLst>
              <a:path w="29" h="141">
                <a:moveTo>
                  <a:pt x="0" y="0"/>
                </a:moveTo>
                <a:cubicBezTo>
                  <a:pt x="0" y="30"/>
                  <a:pt x="2" y="60"/>
                  <a:pt x="7" y="89"/>
                </a:cubicBezTo>
                <a:cubicBezTo>
                  <a:pt x="11" y="98"/>
                  <a:pt x="14" y="108"/>
                  <a:pt x="18" y="117"/>
                </a:cubicBezTo>
                <a:cubicBezTo>
                  <a:pt x="22" y="125"/>
                  <a:pt x="25" y="133"/>
                  <a:pt x="29" y="141"/>
                </a:cubicBezTo>
                <a:cubicBezTo>
                  <a:pt x="28" y="139"/>
                  <a:pt x="28" y="137"/>
                  <a:pt x="27" y="135"/>
                </a:cubicBezTo>
                <a:cubicBezTo>
                  <a:pt x="16" y="98"/>
                  <a:pt x="10" y="60"/>
                  <a:pt x="8" y="22"/>
                </a:cubicBezTo>
                <a:cubicBezTo>
                  <a:pt x="7" y="18"/>
                  <a:pt x="5" y="15"/>
                  <a:pt x="4" y="11"/>
                </a:cubicBezTo>
                <a:cubicBezTo>
                  <a:pt x="2" y="7"/>
                  <a:pt x="1" y="3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CustomShape 23"/>
          <p:cNvSpPr/>
          <p:nvPr/>
        </p:nvSpPr>
        <p:spPr>
          <a:xfrm>
            <a:off x="973800" y="5772600"/>
            <a:ext cx="33480" cy="223200"/>
          </a:xfrm>
          <a:custGeom>
            <a:avLst/>
            <a:gdLst/>
            <a:ahLst/>
            <a:cxnLst/>
            <a:rect l="l" t="t" r="r" b="b"/>
            <a:pathLst>
              <a:path w="8" h="48">
                <a:moveTo>
                  <a:pt x="0" y="26"/>
                </a:moveTo>
                <a:cubicBezTo>
                  <a:pt x="1" y="29"/>
                  <a:pt x="2" y="33"/>
                  <a:pt x="4" y="37"/>
                </a:cubicBezTo>
                <a:cubicBezTo>
                  <a:pt x="5" y="41"/>
                  <a:pt x="7" y="44"/>
                  <a:pt x="8" y="48"/>
                </a:cubicBezTo>
                <a:cubicBezTo>
                  <a:pt x="7" y="38"/>
                  <a:pt x="7" y="28"/>
                  <a:pt x="7" y="19"/>
                </a:cubicBezTo>
                <a:cubicBezTo>
                  <a:pt x="5" y="12"/>
                  <a:pt x="3" y="6"/>
                  <a:pt x="0" y="0"/>
                </a:cubicBezTo>
                <a:cubicBezTo>
                  <a:pt x="0" y="1"/>
                  <a:pt x="0" y="3"/>
                  <a:pt x="0" y="4"/>
                </a:cubicBezTo>
                <a:cubicBezTo>
                  <a:pt x="0" y="11"/>
                  <a:pt x="0" y="19"/>
                  <a:pt x="0" y="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" name="CustomShape 24"/>
          <p:cNvSpPr/>
          <p:nvPr/>
        </p:nvSpPr>
        <p:spPr>
          <a:xfrm>
            <a:off x="1006200" y="6322680"/>
            <a:ext cx="205920" cy="525960"/>
          </a:xfrm>
          <a:custGeom>
            <a:avLst/>
            <a:gdLst/>
            <a:ahLst/>
            <a:cxnLst/>
            <a:rect l="l" t="t" r="r" b="b"/>
            <a:pathLst>
              <a:path w="44" h="111">
                <a:moveTo>
                  <a:pt x="11" y="28"/>
                </a:moveTo>
                <a:cubicBezTo>
                  <a:pt x="7" y="19"/>
                  <a:pt x="4" y="9"/>
                  <a:pt x="0" y="0"/>
                </a:cubicBezTo>
                <a:cubicBezTo>
                  <a:pt x="3" y="16"/>
                  <a:pt x="7" y="33"/>
                  <a:pt x="11" y="49"/>
                </a:cubicBezTo>
                <a:cubicBezTo>
                  <a:pt x="12" y="52"/>
                  <a:pt x="13" y="55"/>
                  <a:pt x="14" y="58"/>
                </a:cubicBezTo>
                <a:cubicBezTo>
                  <a:pt x="22" y="76"/>
                  <a:pt x="30" y="94"/>
                  <a:pt x="39" y="111"/>
                </a:cubicBezTo>
                <a:cubicBezTo>
                  <a:pt x="44" y="111"/>
                  <a:pt x="44" y="111"/>
                  <a:pt x="44" y="111"/>
                </a:cubicBezTo>
                <a:cubicBezTo>
                  <a:pt x="35" y="92"/>
                  <a:pt x="28" y="72"/>
                  <a:pt x="22" y="52"/>
                </a:cubicBezTo>
                <a:cubicBezTo>
                  <a:pt x="18" y="44"/>
                  <a:pt x="15" y="36"/>
                  <a:pt x="11" y="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" name="CustomShape 25"/>
          <p:cNvSpPr/>
          <p:nvPr/>
        </p:nvSpPr>
        <p:spPr>
          <a:xfrm>
            <a:off x="0" y="0"/>
            <a:ext cx="178200" cy="685332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40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" name="CustomShape 26"/>
          <p:cNvSpPr/>
          <p:nvPr/>
        </p:nvSpPr>
        <p:spPr>
          <a:xfrm flipV="1">
            <a:off x="-4320" y="709920"/>
            <a:ext cx="1584000" cy="50256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" name="PlaceHolder 27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27" name="PlaceHolder 28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1"/>
          <p:cNvSpPr/>
          <p:nvPr/>
        </p:nvSpPr>
        <p:spPr>
          <a:xfrm>
            <a:off x="811080" y="147600"/>
            <a:ext cx="11071440" cy="606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О результатах проведения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оценки регулирующего воздействия проектов нормативных правовых актов и экспертизы действующих нормативных правовых актов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за </a:t>
            </a:r>
            <a:r>
              <a:rPr lang="ru-RU" sz="4400" b="0" strike="noStrike" spc="-1" dirty="0" smtClean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2020 </a:t>
            </a:r>
            <a:r>
              <a:rPr lang="ru-RU" sz="4400" b="0" strike="noStrike" spc="-1" dirty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год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                                            </a:t>
            </a:r>
            <a:r>
              <a:rPr lang="ru-RU" sz="30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12 </a:t>
            </a:r>
            <a:r>
              <a:rPr lang="ru-RU" sz="30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февраля 2021 </a:t>
            </a:r>
            <a:r>
              <a:rPr lang="ru-RU" sz="3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года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3" name="Рисунок 6"/>
          <p:cNvPicPr/>
          <p:nvPr/>
        </p:nvPicPr>
        <p:blipFill>
          <a:blip r:embed="rId2"/>
          <a:stretch/>
        </p:blipFill>
        <p:spPr>
          <a:xfrm>
            <a:off x="11552222" y="147600"/>
            <a:ext cx="467458" cy="74869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ustomShape 1"/>
          <p:cNvSpPr/>
          <p:nvPr/>
        </p:nvSpPr>
        <p:spPr>
          <a:xfrm>
            <a:off x="1790640" y="498240"/>
            <a:ext cx="8742960" cy="577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5" name="Рисунок 6"/>
          <p:cNvPicPr/>
          <p:nvPr/>
        </p:nvPicPr>
        <p:blipFill>
          <a:blip r:embed="rId2"/>
          <a:stretch/>
        </p:blipFill>
        <p:spPr>
          <a:xfrm>
            <a:off x="11570329" y="68998"/>
            <a:ext cx="497939" cy="863510"/>
          </a:xfrm>
          <a:prstGeom prst="rect">
            <a:avLst/>
          </a:prstGeom>
          <a:ln>
            <a:noFill/>
          </a:ln>
        </p:spPr>
      </p:pic>
      <p:sp>
        <p:nvSpPr>
          <p:cNvPr id="66" name="CustomShape 2"/>
          <p:cNvSpPr/>
          <p:nvPr/>
        </p:nvSpPr>
        <p:spPr>
          <a:xfrm>
            <a:off x="665466" y="2306401"/>
            <a:ext cx="5015742" cy="744618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 соответствии с </a:t>
            </a:r>
            <a:r>
              <a:rPr lang="ru-RU" sz="1400" b="1" strike="noStrike" spc="-1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постановлением администрации 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Уватского муниципального района от 10.03.2016 № 35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CustomShape 3"/>
          <p:cNvSpPr/>
          <p:nvPr/>
        </p:nvSpPr>
        <p:spPr>
          <a:xfrm>
            <a:off x="529200" y="3814523"/>
            <a:ext cx="5180040" cy="2876040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пункт </a:t>
            </a:r>
            <a:r>
              <a:rPr lang="ru-RU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4.19.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Порядка проведения оценки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Регулирующего  воздействия проектов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муниципальных нормативных правовых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актов, затрагивающих вопросы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осуществления предпринимательской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и инвестиционной деятельности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CustomShape 4"/>
          <p:cNvSpPr/>
          <p:nvPr/>
        </p:nvSpPr>
        <p:spPr>
          <a:xfrm>
            <a:off x="6399000" y="3814523"/>
            <a:ext cx="5396040" cy="2876040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пункт </a:t>
            </a:r>
            <a:r>
              <a:rPr lang="ru-RU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1.17. </a:t>
            </a: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Порядка проведения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экспертизы муниципальных нормативных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правовых актов, затрагивающих вопросы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осуществления предпринимательской и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инвестиционной деятельности, в целях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выявления положений, необоснованно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затрудняющих осуществление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предпринимательской и 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инвестиционной деятельности</a:t>
            </a:r>
            <a:endParaRPr lang="ru-RU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CustomShape 5"/>
          <p:cNvSpPr/>
          <p:nvPr/>
        </p:nvSpPr>
        <p:spPr>
          <a:xfrm>
            <a:off x="2835180" y="3211836"/>
            <a:ext cx="284040" cy="284040"/>
          </a:xfrm>
          <a:custGeom>
            <a:avLst/>
            <a:gdLst/>
            <a:ahLst/>
            <a:cxnLst/>
            <a:rect l="l" t="t" r="r" b="b"/>
            <a:pathLst>
              <a:path w="802" h="802">
                <a:moveTo>
                  <a:pt x="200" y="0"/>
                </a:moveTo>
                <a:lnTo>
                  <a:pt x="200" y="600"/>
                </a:lnTo>
                <a:lnTo>
                  <a:pt x="0" y="600"/>
                </a:lnTo>
                <a:lnTo>
                  <a:pt x="400" y="801"/>
                </a:lnTo>
                <a:lnTo>
                  <a:pt x="801" y="600"/>
                </a:lnTo>
                <a:lnTo>
                  <a:pt x="600" y="600"/>
                </a:lnTo>
                <a:lnTo>
                  <a:pt x="600" y="0"/>
                </a:lnTo>
                <a:lnTo>
                  <a:pt x="200" y="0"/>
                </a:lnTo>
              </a:path>
            </a:pathLst>
          </a:cu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" name="CustomShape 6"/>
          <p:cNvSpPr/>
          <p:nvPr/>
        </p:nvSpPr>
        <p:spPr>
          <a:xfrm>
            <a:off x="8955000" y="3241800"/>
            <a:ext cx="284040" cy="284040"/>
          </a:xfrm>
          <a:custGeom>
            <a:avLst/>
            <a:gdLst/>
            <a:ahLst/>
            <a:cxnLst/>
            <a:rect l="l" t="t" r="r" b="b"/>
            <a:pathLst>
              <a:path w="802" h="802">
                <a:moveTo>
                  <a:pt x="200" y="0"/>
                </a:moveTo>
                <a:lnTo>
                  <a:pt x="200" y="600"/>
                </a:lnTo>
                <a:lnTo>
                  <a:pt x="0" y="600"/>
                </a:lnTo>
                <a:lnTo>
                  <a:pt x="400" y="801"/>
                </a:lnTo>
                <a:lnTo>
                  <a:pt x="801" y="600"/>
                </a:lnTo>
                <a:lnTo>
                  <a:pt x="600" y="600"/>
                </a:lnTo>
                <a:lnTo>
                  <a:pt x="600" y="0"/>
                </a:lnTo>
                <a:lnTo>
                  <a:pt x="200" y="0"/>
                </a:lnTo>
              </a:path>
            </a:pathLst>
          </a:cu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" name="CustomShape 7"/>
          <p:cNvSpPr/>
          <p:nvPr/>
        </p:nvSpPr>
        <p:spPr>
          <a:xfrm>
            <a:off x="2195100" y="144986"/>
            <a:ext cx="8132040" cy="1868040"/>
          </a:xfrm>
          <a:prstGeom prst="rect">
            <a:avLst/>
          </a:prstGeom>
          <a:solidFill>
            <a:srgbClr val="FFFFCC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Arial"/>
              </a:rPr>
              <a:t>  </a:t>
            </a:r>
            <a:r>
              <a:rPr lang="ru-RU" sz="200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Arial"/>
              </a:rPr>
              <a:t>Уполномоченный орган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Arial"/>
              </a:rPr>
              <a:t>(отдел экономики и стратегического развития)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Arial"/>
              </a:rPr>
              <a:t> ежегодно, не позднее 15 февраля года, следующего за отчетным,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Arial"/>
              </a:rPr>
              <a:t>подготавливает информацию: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Arial"/>
              </a:rPr>
              <a:t>о результатах проведения ОРВ за отчетный год;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Arial"/>
              </a:rPr>
              <a:t>о результатах экспертизы правовых актов.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CustomShape 2"/>
          <p:cNvSpPr/>
          <p:nvPr/>
        </p:nvSpPr>
        <p:spPr>
          <a:xfrm>
            <a:off x="6505577" y="2306399"/>
            <a:ext cx="5182886" cy="744619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 соответствии с </a:t>
            </a:r>
            <a:r>
              <a:rPr lang="ru-RU" sz="1400" b="1" strike="noStrike" spc="-1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постановлением администрации 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Уватского муниципального района от </a:t>
            </a:r>
            <a:r>
              <a:rPr lang="ru-RU" sz="1400" b="1" spc="-1" dirty="0" smtClean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18</a:t>
            </a:r>
            <a:r>
              <a:rPr lang="ru-RU" sz="1400" b="1" strike="noStrike" spc="-1" dirty="0" smtClean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.12.2018 </a:t>
            </a:r>
            <a:r>
              <a:rPr lang="ru-RU" sz="1400" b="1" strike="noStrike" spc="-1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№ </a:t>
            </a:r>
            <a:r>
              <a:rPr lang="ru-RU" sz="1400" b="1" strike="noStrike" spc="-1" dirty="0" smtClean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215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ustomShape 1"/>
          <p:cNvSpPr/>
          <p:nvPr/>
        </p:nvSpPr>
        <p:spPr>
          <a:xfrm>
            <a:off x="1656000" y="144000"/>
            <a:ext cx="9329760" cy="118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600" b="0" strike="noStrike" spc="-1">
                <a:solidFill>
                  <a:srgbClr val="7C240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Экспертиза муниципальных правовых актов администрации Уватского муниципального р</a:t>
            </a:r>
            <a:r>
              <a:rPr lang="ru-RU" sz="2600" b="0" strike="noStrike" spc="-1">
                <a:solidFill>
                  <a:srgbClr val="7C240C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айона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CustomShape 2"/>
          <p:cNvSpPr/>
          <p:nvPr/>
        </p:nvSpPr>
        <p:spPr>
          <a:xfrm>
            <a:off x="677160" y="1814040"/>
            <a:ext cx="8590680" cy="452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" name="Рисунок 6"/>
          <p:cNvPicPr/>
          <p:nvPr/>
        </p:nvPicPr>
        <p:blipFill>
          <a:blip r:embed="rId2"/>
          <a:stretch/>
        </p:blipFill>
        <p:spPr>
          <a:xfrm>
            <a:off x="11525060" y="72000"/>
            <a:ext cx="494619" cy="878614"/>
          </a:xfrm>
          <a:prstGeom prst="rect">
            <a:avLst/>
          </a:prstGeom>
          <a:ln>
            <a:noFill/>
          </a:ln>
        </p:spPr>
      </p:pic>
      <p:sp>
        <p:nvSpPr>
          <p:cNvPr id="76" name="CustomShape 3"/>
          <p:cNvSpPr/>
          <p:nvPr/>
        </p:nvSpPr>
        <p:spPr>
          <a:xfrm>
            <a:off x="792000" y="1335600"/>
            <a:ext cx="4244760" cy="533160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Уведомление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CustomShape 4"/>
          <p:cNvSpPr/>
          <p:nvPr/>
        </p:nvSpPr>
        <p:spPr>
          <a:xfrm>
            <a:off x="792000" y="1944000"/>
            <a:ext cx="4244760" cy="716760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Приём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предложений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5"/>
          <p:cNvSpPr/>
          <p:nvPr/>
        </p:nvSpPr>
        <p:spPr>
          <a:xfrm>
            <a:off x="792000" y="2736000"/>
            <a:ext cx="4244760" cy="2804760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- органы государственной власти;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- органы АУМР;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- организации, целью деятельности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которых является защита и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предоставление интересов субъектов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предпринимательской и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инвестиционной деятельности;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- субъекты предпринимательской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и инвестиционной деятельности;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- иные заинтересованные лица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CustomShape 6"/>
          <p:cNvSpPr/>
          <p:nvPr/>
        </p:nvSpPr>
        <p:spPr>
          <a:xfrm>
            <a:off x="5148000" y="2880000"/>
            <a:ext cx="3452760" cy="1148760"/>
          </a:xfrm>
          <a:custGeom>
            <a:avLst/>
            <a:gdLst/>
            <a:ahLst/>
            <a:cxnLst/>
            <a:rect l="l" t="t" r="r" b="b"/>
            <a:pathLst>
              <a:path w="9602" h="3202">
                <a:moveTo>
                  <a:pt x="0" y="800"/>
                </a:moveTo>
                <a:lnTo>
                  <a:pt x="7200" y="800"/>
                </a:lnTo>
                <a:lnTo>
                  <a:pt x="7200" y="0"/>
                </a:lnTo>
                <a:lnTo>
                  <a:pt x="9601" y="1600"/>
                </a:lnTo>
                <a:lnTo>
                  <a:pt x="7200" y="3201"/>
                </a:lnTo>
                <a:lnTo>
                  <a:pt x="7200" y="2400"/>
                </a:lnTo>
                <a:lnTo>
                  <a:pt x="0" y="2400"/>
                </a:lnTo>
                <a:lnTo>
                  <a:pt x="0" y="800"/>
                </a:lnTo>
              </a:path>
            </a:pathLst>
          </a:custGeom>
          <a:solidFill>
            <a:srgbClr val="6699CC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15 рабочих дней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7"/>
          <p:cNvSpPr/>
          <p:nvPr/>
        </p:nvSpPr>
        <p:spPr>
          <a:xfrm>
            <a:off x="8708760" y="2527234"/>
            <a:ext cx="3098871" cy="1619253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План проведения </a:t>
            </a:r>
            <a:endParaRPr lang="ru-RU" spc="-1" dirty="0" smtClean="0">
              <a:solidFill>
                <a:srgbClr val="C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algn="ctr">
              <a:lnSpc>
                <a:spcPct val="100000"/>
              </a:lnSpc>
            </a:pPr>
            <a:r>
              <a:rPr lang="ru-RU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Экспертизы правовых </a:t>
            </a:r>
          </a:p>
          <a:p>
            <a:pPr algn="ctr">
              <a:lnSpc>
                <a:spcPct val="100000"/>
              </a:lnSpc>
            </a:pPr>
            <a:r>
              <a:rPr lang="ru-RU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актов </a:t>
            </a:r>
            <a:r>
              <a:rPr lang="ru-RU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на 2020 год </a:t>
            </a:r>
            <a:endParaRPr lang="ru-RU" spc="-1" dirty="0" smtClean="0">
              <a:solidFill>
                <a:srgbClr val="C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algn="ctr">
              <a:lnSpc>
                <a:spcPct val="100000"/>
              </a:lnSpc>
            </a:pPr>
            <a:r>
              <a:rPr lang="ru-RU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утвержден </a:t>
            </a:r>
            <a:endParaRPr lang="ru-RU" spc="-1" dirty="0">
              <a:solidFill>
                <a:srgbClr val="C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распоряжением АУМР </a:t>
            </a:r>
            <a:endParaRPr lang="ru-RU" spc="-1" dirty="0" smtClean="0">
              <a:solidFill>
                <a:srgbClr val="C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algn="ctr">
              <a:lnSpc>
                <a:spcPct val="100000"/>
              </a:lnSpc>
            </a:pPr>
            <a:r>
              <a:rPr lang="ru-RU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от </a:t>
            </a:r>
            <a:r>
              <a:rPr lang="ru-RU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03.12.2019 № 1401-р</a:t>
            </a:r>
            <a:endParaRPr lang="ru-RU" spc="-1" dirty="0">
              <a:solidFill>
                <a:srgbClr val="C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81" name="CustomShape 8"/>
          <p:cNvSpPr/>
          <p:nvPr/>
        </p:nvSpPr>
        <p:spPr>
          <a:xfrm>
            <a:off x="5350500" y="1823040"/>
            <a:ext cx="2660760" cy="91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600" b="1" strike="noStrike" spc="-1" dirty="0">
                <a:solidFill>
                  <a:srgbClr val="CC0066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ПРЕДЛОЖЕНИЯ</a:t>
            </a:r>
            <a:endParaRPr lang="ru-RU" sz="18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600" b="1" strike="noStrike" spc="-1" dirty="0">
                <a:solidFill>
                  <a:srgbClr val="CC0066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на </a:t>
            </a:r>
            <a:r>
              <a:rPr lang="ru-RU" sz="2600" b="1" strike="noStrike" spc="-1" dirty="0" smtClean="0">
                <a:solidFill>
                  <a:srgbClr val="CC0066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2020 </a:t>
            </a:r>
            <a:r>
              <a:rPr lang="ru-RU" sz="2600" b="1" strike="noStrike" spc="-1" dirty="0">
                <a:solidFill>
                  <a:srgbClr val="CC0066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год</a:t>
            </a:r>
            <a:endParaRPr lang="ru-RU" sz="18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CustomShape 9"/>
          <p:cNvSpPr/>
          <p:nvPr/>
        </p:nvSpPr>
        <p:spPr>
          <a:xfrm>
            <a:off x="5256000" y="4248000"/>
            <a:ext cx="3165840" cy="649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600" b="1" u="sng" strike="noStrike" spc="-1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ea typeface="DejaVu Sans"/>
              </a:rPr>
              <a:t>НЕ ПОСТУПИЛИ</a:t>
            </a:r>
            <a:endParaRPr lang="ru-RU" sz="18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CustomShape 10"/>
          <p:cNvSpPr/>
          <p:nvPr/>
        </p:nvSpPr>
        <p:spPr>
          <a:xfrm>
            <a:off x="1376127" y="5732560"/>
            <a:ext cx="10502020" cy="66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u="sng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Подлежат </a:t>
            </a:r>
            <a:r>
              <a:rPr lang="ru-RU" sz="1600" b="1" u="sng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экспертизе МНПА</a:t>
            </a:r>
            <a:r>
              <a:rPr lang="ru-RU" sz="16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, затрагивающие вопросы осуществления </a:t>
            </a:r>
            <a:r>
              <a:rPr lang="ru-RU" sz="1600" b="1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предпринимательской </a:t>
            </a:r>
            <a:r>
              <a:rPr lang="ru-RU" sz="16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и инвестиционной </a:t>
            </a:r>
            <a:r>
              <a:rPr lang="ru-RU" sz="1600" b="1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деятельности</a:t>
            </a: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2100404" y="665247"/>
            <a:ext cx="8639144" cy="747842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В 2020 </a:t>
            </a:r>
            <a:r>
              <a:rPr lang="ru-RU" sz="18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году </a:t>
            </a:r>
            <a:r>
              <a:rPr lang="ru-RU" sz="18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включено в План экспертизы правовых актов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2 проекта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CustomShape 2"/>
          <p:cNvSpPr/>
          <p:nvPr/>
        </p:nvSpPr>
        <p:spPr>
          <a:xfrm>
            <a:off x="3035340" y="1588165"/>
            <a:ext cx="284040" cy="284760"/>
          </a:xfrm>
          <a:custGeom>
            <a:avLst/>
            <a:gdLst/>
            <a:ahLst/>
            <a:cxnLst/>
            <a:rect l="l" t="t" r="r" b="b"/>
            <a:pathLst>
              <a:path w="802" h="1202">
                <a:moveTo>
                  <a:pt x="200" y="0"/>
                </a:moveTo>
                <a:lnTo>
                  <a:pt x="200" y="900"/>
                </a:lnTo>
                <a:lnTo>
                  <a:pt x="0" y="900"/>
                </a:lnTo>
                <a:lnTo>
                  <a:pt x="400" y="1201"/>
                </a:lnTo>
                <a:lnTo>
                  <a:pt x="801" y="900"/>
                </a:lnTo>
                <a:lnTo>
                  <a:pt x="600" y="900"/>
                </a:lnTo>
                <a:lnTo>
                  <a:pt x="600" y="0"/>
                </a:lnTo>
                <a:lnTo>
                  <a:pt x="200" y="0"/>
                </a:lnTo>
              </a:path>
            </a:pathLst>
          </a:cu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CustomShape 4"/>
          <p:cNvSpPr/>
          <p:nvPr/>
        </p:nvSpPr>
        <p:spPr>
          <a:xfrm>
            <a:off x="6669612" y="2052334"/>
            <a:ext cx="4977114" cy="1540890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ru-RU" sz="1600" b="0" strike="noStrike" spc="-1" dirty="0" smtClean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 </a:t>
            </a:r>
            <a:endParaRPr lang="ru-RU" sz="1600" spc="-1" dirty="0" smtClean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Постановление </a:t>
            </a: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администрации </a:t>
            </a:r>
            <a:endParaRPr lang="ru-RU" sz="1600" spc="-1" dirty="0" smtClean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Уватского </a:t>
            </a: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муниципального района </a:t>
            </a:r>
            <a:endParaRPr lang="ru-RU" sz="1600" spc="-1" dirty="0" smtClean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№ 91 </a:t>
            </a: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от 27.05.2013 г</a:t>
            </a:r>
          </a:p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«Об определении границ прилегающих территорий </a:t>
            </a:r>
            <a:endParaRPr lang="ru-RU" sz="1600" spc="-1" dirty="0" smtClean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к </a:t>
            </a: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организациям и объектам»</a:t>
            </a: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6"/>
          <p:cNvSpPr/>
          <p:nvPr/>
        </p:nvSpPr>
        <p:spPr>
          <a:xfrm>
            <a:off x="2716039" y="86497"/>
            <a:ext cx="7251825" cy="4510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600" spc="-1" dirty="0" smtClean="0">
                <a:solidFill>
                  <a:srgbClr val="7C240C"/>
                </a:solidFill>
                <a:uFill>
                  <a:solidFill>
                    <a:srgbClr val="FFFFFF"/>
                  </a:solidFill>
                </a:uFill>
              </a:rPr>
              <a:t>О </a:t>
            </a:r>
            <a:r>
              <a:rPr lang="ru-RU" sz="2600" spc="-1" dirty="0">
                <a:solidFill>
                  <a:srgbClr val="7C240C"/>
                </a:solidFill>
                <a:uFill>
                  <a:solidFill>
                    <a:srgbClr val="FFFFFF"/>
                  </a:solidFill>
                </a:uFill>
              </a:rPr>
              <a:t>результатах экспертизы правовых актов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2" name="Рисунок 6"/>
          <p:cNvPicPr/>
          <p:nvPr/>
        </p:nvPicPr>
        <p:blipFill>
          <a:blip r:embed="rId2"/>
          <a:stretch/>
        </p:blipFill>
        <p:spPr>
          <a:xfrm>
            <a:off x="11434527" y="143999"/>
            <a:ext cx="513513" cy="915255"/>
          </a:xfrm>
          <a:prstGeom prst="rect">
            <a:avLst/>
          </a:prstGeom>
          <a:ln>
            <a:noFill/>
          </a:ln>
        </p:spPr>
      </p:pic>
      <p:sp>
        <p:nvSpPr>
          <p:cNvPr id="12" name="CustomShape 2"/>
          <p:cNvSpPr/>
          <p:nvPr/>
        </p:nvSpPr>
        <p:spPr>
          <a:xfrm>
            <a:off x="3498394" y="4751973"/>
            <a:ext cx="284040" cy="284760"/>
          </a:xfrm>
          <a:custGeom>
            <a:avLst/>
            <a:gdLst/>
            <a:ahLst/>
            <a:cxnLst/>
            <a:rect l="l" t="t" r="r" b="b"/>
            <a:pathLst>
              <a:path w="802" h="1202">
                <a:moveTo>
                  <a:pt x="200" y="0"/>
                </a:moveTo>
                <a:lnTo>
                  <a:pt x="200" y="900"/>
                </a:lnTo>
                <a:lnTo>
                  <a:pt x="0" y="900"/>
                </a:lnTo>
                <a:lnTo>
                  <a:pt x="400" y="1201"/>
                </a:lnTo>
                <a:lnTo>
                  <a:pt x="801" y="900"/>
                </a:lnTo>
                <a:lnTo>
                  <a:pt x="600" y="900"/>
                </a:lnTo>
                <a:lnTo>
                  <a:pt x="600" y="0"/>
                </a:lnTo>
                <a:lnTo>
                  <a:pt x="200" y="0"/>
                </a:lnTo>
              </a:path>
            </a:pathLst>
          </a:cu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CustomShape 4"/>
          <p:cNvSpPr/>
          <p:nvPr/>
        </p:nvSpPr>
        <p:spPr>
          <a:xfrm>
            <a:off x="7585844" y="5105058"/>
            <a:ext cx="3380040" cy="915495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Подготовлено 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положительное заключение 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(17.11.2020)</a:t>
            </a:r>
          </a:p>
        </p:txBody>
      </p:sp>
      <p:sp>
        <p:nvSpPr>
          <p:cNvPr id="16" name="CustomShape 4"/>
          <p:cNvSpPr/>
          <p:nvPr/>
        </p:nvSpPr>
        <p:spPr>
          <a:xfrm>
            <a:off x="1015527" y="2034974"/>
            <a:ext cx="4966020" cy="1558250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ru-RU" sz="1600" spc="-1" dirty="0" smtClean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 </a:t>
            </a: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Постановление администрации </a:t>
            </a:r>
            <a:endParaRPr lang="ru-RU" sz="1600" spc="-1" dirty="0" smtClean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Уватского </a:t>
            </a: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муниципального района </a:t>
            </a:r>
            <a:endParaRPr lang="ru-RU" sz="1600" spc="-1" dirty="0" smtClean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№ 262 </a:t>
            </a: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от 26.12.2017 г</a:t>
            </a:r>
          </a:p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«Об утверждении положения о порядке </a:t>
            </a:r>
            <a:endParaRPr lang="ru-RU" sz="1600" spc="-1" dirty="0" smtClean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осуществления </a:t>
            </a: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земляных работ на территории </a:t>
            </a:r>
            <a:endParaRPr lang="ru-RU" sz="1600" spc="-1" dirty="0" smtClean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Уватского </a:t>
            </a: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муниципального района»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CustomShape 2"/>
          <p:cNvSpPr/>
          <p:nvPr/>
        </p:nvSpPr>
        <p:spPr>
          <a:xfrm>
            <a:off x="8624019" y="1623636"/>
            <a:ext cx="284040" cy="284760"/>
          </a:xfrm>
          <a:custGeom>
            <a:avLst/>
            <a:gdLst/>
            <a:ahLst/>
            <a:cxnLst/>
            <a:rect l="l" t="t" r="r" b="b"/>
            <a:pathLst>
              <a:path w="802" h="1202">
                <a:moveTo>
                  <a:pt x="200" y="0"/>
                </a:moveTo>
                <a:lnTo>
                  <a:pt x="200" y="900"/>
                </a:lnTo>
                <a:lnTo>
                  <a:pt x="0" y="900"/>
                </a:lnTo>
                <a:lnTo>
                  <a:pt x="400" y="1201"/>
                </a:lnTo>
                <a:lnTo>
                  <a:pt x="801" y="900"/>
                </a:lnTo>
                <a:lnTo>
                  <a:pt x="600" y="900"/>
                </a:lnTo>
                <a:lnTo>
                  <a:pt x="600" y="0"/>
                </a:lnTo>
                <a:lnTo>
                  <a:pt x="200" y="0"/>
                </a:lnTo>
              </a:path>
            </a:pathLst>
          </a:cu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" name="CustomShape 2"/>
          <p:cNvSpPr/>
          <p:nvPr/>
        </p:nvSpPr>
        <p:spPr>
          <a:xfrm>
            <a:off x="8874129" y="4775155"/>
            <a:ext cx="284040" cy="284760"/>
          </a:xfrm>
          <a:custGeom>
            <a:avLst/>
            <a:gdLst/>
            <a:ahLst/>
            <a:cxnLst/>
            <a:rect l="l" t="t" r="r" b="b"/>
            <a:pathLst>
              <a:path w="802" h="1202">
                <a:moveTo>
                  <a:pt x="200" y="0"/>
                </a:moveTo>
                <a:lnTo>
                  <a:pt x="200" y="900"/>
                </a:lnTo>
                <a:lnTo>
                  <a:pt x="0" y="900"/>
                </a:lnTo>
                <a:lnTo>
                  <a:pt x="400" y="1201"/>
                </a:lnTo>
                <a:lnTo>
                  <a:pt x="801" y="900"/>
                </a:lnTo>
                <a:lnTo>
                  <a:pt x="600" y="900"/>
                </a:lnTo>
                <a:lnTo>
                  <a:pt x="600" y="0"/>
                </a:lnTo>
                <a:lnTo>
                  <a:pt x="200" y="0"/>
                </a:lnTo>
              </a:path>
            </a:pathLst>
          </a:cu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CustomShape 4"/>
          <p:cNvSpPr/>
          <p:nvPr/>
        </p:nvSpPr>
        <p:spPr>
          <a:xfrm>
            <a:off x="1958384" y="5105058"/>
            <a:ext cx="3380040" cy="915495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Подготовлено 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положительное заключение 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(15.05.2020)</a:t>
            </a:r>
          </a:p>
        </p:txBody>
      </p:sp>
      <p:sp>
        <p:nvSpPr>
          <p:cNvPr id="20" name="CustomShape 4"/>
          <p:cNvSpPr/>
          <p:nvPr/>
        </p:nvSpPr>
        <p:spPr>
          <a:xfrm>
            <a:off x="2100404" y="4088629"/>
            <a:ext cx="8564577" cy="522123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Предложения и замечания в ходе </a:t>
            </a: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проведения публичных </a:t>
            </a:r>
            <a:r>
              <a:rPr lang="ru-RU" sz="16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консультаций не </a:t>
            </a: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поступали</a:t>
            </a:r>
            <a:endParaRPr lang="ru-RU" sz="1600" b="0" strike="noStrike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Trebuchet MS" panose="020B0603020202020204" pitchFamily="34" charset="0"/>
            </a:endParaRPr>
          </a:p>
        </p:txBody>
      </p:sp>
      <p:sp>
        <p:nvSpPr>
          <p:cNvPr id="21" name="CustomShape 2"/>
          <p:cNvSpPr/>
          <p:nvPr/>
        </p:nvSpPr>
        <p:spPr>
          <a:xfrm>
            <a:off x="3474990" y="3733259"/>
            <a:ext cx="284040" cy="284760"/>
          </a:xfrm>
          <a:custGeom>
            <a:avLst/>
            <a:gdLst/>
            <a:ahLst/>
            <a:cxnLst/>
            <a:rect l="l" t="t" r="r" b="b"/>
            <a:pathLst>
              <a:path w="802" h="1202">
                <a:moveTo>
                  <a:pt x="200" y="0"/>
                </a:moveTo>
                <a:lnTo>
                  <a:pt x="200" y="900"/>
                </a:lnTo>
                <a:lnTo>
                  <a:pt x="0" y="900"/>
                </a:lnTo>
                <a:lnTo>
                  <a:pt x="400" y="1201"/>
                </a:lnTo>
                <a:lnTo>
                  <a:pt x="801" y="900"/>
                </a:lnTo>
                <a:lnTo>
                  <a:pt x="600" y="900"/>
                </a:lnTo>
                <a:lnTo>
                  <a:pt x="600" y="0"/>
                </a:lnTo>
                <a:lnTo>
                  <a:pt x="200" y="0"/>
                </a:lnTo>
              </a:path>
            </a:pathLst>
          </a:cu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CustomShape 2"/>
          <p:cNvSpPr/>
          <p:nvPr/>
        </p:nvSpPr>
        <p:spPr>
          <a:xfrm>
            <a:off x="8874129" y="3733259"/>
            <a:ext cx="284040" cy="284760"/>
          </a:xfrm>
          <a:custGeom>
            <a:avLst/>
            <a:gdLst/>
            <a:ahLst/>
            <a:cxnLst/>
            <a:rect l="l" t="t" r="r" b="b"/>
            <a:pathLst>
              <a:path w="802" h="1202">
                <a:moveTo>
                  <a:pt x="200" y="0"/>
                </a:moveTo>
                <a:lnTo>
                  <a:pt x="200" y="900"/>
                </a:lnTo>
                <a:lnTo>
                  <a:pt x="0" y="900"/>
                </a:lnTo>
                <a:lnTo>
                  <a:pt x="400" y="1201"/>
                </a:lnTo>
                <a:lnTo>
                  <a:pt x="801" y="900"/>
                </a:lnTo>
                <a:lnTo>
                  <a:pt x="600" y="900"/>
                </a:lnTo>
                <a:lnTo>
                  <a:pt x="600" y="0"/>
                </a:lnTo>
                <a:lnTo>
                  <a:pt x="200" y="0"/>
                </a:lnTo>
              </a:path>
            </a:pathLst>
          </a:cu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81416433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2933924" y="993113"/>
            <a:ext cx="7196040" cy="747842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В 2020 </a:t>
            </a:r>
            <a:r>
              <a:rPr lang="ru-RU" sz="18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году проведена Оценка регулирующего воздействия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1 проекта нормативного правового акта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CustomShape 2"/>
          <p:cNvSpPr/>
          <p:nvPr/>
        </p:nvSpPr>
        <p:spPr>
          <a:xfrm>
            <a:off x="6152721" y="1981881"/>
            <a:ext cx="284040" cy="284760"/>
          </a:xfrm>
          <a:custGeom>
            <a:avLst/>
            <a:gdLst/>
            <a:ahLst/>
            <a:cxnLst/>
            <a:rect l="l" t="t" r="r" b="b"/>
            <a:pathLst>
              <a:path w="802" h="1202">
                <a:moveTo>
                  <a:pt x="200" y="0"/>
                </a:moveTo>
                <a:lnTo>
                  <a:pt x="200" y="900"/>
                </a:lnTo>
                <a:lnTo>
                  <a:pt x="0" y="900"/>
                </a:lnTo>
                <a:lnTo>
                  <a:pt x="400" y="1201"/>
                </a:lnTo>
                <a:lnTo>
                  <a:pt x="801" y="900"/>
                </a:lnTo>
                <a:lnTo>
                  <a:pt x="600" y="900"/>
                </a:lnTo>
                <a:lnTo>
                  <a:pt x="600" y="0"/>
                </a:lnTo>
                <a:lnTo>
                  <a:pt x="200" y="0"/>
                </a:lnTo>
              </a:path>
            </a:pathLst>
          </a:cu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CustomShape 4"/>
          <p:cNvSpPr/>
          <p:nvPr/>
        </p:nvSpPr>
        <p:spPr>
          <a:xfrm>
            <a:off x="3244721" y="2436501"/>
            <a:ext cx="6107036" cy="1919568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  <a:ea typeface="DejaVu Sans"/>
              </a:rPr>
              <a:t>проект постановления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«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О внесении изменений в постановление</a:t>
            </a:r>
          </a:p>
          <a:p>
            <a:pPr algn="ctr"/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администрации Уватского муниципального района </a:t>
            </a: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от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05.05.2012 №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40 «Об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утверждении Положения </a:t>
            </a: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о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предоставлении муниципальных</a:t>
            </a:r>
          </a:p>
          <a:p>
            <a:pPr algn="ctr"/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гарантий Уватского муниципального района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»,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разработанный </a:t>
            </a:r>
            <a:r>
              <a:rPr lang="ru-RU" sz="16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Управлением финансов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89" name="CustomShape 6"/>
          <p:cNvSpPr/>
          <p:nvPr/>
        </p:nvSpPr>
        <p:spPr>
          <a:xfrm>
            <a:off x="1629360" y="33904"/>
            <a:ext cx="9932040" cy="87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600" b="0" strike="noStrike" spc="-1" dirty="0">
                <a:solidFill>
                  <a:srgbClr val="7C240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Оценка регулирующего воздействия проектов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600" b="0" strike="noStrike" spc="-1" dirty="0">
                <a:solidFill>
                  <a:srgbClr val="7C240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муниципальных правовых актов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8"/>
          <p:cNvSpPr/>
          <p:nvPr/>
        </p:nvSpPr>
        <p:spPr>
          <a:xfrm>
            <a:off x="1152000" y="5184000"/>
            <a:ext cx="10580040" cy="116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2" name="Рисунок 6"/>
          <p:cNvPicPr/>
          <p:nvPr/>
        </p:nvPicPr>
        <p:blipFill>
          <a:blip r:embed="rId2"/>
          <a:stretch/>
        </p:blipFill>
        <p:spPr>
          <a:xfrm>
            <a:off x="11434527" y="143999"/>
            <a:ext cx="513513" cy="915255"/>
          </a:xfrm>
          <a:prstGeom prst="rect">
            <a:avLst/>
          </a:prstGeom>
          <a:ln>
            <a:noFill/>
          </a:ln>
        </p:spPr>
      </p:pic>
      <p:sp>
        <p:nvSpPr>
          <p:cNvPr id="12" name="CustomShape 2"/>
          <p:cNvSpPr/>
          <p:nvPr/>
        </p:nvSpPr>
        <p:spPr>
          <a:xfrm>
            <a:off x="6152721" y="4587144"/>
            <a:ext cx="284040" cy="284760"/>
          </a:xfrm>
          <a:custGeom>
            <a:avLst/>
            <a:gdLst/>
            <a:ahLst/>
            <a:cxnLst/>
            <a:rect l="l" t="t" r="r" b="b"/>
            <a:pathLst>
              <a:path w="802" h="1202">
                <a:moveTo>
                  <a:pt x="200" y="0"/>
                </a:moveTo>
                <a:lnTo>
                  <a:pt x="200" y="900"/>
                </a:lnTo>
                <a:lnTo>
                  <a:pt x="0" y="900"/>
                </a:lnTo>
                <a:lnTo>
                  <a:pt x="400" y="1201"/>
                </a:lnTo>
                <a:lnTo>
                  <a:pt x="801" y="900"/>
                </a:lnTo>
                <a:lnTo>
                  <a:pt x="600" y="900"/>
                </a:lnTo>
                <a:lnTo>
                  <a:pt x="600" y="0"/>
                </a:lnTo>
                <a:lnTo>
                  <a:pt x="200" y="0"/>
                </a:lnTo>
              </a:path>
            </a:pathLst>
          </a:cu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CustomShape 4"/>
          <p:cNvSpPr/>
          <p:nvPr/>
        </p:nvSpPr>
        <p:spPr>
          <a:xfrm>
            <a:off x="4604721" y="5051615"/>
            <a:ext cx="3380040" cy="779563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ru-RU" sz="1600" b="0" strike="noStrike" spc="-1" dirty="0" smtClean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Подготовлено 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положительное заключение 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(23.09.2020)</a:t>
            </a: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554727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1827000" y="216000"/>
            <a:ext cx="9329760" cy="6359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600" b="0" strike="noStrike" spc="-1" dirty="0">
                <a:solidFill>
                  <a:srgbClr val="7C240C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Данные о принятых муниципальных нормативных правовых актах, прошедших процедуру ОРВ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677160" y="1814040"/>
            <a:ext cx="8590680" cy="452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6" name="Рисунок 6"/>
          <p:cNvPicPr/>
          <p:nvPr/>
        </p:nvPicPr>
        <p:blipFill>
          <a:blip r:embed="rId2"/>
          <a:stretch/>
        </p:blipFill>
        <p:spPr>
          <a:xfrm>
            <a:off x="11439724" y="134999"/>
            <a:ext cx="616675" cy="924255"/>
          </a:xfrm>
          <a:prstGeom prst="rect">
            <a:avLst/>
          </a:prstGeom>
          <a:ln>
            <a:noFill/>
          </a:ln>
        </p:spPr>
      </p:pic>
      <p:sp>
        <p:nvSpPr>
          <p:cNvPr id="97" name="CustomShape 3"/>
          <p:cNvSpPr/>
          <p:nvPr/>
        </p:nvSpPr>
        <p:spPr>
          <a:xfrm>
            <a:off x="5400000" y="1238040"/>
            <a:ext cx="5684760" cy="572760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       </a:t>
            </a: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Всего принято в 2020 году - 368 МНПА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6"/>
          <p:cNvSpPr/>
          <p:nvPr/>
        </p:nvSpPr>
        <p:spPr>
          <a:xfrm>
            <a:off x="7614721" y="1958417"/>
            <a:ext cx="3470038" cy="604736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              </a:t>
            </a:r>
            <a:endParaRPr lang="ru-RU" sz="1600" b="0" strike="noStrike" spc="-1" dirty="0" smtClean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     1 подлежало ОРВ: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      </a:t>
            </a: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1 проект -  проведено ОРВ</a:t>
            </a: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7"/>
          <p:cNvSpPr/>
          <p:nvPr/>
        </p:nvSpPr>
        <p:spPr>
          <a:xfrm>
            <a:off x="9457919" y="2769250"/>
            <a:ext cx="1436760" cy="644760"/>
          </a:xfrm>
          <a:prstGeom prst="rect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</a:t>
            </a: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проект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</a:t>
            </a: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принят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8"/>
          <p:cNvSpPr/>
          <p:nvPr/>
        </p:nvSpPr>
        <p:spPr>
          <a:xfrm>
            <a:off x="297000" y="3091630"/>
            <a:ext cx="8672605" cy="1820899"/>
          </a:xfrm>
          <a:prstGeom prst="ellipse">
            <a:avLst/>
          </a:prstGeom>
          <a:solidFill>
            <a:srgbClr val="CFE7F5"/>
          </a:solidFill>
          <a:ln>
            <a:solidFill>
              <a:srgbClr val="3465A4"/>
            </a:solidFill>
          </a:ln>
          <a:effectLst>
            <a:outerShdw dist="101823" dir="2700000">
              <a:srgbClr val="80808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        Положений, вводящих избыточные обязанности,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запреты и ограничения для субъектов предпринимательской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  и инвестиционной деятельности или способствующих их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введению, а также положений, способствующих возникновению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необоснованных расходов субъектов предпринимательской 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              инвестиционной деятельности не </a:t>
            </a:r>
            <a:r>
              <a:rPr lang="ru-RU" sz="1600" b="0" strike="noStrike" spc="-1" dirty="0" smtClean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выявлено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CustomShape 9"/>
          <p:cNvSpPr/>
          <p:nvPr/>
        </p:nvSpPr>
        <p:spPr>
          <a:xfrm>
            <a:off x="1490037" y="5441006"/>
            <a:ext cx="9949687" cy="7491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ОРВ </a:t>
            </a: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проведена в отношении МНПА, </a:t>
            </a:r>
            <a:r>
              <a:rPr lang="ru-RU" sz="1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касающегося вопроса предоставления муниципальных гарантий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CustomShape 10"/>
          <p:cNvSpPr/>
          <p:nvPr/>
        </p:nvSpPr>
        <p:spPr>
          <a:xfrm rot="298200">
            <a:off x="5079778" y="2116382"/>
            <a:ext cx="2333050" cy="872587"/>
          </a:xfrm>
          <a:custGeom>
            <a:avLst/>
            <a:gdLst/>
            <a:ahLst/>
            <a:cxnLst/>
            <a:rect l="l" t="t" r="r" b="b"/>
            <a:pathLst>
              <a:path w="4026" h="2113">
                <a:moveTo>
                  <a:pt x="1420" y="1655"/>
                </a:moveTo>
                <a:lnTo>
                  <a:pt x="1418" y="1605"/>
                </a:lnTo>
                <a:lnTo>
                  <a:pt x="1424" y="1555"/>
                </a:lnTo>
                <a:lnTo>
                  <a:pt x="1436" y="1503"/>
                </a:lnTo>
                <a:lnTo>
                  <a:pt x="1457" y="1450"/>
                </a:lnTo>
                <a:lnTo>
                  <a:pt x="1483" y="1397"/>
                </a:lnTo>
                <a:lnTo>
                  <a:pt x="1517" y="1344"/>
                </a:lnTo>
                <a:lnTo>
                  <a:pt x="1555" y="1289"/>
                </a:lnTo>
                <a:lnTo>
                  <a:pt x="1602" y="1234"/>
                </a:lnTo>
                <a:lnTo>
                  <a:pt x="1655" y="1180"/>
                </a:lnTo>
                <a:lnTo>
                  <a:pt x="1715" y="1126"/>
                </a:lnTo>
                <a:lnTo>
                  <a:pt x="1780" y="1071"/>
                </a:lnTo>
                <a:lnTo>
                  <a:pt x="1852" y="1016"/>
                </a:lnTo>
                <a:lnTo>
                  <a:pt x="1929" y="962"/>
                </a:lnTo>
                <a:lnTo>
                  <a:pt x="2012" y="909"/>
                </a:lnTo>
                <a:lnTo>
                  <a:pt x="2101" y="857"/>
                </a:lnTo>
                <a:lnTo>
                  <a:pt x="2195" y="806"/>
                </a:lnTo>
                <a:lnTo>
                  <a:pt x="2293" y="756"/>
                </a:lnTo>
                <a:lnTo>
                  <a:pt x="2396" y="706"/>
                </a:lnTo>
                <a:lnTo>
                  <a:pt x="2503" y="657"/>
                </a:lnTo>
                <a:lnTo>
                  <a:pt x="2615" y="610"/>
                </a:lnTo>
                <a:lnTo>
                  <a:pt x="2730" y="566"/>
                </a:lnTo>
                <a:lnTo>
                  <a:pt x="2849" y="521"/>
                </a:lnTo>
                <a:lnTo>
                  <a:pt x="2971" y="480"/>
                </a:lnTo>
                <a:lnTo>
                  <a:pt x="3097" y="440"/>
                </a:lnTo>
                <a:lnTo>
                  <a:pt x="3224" y="401"/>
                </a:lnTo>
                <a:lnTo>
                  <a:pt x="3355" y="365"/>
                </a:lnTo>
                <a:lnTo>
                  <a:pt x="3486" y="331"/>
                </a:lnTo>
                <a:lnTo>
                  <a:pt x="3620" y="299"/>
                </a:lnTo>
                <a:lnTo>
                  <a:pt x="3754" y="270"/>
                </a:lnTo>
                <a:lnTo>
                  <a:pt x="3890" y="244"/>
                </a:lnTo>
                <a:lnTo>
                  <a:pt x="4025" y="219"/>
                </a:lnTo>
                <a:lnTo>
                  <a:pt x="4013" y="0"/>
                </a:lnTo>
                <a:lnTo>
                  <a:pt x="3847" y="31"/>
                </a:lnTo>
                <a:lnTo>
                  <a:pt x="3682" y="63"/>
                </a:lnTo>
                <a:lnTo>
                  <a:pt x="3515" y="100"/>
                </a:lnTo>
                <a:lnTo>
                  <a:pt x="3352" y="139"/>
                </a:lnTo>
                <a:lnTo>
                  <a:pt x="3190" y="180"/>
                </a:lnTo>
                <a:lnTo>
                  <a:pt x="3030" y="225"/>
                </a:lnTo>
                <a:lnTo>
                  <a:pt x="2875" y="271"/>
                </a:lnTo>
                <a:lnTo>
                  <a:pt x="2720" y="321"/>
                </a:lnTo>
                <a:lnTo>
                  <a:pt x="2570" y="372"/>
                </a:lnTo>
                <a:lnTo>
                  <a:pt x="2424" y="426"/>
                </a:lnTo>
                <a:lnTo>
                  <a:pt x="2283" y="481"/>
                </a:lnTo>
                <a:lnTo>
                  <a:pt x="2146" y="539"/>
                </a:lnTo>
                <a:lnTo>
                  <a:pt x="2014" y="599"/>
                </a:lnTo>
                <a:lnTo>
                  <a:pt x="1888" y="658"/>
                </a:lnTo>
                <a:lnTo>
                  <a:pt x="1767" y="721"/>
                </a:lnTo>
                <a:lnTo>
                  <a:pt x="1653" y="784"/>
                </a:lnTo>
                <a:lnTo>
                  <a:pt x="1543" y="849"/>
                </a:lnTo>
                <a:lnTo>
                  <a:pt x="1441" y="914"/>
                </a:lnTo>
                <a:lnTo>
                  <a:pt x="1347" y="980"/>
                </a:lnTo>
                <a:lnTo>
                  <a:pt x="1259" y="1046"/>
                </a:lnTo>
                <a:lnTo>
                  <a:pt x="1179" y="1112"/>
                </a:lnTo>
                <a:lnTo>
                  <a:pt x="1106" y="1179"/>
                </a:lnTo>
                <a:lnTo>
                  <a:pt x="1041" y="1247"/>
                </a:lnTo>
                <a:lnTo>
                  <a:pt x="983" y="1313"/>
                </a:lnTo>
                <a:lnTo>
                  <a:pt x="935" y="1380"/>
                </a:lnTo>
                <a:lnTo>
                  <a:pt x="894" y="1446"/>
                </a:lnTo>
                <a:lnTo>
                  <a:pt x="862" y="1511"/>
                </a:lnTo>
                <a:lnTo>
                  <a:pt x="838" y="1576"/>
                </a:lnTo>
                <a:lnTo>
                  <a:pt x="822" y="1639"/>
                </a:lnTo>
                <a:lnTo>
                  <a:pt x="815" y="1701"/>
                </a:lnTo>
                <a:lnTo>
                  <a:pt x="817" y="1762"/>
                </a:lnTo>
                <a:lnTo>
                  <a:pt x="0" y="1907"/>
                </a:lnTo>
                <a:lnTo>
                  <a:pt x="1156" y="2112"/>
                </a:lnTo>
                <a:lnTo>
                  <a:pt x="2234" y="1511"/>
                </a:lnTo>
                <a:lnTo>
                  <a:pt x="1420" y="1655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79086711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2833560" y="2359800"/>
            <a:ext cx="8737560" cy="77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5000" b="0" strike="noStrike" spc="-1">
                <a:solidFill>
                  <a:srgbClr val="7C240C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СПАСИБО ЗА ВНИМАНИЕ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1945</TotalTime>
  <Words>467</Words>
  <Application>Microsoft Office PowerPoint</Application>
  <PresentationFormat>Широкоэкранный</PresentationFormat>
  <Paragraphs>146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DejaVu Sans</vt:lpstr>
      <vt:lpstr>Symbol</vt:lpstr>
      <vt:lpstr>Trebuchet MS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AdmUvat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Проведение оценки регулирующего воздействия проектов нормативных правовых актов и экспертиза действующих нормативных правовых актов                                11.03.2016</dc:title>
  <dc:subject/>
  <dc:creator>Новикова Анастасия Александровна</dc:creator>
  <dc:description/>
  <cp:lastModifiedBy>Новикова Анастасия Александровна</cp:lastModifiedBy>
  <cp:revision>120</cp:revision>
  <cp:lastPrinted>2019-01-15T07:24:45Z</cp:lastPrinted>
  <dcterms:created xsi:type="dcterms:W3CDTF">2016-03-24T05:41:07Z</dcterms:created>
  <dcterms:modified xsi:type="dcterms:W3CDTF">2021-02-15T11:05:58Z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mpany">
    <vt:lpwstr>AdmUvat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Широкоэкранный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6</vt:i4>
  </property>
</Properties>
</file>