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72" r:id="rId2"/>
    <p:sldMasterId id="2147483678" r:id="rId3"/>
    <p:sldMasterId id="2147483691" r:id="rId4"/>
  </p:sldMasterIdLst>
  <p:notesMasterIdLst>
    <p:notesMasterId r:id="rId66"/>
  </p:notesMasterIdLst>
  <p:handoutMasterIdLst>
    <p:handoutMasterId r:id="rId67"/>
  </p:handoutMasterIdLst>
  <p:sldIdLst>
    <p:sldId id="373" r:id="rId5"/>
    <p:sldId id="468" r:id="rId6"/>
    <p:sldId id="283" r:id="rId7"/>
    <p:sldId id="258" r:id="rId8"/>
    <p:sldId id="328" r:id="rId9"/>
    <p:sldId id="481" r:id="rId10"/>
    <p:sldId id="277" r:id="rId11"/>
    <p:sldId id="309" r:id="rId12"/>
    <p:sldId id="443" r:id="rId13"/>
    <p:sldId id="444" r:id="rId14"/>
    <p:sldId id="445" r:id="rId15"/>
    <p:sldId id="333" r:id="rId16"/>
    <p:sldId id="446" r:id="rId17"/>
    <p:sldId id="447" r:id="rId18"/>
    <p:sldId id="448" r:id="rId19"/>
    <p:sldId id="449" r:id="rId20"/>
    <p:sldId id="442" r:id="rId21"/>
    <p:sldId id="353" r:id="rId22"/>
    <p:sldId id="397" r:id="rId23"/>
    <p:sldId id="398" r:id="rId24"/>
    <p:sldId id="399" r:id="rId25"/>
    <p:sldId id="400" r:id="rId26"/>
    <p:sldId id="420" r:id="rId27"/>
    <p:sldId id="479" r:id="rId28"/>
    <p:sldId id="450" r:id="rId29"/>
    <p:sldId id="451" r:id="rId30"/>
    <p:sldId id="432" r:id="rId31"/>
    <p:sldId id="433" r:id="rId32"/>
    <p:sldId id="434" r:id="rId33"/>
    <p:sldId id="435" r:id="rId34"/>
    <p:sldId id="436" r:id="rId35"/>
    <p:sldId id="273" r:id="rId36"/>
    <p:sldId id="530" r:id="rId37"/>
    <p:sldId id="531" r:id="rId38"/>
    <p:sldId id="330" r:id="rId39"/>
    <p:sldId id="441" r:id="rId40"/>
    <p:sldId id="275" r:id="rId41"/>
    <p:sldId id="306" r:id="rId42"/>
    <p:sldId id="440" r:id="rId43"/>
    <p:sldId id="478" r:id="rId44"/>
    <p:sldId id="259" r:id="rId45"/>
    <p:sldId id="457" r:id="rId46"/>
    <p:sldId id="488" r:id="rId47"/>
    <p:sldId id="394" r:id="rId48"/>
    <p:sldId id="369" r:id="rId49"/>
    <p:sldId id="370" r:id="rId50"/>
    <p:sldId id="371" r:id="rId51"/>
    <p:sldId id="372" r:id="rId52"/>
    <p:sldId id="456" r:id="rId53"/>
    <p:sldId id="518" r:id="rId54"/>
    <p:sldId id="519" r:id="rId55"/>
    <p:sldId id="520" r:id="rId56"/>
    <p:sldId id="521" r:id="rId57"/>
    <p:sldId id="522" r:id="rId58"/>
    <p:sldId id="523" r:id="rId59"/>
    <p:sldId id="524" r:id="rId60"/>
    <p:sldId id="525" r:id="rId61"/>
    <p:sldId id="526" r:id="rId62"/>
    <p:sldId id="527" r:id="rId63"/>
    <p:sldId id="528" r:id="rId64"/>
    <p:sldId id="529" r:id="rId65"/>
  </p:sldIdLst>
  <p:sldSz cx="10693400" cy="7562850"/>
  <p:notesSz cx="10020300" cy="6888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4" userDrawn="1">
          <p15:clr>
            <a:srgbClr val="A4A3A4"/>
          </p15:clr>
        </p15:guide>
        <p15:guide id="2" pos="728" userDrawn="1">
          <p15:clr>
            <a:srgbClr val="A4A3A4"/>
          </p15:clr>
        </p15:guide>
        <p15:guide id="3" pos="1928" userDrawn="1">
          <p15:clr>
            <a:srgbClr val="A4A3A4"/>
          </p15:clr>
        </p15:guide>
        <p15:guide id="4" orient="horz" pos="36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лерия" initials="В" lastIdx="1" clrIdx="0">
    <p:extLst>
      <p:ext uri="{19B8F6BF-5375-455C-9EA6-DF929625EA0E}">
        <p15:presenceInfo xmlns:p15="http://schemas.microsoft.com/office/powerpoint/2012/main" userId="50554060a6a486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4B"/>
    <a:srgbClr val="C2C3C3"/>
    <a:srgbClr val="FFDE16"/>
    <a:srgbClr val="75FFB3"/>
    <a:srgbClr val="FB8005"/>
    <a:srgbClr val="2B2F32"/>
    <a:srgbClr val="FFA401"/>
    <a:srgbClr val="292929"/>
    <a:srgbClr val="FFE600"/>
    <a:srgbClr val="EF4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8" autoAdjust="0"/>
    <p:restoredTop sz="93902" autoAdjust="0"/>
  </p:normalViewPr>
  <p:slideViewPr>
    <p:cSldViewPr>
      <p:cViewPr varScale="1">
        <p:scale>
          <a:sx n="72" d="100"/>
          <a:sy n="72" d="100"/>
        </p:scale>
        <p:origin x="420" y="78"/>
      </p:cViewPr>
      <p:guideLst>
        <p:guide orient="horz" pos="654"/>
        <p:guide pos="728"/>
        <p:guide pos="1928"/>
        <p:guide orient="horz" pos="3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5;&#1090;&#1086;&#1085;%20&#1071;&#1079;&#1086;&#1074;&#1089;&#1082;&#1080;&#1093;\Dropbox\&#1048;&#1085;&#1074;&#1077;&#1089;&#1090;&#1055;&#1088;&#1086;&#1092;&#1080;&#1083;&#1100;%20&#1058;&#1054;\&#1042;&#1089;&#1103;%20&#1090;&#1077;&#1088;&#1088;&#1080;&#1090;&#1086;&#1088;&#1080;&#1103;\_&#1056;&#1077;&#1072;&#1083;&#1080;&#1079;&#1072;&#1094;&#1080;&#1103;\&#1041;&#1080;&#1079;&#1085;&#1077;&#1089;-&#1080;&#1076;&#1077;&#1080;\&#1054;&#1073;&#1088;&#1072;&#1073;&#1086;&#1090;&#1072;&#1085;&#1085;&#1099;&#1077;\8.%20&#1059;&#1074;&#1072;&#1090;&#1089;&#1082;&#1080;&#1081;%20&#1052;&#1056;.%20&#1041;&#1080;&#1079;&#1085;&#1077;&#1089;-&#1080;&#1076;&#1077;&#1080;%20(&#1054;&#1090;&#1074;&#1077;&#1090;&#1099;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rgbClr val="FFC000"/>
                </a:solidFill>
              </a:rPr>
              <a:t>Распределение бизнес-идей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Лист1!$D$5:$D$49</c:f>
              <c:numCache>
                <c:formatCode>0.000</c:formatCode>
                <c:ptCount val="45"/>
                <c:pt idx="0">
                  <c:v>4.0909090909090908</c:v>
                </c:pt>
                <c:pt idx="1">
                  <c:v>4.2727272727272725</c:v>
                </c:pt>
                <c:pt idx="2">
                  <c:v>4.0909090909090908</c:v>
                </c:pt>
                <c:pt idx="3">
                  <c:v>4.3636363636363624</c:v>
                </c:pt>
                <c:pt idx="4">
                  <c:v>4.2727272727272725</c:v>
                </c:pt>
                <c:pt idx="5">
                  <c:v>4.0909090909090908</c:v>
                </c:pt>
                <c:pt idx="6">
                  <c:v>4.0909090909090908</c:v>
                </c:pt>
                <c:pt idx="7">
                  <c:v>4.1818181818181825</c:v>
                </c:pt>
                <c:pt idx="8">
                  <c:v>3.9090909090909087</c:v>
                </c:pt>
                <c:pt idx="9">
                  <c:v>3.8181818181818188</c:v>
                </c:pt>
                <c:pt idx="10">
                  <c:v>3.7272727272727275</c:v>
                </c:pt>
                <c:pt idx="11">
                  <c:v>3.7272727272727275</c:v>
                </c:pt>
                <c:pt idx="12">
                  <c:v>3.5454545454545454</c:v>
                </c:pt>
                <c:pt idx="13">
                  <c:v>3.7272727272727275</c:v>
                </c:pt>
                <c:pt idx="14">
                  <c:v>3.8181818181818188</c:v>
                </c:pt>
                <c:pt idx="15">
                  <c:v>3.9090909090909087</c:v>
                </c:pt>
                <c:pt idx="16">
                  <c:v>3.4545454545454541</c:v>
                </c:pt>
                <c:pt idx="17">
                  <c:v>3.9090909090909087</c:v>
                </c:pt>
                <c:pt idx="18">
                  <c:v>3.5454545454545454</c:v>
                </c:pt>
                <c:pt idx="19">
                  <c:v>3.5454545454545454</c:v>
                </c:pt>
                <c:pt idx="20">
                  <c:v>3.7272727272727275</c:v>
                </c:pt>
                <c:pt idx="21">
                  <c:v>3.2727272727272738</c:v>
                </c:pt>
                <c:pt idx="22">
                  <c:v>3.4545454545454541</c:v>
                </c:pt>
                <c:pt idx="23">
                  <c:v>2.9090909090909087</c:v>
                </c:pt>
                <c:pt idx="24">
                  <c:v>3.5454545454545454</c:v>
                </c:pt>
                <c:pt idx="25">
                  <c:v>3.7272727272727275</c:v>
                </c:pt>
                <c:pt idx="26">
                  <c:v>3.3636363636363642</c:v>
                </c:pt>
                <c:pt idx="27">
                  <c:v>3.8181818181818188</c:v>
                </c:pt>
                <c:pt idx="28">
                  <c:v>3.4545454545454541</c:v>
                </c:pt>
                <c:pt idx="29">
                  <c:v>3.9090909090909087</c:v>
                </c:pt>
                <c:pt idx="30">
                  <c:v>3.7272727272727275</c:v>
                </c:pt>
                <c:pt idx="31">
                  <c:v>3.4545454545454541</c:v>
                </c:pt>
                <c:pt idx="32">
                  <c:v>3.5454545454545454</c:v>
                </c:pt>
                <c:pt idx="33">
                  <c:v>3.3636363636363642</c:v>
                </c:pt>
                <c:pt idx="34">
                  <c:v>3.1818181818181812</c:v>
                </c:pt>
                <c:pt idx="35">
                  <c:v>3.8181818181818188</c:v>
                </c:pt>
                <c:pt idx="36">
                  <c:v>3.8181818181818188</c:v>
                </c:pt>
                <c:pt idx="37">
                  <c:v>3.4545454545454541</c:v>
                </c:pt>
                <c:pt idx="38">
                  <c:v>3.2727272727272738</c:v>
                </c:pt>
                <c:pt idx="39">
                  <c:v>3.1818181818181812</c:v>
                </c:pt>
                <c:pt idx="40">
                  <c:v>3.3636363636363642</c:v>
                </c:pt>
                <c:pt idx="41">
                  <c:v>2.9090909090909087</c:v>
                </c:pt>
                <c:pt idx="42">
                  <c:v>2.9090909090909087</c:v>
                </c:pt>
                <c:pt idx="43">
                  <c:v>2.2727272727272738</c:v>
                </c:pt>
                <c:pt idx="44">
                  <c:v>2.4545454545454541</c:v>
                </c:pt>
              </c:numCache>
            </c:numRef>
          </c:xVal>
          <c:yVal>
            <c:numRef>
              <c:f>Лист1!$E$5:$E$49</c:f>
              <c:numCache>
                <c:formatCode>0.000</c:formatCode>
                <c:ptCount val="45"/>
                <c:pt idx="0">
                  <c:v>4</c:v>
                </c:pt>
                <c:pt idx="1">
                  <c:v>3.7272727272727275</c:v>
                </c:pt>
                <c:pt idx="2">
                  <c:v>3.9090909090909087</c:v>
                </c:pt>
                <c:pt idx="3">
                  <c:v>3.6363636363636358</c:v>
                </c:pt>
                <c:pt idx="4">
                  <c:v>3.7272727272727275</c:v>
                </c:pt>
                <c:pt idx="5">
                  <c:v>3.8181818181818188</c:v>
                </c:pt>
                <c:pt idx="6">
                  <c:v>3.8181818181818188</c:v>
                </c:pt>
                <c:pt idx="7">
                  <c:v>3.6363636363636358</c:v>
                </c:pt>
                <c:pt idx="8">
                  <c:v>3.7272727272727275</c:v>
                </c:pt>
                <c:pt idx="9">
                  <c:v>3.7272727272727275</c:v>
                </c:pt>
                <c:pt idx="10">
                  <c:v>3.7272727272727275</c:v>
                </c:pt>
                <c:pt idx="11">
                  <c:v>3.7272727272727275</c:v>
                </c:pt>
                <c:pt idx="12">
                  <c:v>3.8181818181818188</c:v>
                </c:pt>
                <c:pt idx="13">
                  <c:v>3.6363636363636358</c:v>
                </c:pt>
                <c:pt idx="14">
                  <c:v>3.4545454545454541</c:v>
                </c:pt>
                <c:pt idx="15">
                  <c:v>3.3636363636363642</c:v>
                </c:pt>
                <c:pt idx="16">
                  <c:v>3.8181818181818188</c:v>
                </c:pt>
                <c:pt idx="17">
                  <c:v>3.3636363636363642</c:v>
                </c:pt>
                <c:pt idx="18">
                  <c:v>3.7272727272727275</c:v>
                </c:pt>
                <c:pt idx="19">
                  <c:v>3.6363636363636358</c:v>
                </c:pt>
                <c:pt idx="20">
                  <c:v>3.4545454545454541</c:v>
                </c:pt>
                <c:pt idx="21">
                  <c:v>3.8181818181818188</c:v>
                </c:pt>
                <c:pt idx="22">
                  <c:v>3.6363636363636358</c:v>
                </c:pt>
                <c:pt idx="23">
                  <c:v>4.1818181818181825</c:v>
                </c:pt>
                <c:pt idx="24">
                  <c:v>3.5454545454545454</c:v>
                </c:pt>
                <c:pt idx="25">
                  <c:v>3.2727272727272738</c:v>
                </c:pt>
                <c:pt idx="26">
                  <c:v>3.6363636363636358</c:v>
                </c:pt>
                <c:pt idx="27">
                  <c:v>3.0909090909090908</c:v>
                </c:pt>
                <c:pt idx="28">
                  <c:v>3.3636363636363642</c:v>
                </c:pt>
                <c:pt idx="29">
                  <c:v>2.9090909090909087</c:v>
                </c:pt>
                <c:pt idx="30">
                  <c:v>3.0909090909090908</c:v>
                </c:pt>
                <c:pt idx="31">
                  <c:v>3.2727272727272738</c:v>
                </c:pt>
                <c:pt idx="32">
                  <c:v>3.1818181818181812</c:v>
                </c:pt>
                <c:pt idx="33">
                  <c:v>3.1818181818181812</c:v>
                </c:pt>
                <c:pt idx="34">
                  <c:v>3.3636363636363642</c:v>
                </c:pt>
                <c:pt idx="35">
                  <c:v>2.7272727272727275</c:v>
                </c:pt>
                <c:pt idx="36">
                  <c:v>2.7272727272727275</c:v>
                </c:pt>
                <c:pt idx="37">
                  <c:v>3</c:v>
                </c:pt>
                <c:pt idx="38">
                  <c:v>3.1818181818181812</c:v>
                </c:pt>
                <c:pt idx="39">
                  <c:v>2.8181818181818188</c:v>
                </c:pt>
                <c:pt idx="40">
                  <c:v>2.4545454545454541</c:v>
                </c:pt>
                <c:pt idx="41">
                  <c:v>2.7272727272727275</c:v>
                </c:pt>
                <c:pt idx="42">
                  <c:v>2.6363636363636358</c:v>
                </c:pt>
                <c:pt idx="43">
                  <c:v>2.8181818181818188</c:v>
                </c:pt>
                <c:pt idx="44">
                  <c:v>2.5454545454545454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01D-4BAA-BBCC-F79F2AF70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763936"/>
        <c:axId val="292108096"/>
      </c:scatterChart>
      <c:valAx>
        <c:axId val="328763936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108096"/>
        <c:crosses val="autoZero"/>
        <c:crossBetween val="midCat"/>
      </c:valAx>
      <c:valAx>
        <c:axId val="29210809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7639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01665281420616"/>
          <c:y val="0.20258295016766223"/>
          <c:w val="0.56565989162267871"/>
          <c:h val="0.73205751274751829"/>
        </c:manualLayout>
      </c:layout>
      <c:radarChart>
        <c:radarStyle val="fill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Уватский МР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6.5329609078124921E-17"/>
                  <c:y val="4.383449562263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289532293986572E-2"/>
                  <c:y val="3.9220338188674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7416481069042315E-2"/>
                  <c:y val="-8.45919090763455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289532293986572E-2"/>
                  <c:y val="-4.2680774604404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3452115812918271E-3"/>
                  <c:y val="-4.8448653056597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4944320712694812E-2"/>
                  <c:y val="-4.383449562263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4.0979955456570079E-2"/>
                  <c:y val="-4.61415743396177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C0C-4335-8C6E-CBEAD85AB532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5634743875278402E-2"/>
                  <c:y val="3.2299102037731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C0C-4335-8C6E-CBEAD85AB53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DE16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привлечение</c:v>
                </c:pt>
                <c:pt idx="1">
                  <c:v>сопровождение</c:v>
                </c:pt>
                <c:pt idx="2">
                  <c:v>создание контента</c:v>
                </c:pt>
                <c:pt idx="3">
                  <c:v>PR</c:v>
                </c:pt>
                <c:pt idx="4">
                  <c:v>НПА и документооборот</c:v>
                </c:pt>
                <c:pt idx="5">
                  <c:v>команда МО и
региона</c:v>
                </c:pt>
                <c:pt idx="6">
                  <c:v>активность</c:v>
                </c:pt>
                <c:pt idx="7">
                  <c:v>полезность инвестору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4</c:v>
                </c:pt>
                <c:pt idx="3">
                  <c:v>5</c:v>
                </c:pt>
                <c:pt idx="4">
                  <c:v>8</c:v>
                </c:pt>
                <c:pt idx="5">
                  <c:v>8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0C-4335-8C6E-CBEAD85AB5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Целевое значение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dLbls>
            <c:delete val="1"/>
          </c:dLbls>
          <c:cat>
            <c:strRef>
              <c:f>Лист1!$A$2:$A$9</c:f>
              <c:strCache>
                <c:ptCount val="8"/>
                <c:pt idx="0">
                  <c:v>привлечение</c:v>
                </c:pt>
                <c:pt idx="1">
                  <c:v>сопровождение</c:v>
                </c:pt>
                <c:pt idx="2">
                  <c:v>создание контента</c:v>
                </c:pt>
                <c:pt idx="3">
                  <c:v>PR</c:v>
                </c:pt>
                <c:pt idx="4">
                  <c:v>НПА и документооборот</c:v>
                </c:pt>
                <c:pt idx="5">
                  <c:v>команда МО и
региона</c:v>
                </c:pt>
                <c:pt idx="6">
                  <c:v>активность</c:v>
                </c:pt>
                <c:pt idx="7">
                  <c:v>полезность инвестору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0C-4335-8C6E-CBEAD85AB5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335010464"/>
        <c:axId val="335010856"/>
      </c:radarChart>
      <c:catAx>
        <c:axId val="33501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335010856"/>
        <c:crosses val="autoZero"/>
        <c:auto val="1"/>
        <c:lblAlgn val="ctr"/>
        <c:lblOffset val="100"/>
        <c:noMultiLvlLbl val="0"/>
      </c:catAx>
      <c:valAx>
        <c:axId val="335010856"/>
        <c:scaling>
          <c:orientation val="minMax"/>
        </c:scaling>
        <c:delete val="0"/>
        <c:axPos val="l"/>
        <c:majorGridlines>
          <c:spPr>
            <a:ln w="9525" cap="sq" cmpd="sng" algn="ctr">
              <a:solidFill>
                <a:schemeClr val="bg1"/>
              </a:solidFill>
              <a:round/>
              <a:headEnd type="none"/>
              <a:tailEnd w="med" len="sm"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33501046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8.811906811926723E-2"/>
          <c:y val="2.6961116803169184E-2"/>
          <c:w val="0.2283115260766348"/>
          <c:h val="5.3009004885510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12208224645051E-2"/>
          <c:y val="4.3948950007046926E-2"/>
          <c:w val="0.89179959826461819"/>
          <c:h val="0.583761054266095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E600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8.7301587301587269E-2</c:v>
                </c:pt>
                <c:pt idx="1">
                  <c:v>0.15079365079365079</c:v>
                </c:pt>
                <c:pt idx="2">
                  <c:v>0.46031746031746046</c:v>
                </c:pt>
                <c:pt idx="3">
                  <c:v>0.24603174603174605</c:v>
                </c:pt>
                <c:pt idx="4">
                  <c:v>5.5555555555555539E-2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85-461F-960A-B13D001A071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Лист1!$C$2:$C$6</c:f>
              <c:numCache>
                <c:formatCode>0.0%</c:formatCode>
                <c:ptCount val="5"/>
                <c:pt idx="0">
                  <c:v>7.8431372549019607E-2</c:v>
                </c:pt>
                <c:pt idx="1">
                  <c:v>0.16339869281045755</c:v>
                </c:pt>
                <c:pt idx="2">
                  <c:v>0.44771241830065367</c:v>
                </c:pt>
                <c:pt idx="3">
                  <c:v>0.24183006535947715</c:v>
                </c:pt>
                <c:pt idx="4">
                  <c:v>6.8627450980392163E-2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85-461F-960A-B13D001A0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-31"/>
        <c:axId val="526126456"/>
        <c:axId val="526126848"/>
      </c:barChart>
      <c:catAx>
        <c:axId val="52612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ts val="900"/>
              </a:lnSpc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6126848"/>
        <c:crosses val="autoZero"/>
        <c:auto val="1"/>
        <c:lblAlgn val="ctr"/>
        <c:lblOffset val="100"/>
        <c:noMultiLvlLbl val="0"/>
      </c:catAx>
      <c:valAx>
        <c:axId val="52612684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one"/>
        <c:crossAx val="526126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871238057450384"/>
          <c:y val="4.9819478103397777E-2"/>
          <c:w val="0.47794318185510332"/>
          <c:h val="0.907682333456463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strRef>
              <c:f>Лист1!$A$2:$A$15</c:f>
              <c:strCache>
                <c:ptCount val="14"/>
                <c:pt idx="0">
                  <c:v>Недостаточно хорошее состояние дорог</c:v>
                </c:pt>
                <c:pt idx="1">
                  <c:v>Сложность найти работу</c:v>
                </c:pt>
                <c:pt idx="2">
                  <c:v>Недостаточное обустройство территории (озеленение, площадки для детей, спорта и т.д.)</c:v>
                </c:pt>
                <c:pt idx="3">
                  <c:v>Ограниченные возможности обучения, личного и профессионального развития</c:v>
                </c:pt>
                <c:pt idx="4">
                  <c:v>Недостатки в уборке территории</c:v>
                </c:pt>
                <c:pt idx="5">
                  <c:v>Отсутствие архитектуры, радующей глаз</c:v>
                </c:pt>
                <c:pt idx="6">
                  <c:v>Отсутствие места для хобби, коллективных встреч (в т.ч. по интересам)</c:v>
                </c:pt>
                <c:pt idx="7">
                  <c:v>Медленный интернет (или его отсутствие)</c:v>
                </c:pt>
                <c:pt idx="8">
                  <c:v>Слабый сигнал сотовой связи (или его отсутствие)</c:v>
                </c:pt>
                <c:pt idx="9">
                  <c:v>Неудовлетворительная работа общественного транспорта</c:v>
                </c:pt>
                <c:pt idx="10">
                  <c:v>Безопасность проживания в целом не устраивает</c:v>
                </c:pt>
                <c:pt idx="11">
                  <c:v>Ограниченные возможности для предпринимательской деятельности</c:v>
                </c:pt>
                <c:pt idx="12">
                  <c:v>Нестабильность электроснабжения</c:v>
                </c:pt>
                <c:pt idx="13">
                  <c:v>Отсутствие коммуникации с соседями (или с группами по интересам)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0.52941176470588236</c:v>
                </c:pt>
                <c:pt idx="1">
                  <c:v>0.44117647058823528</c:v>
                </c:pt>
                <c:pt idx="2">
                  <c:v>0.36274509803921567</c:v>
                </c:pt>
                <c:pt idx="3">
                  <c:v>0.28431372549019607</c:v>
                </c:pt>
                <c:pt idx="4">
                  <c:v>0.24836601307189546</c:v>
                </c:pt>
                <c:pt idx="5">
                  <c:v>0.15686274509803921</c:v>
                </c:pt>
                <c:pt idx="6">
                  <c:v>0.22222222222222221</c:v>
                </c:pt>
                <c:pt idx="7">
                  <c:v>0.12745098039215688</c:v>
                </c:pt>
                <c:pt idx="8">
                  <c:v>3.9215686274509803E-2</c:v>
                </c:pt>
                <c:pt idx="9">
                  <c:v>6.5359477124183024E-2</c:v>
                </c:pt>
                <c:pt idx="10">
                  <c:v>5.8823529411764705E-2</c:v>
                </c:pt>
                <c:pt idx="11">
                  <c:v>4.9019607843137282E-2</c:v>
                </c:pt>
                <c:pt idx="12">
                  <c:v>5.2287581699346421E-2</c:v>
                </c:pt>
                <c:pt idx="13">
                  <c:v>9.8039215686274508E-3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FD-47A9-804E-95C5D323F2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cat>
            <c:strRef>
              <c:f>Лист1!$A$2:$A$15</c:f>
              <c:strCache>
                <c:ptCount val="14"/>
                <c:pt idx="0">
                  <c:v>Недостаточно хорошее состояние дорог</c:v>
                </c:pt>
                <c:pt idx="1">
                  <c:v>Сложность найти работу</c:v>
                </c:pt>
                <c:pt idx="2">
                  <c:v>Недостаточное обустройство территории (озеленение, площадки для детей, спорта и т.д.)</c:v>
                </c:pt>
                <c:pt idx="3">
                  <c:v>Ограниченные возможности обучения, личного и профессионального развития</c:v>
                </c:pt>
                <c:pt idx="4">
                  <c:v>Недостатки в уборке территории</c:v>
                </c:pt>
                <c:pt idx="5">
                  <c:v>Отсутствие архитектуры, радующей глаз</c:v>
                </c:pt>
                <c:pt idx="6">
                  <c:v>Отсутствие места для хобби, коллективных встреч (в т.ч. по интересам)</c:v>
                </c:pt>
                <c:pt idx="7">
                  <c:v>Медленный интернет (или его отсутствие)</c:v>
                </c:pt>
                <c:pt idx="8">
                  <c:v>Слабый сигнал сотовой связи (или его отсутствие)</c:v>
                </c:pt>
                <c:pt idx="9">
                  <c:v>Неудовлетворительная работа общественного транспорта</c:v>
                </c:pt>
                <c:pt idx="10">
                  <c:v>Безопасность проживания в целом не устраивает</c:v>
                </c:pt>
                <c:pt idx="11">
                  <c:v>Ограниченные возможности для предпринимательской деятельности</c:v>
                </c:pt>
                <c:pt idx="12">
                  <c:v>Нестабильность электроснабжения</c:v>
                </c:pt>
                <c:pt idx="13">
                  <c:v>Отсутствие коммуникации с соседями (или с группами по интересам)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0.56349206349206349</c:v>
                </c:pt>
                <c:pt idx="1">
                  <c:v>0.48412698412698424</c:v>
                </c:pt>
                <c:pt idx="2">
                  <c:v>0.46031746031746046</c:v>
                </c:pt>
                <c:pt idx="3">
                  <c:v>0.32539682539682552</c:v>
                </c:pt>
                <c:pt idx="4">
                  <c:v>0.24603174603174605</c:v>
                </c:pt>
                <c:pt idx="5">
                  <c:v>0.13492063492063489</c:v>
                </c:pt>
                <c:pt idx="6">
                  <c:v>0.26984126984126988</c:v>
                </c:pt>
                <c:pt idx="7">
                  <c:v>7.9365079365079361E-2</c:v>
                </c:pt>
                <c:pt idx="8">
                  <c:v>3.968253968253968E-2</c:v>
                </c:pt>
                <c:pt idx="9">
                  <c:v>5.5555555555555539E-2</c:v>
                </c:pt>
                <c:pt idx="10">
                  <c:v>3.1746031746031744E-2</c:v>
                </c:pt>
                <c:pt idx="11">
                  <c:v>4.7619047619047623E-2</c:v>
                </c:pt>
                <c:pt idx="12">
                  <c:v>3.1746031746031744E-2</c:v>
                </c:pt>
                <c:pt idx="13">
                  <c:v>7.9365079365079378E-3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FD-47A9-804E-95C5D323F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6127632"/>
        <c:axId val="526128024"/>
      </c:barChart>
      <c:catAx>
        <c:axId val="526127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6128024"/>
        <c:crosses val="autoZero"/>
        <c:auto val="1"/>
        <c:lblAlgn val="ctr"/>
        <c:lblOffset val="100"/>
        <c:noMultiLvlLbl val="0"/>
      </c:catAx>
      <c:valAx>
        <c:axId val="526128024"/>
        <c:scaling>
          <c:orientation val="minMax"/>
          <c:max val="0.600000000000000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6127632"/>
        <c:crosses val="autoZero"/>
        <c:crossBetween val="between"/>
        <c:majorUnit val="0.1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033518924457004"/>
          <c:y val="5.6762376823966253E-2"/>
          <c:w val="0.45639324900654743"/>
          <c:h val="0.809774898440412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Отличное место жизни для деятельного, активного человека</c:v>
                </c:pt>
                <c:pt idx="1">
                  <c:v>Жизнь здесь постепенно, но верно становится лучше</c:v>
                </c:pt>
                <c:pt idx="2">
                  <c:v>Что-то меняется в лучшую сторону, но есть и то, что ухудшается</c:v>
                </c:pt>
                <c:pt idx="3">
                  <c:v>Никаких изменений и перспектив здесь нет</c:v>
                </c:pt>
                <c:pt idx="4">
                  <c:v>Место, как место – ни лучше, ни хуже других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2.2875816993464058E-2</c:v>
                </c:pt>
                <c:pt idx="1">
                  <c:v>0.22222222222222221</c:v>
                </c:pt>
                <c:pt idx="2">
                  <c:v>0.36274509803921567</c:v>
                </c:pt>
                <c:pt idx="3">
                  <c:v>0.29411764705882359</c:v>
                </c:pt>
                <c:pt idx="4">
                  <c:v>9.8039215686274508E-2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51-407B-B557-45AE08C18BC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Отличное место жизни для деятельного, активного человека</c:v>
                </c:pt>
                <c:pt idx="1">
                  <c:v>Жизнь здесь постепенно, но верно становится лучше</c:v>
                </c:pt>
                <c:pt idx="2">
                  <c:v>Что-то меняется в лучшую сторону, но есть и то, что ухудшается</c:v>
                </c:pt>
                <c:pt idx="3">
                  <c:v>Никаких изменений и перспектив здесь нет</c:v>
                </c:pt>
                <c:pt idx="4">
                  <c:v>Место, как место – ни лучше, ни хуже других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1.5873015873015876E-2</c:v>
                </c:pt>
                <c:pt idx="1">
                  <c:v>0.22222222222222221</c:v>
                </c:pt>
                <c:pt idx="2">
                  <c:v>0.35714285714285726</c:v>
                </c:pt>
                <c:pt idx="3">
                  <c:v>0.30158730158730163</c:v>
                </c:pt>
                <c:pt idx="4">
                  <c:v>0.10317460317460318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51-407B-B557-45AE08C18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6128808"/>
        <c:axId val="526129200"/>
      </c:barChart>
      <c:catAx>
        <c:axId val="526128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6129200"/>
        <c:crosses val="autoZero"/>
        <c:auto val="1"/>
        <c:lblAlgn val="ctr"/>
        <c:lblOffset val="100"/>
        <c:noMultiLvlLbl val="0"/>
      </c:catAx>
      <c:valAx>
        <c:axId val="526129200"/>
        <c:scaling>
          <c:orientation val="minMax"/>
          <c:max val="0.600000000000000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612880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+mn-lt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33282935304501"/>
          <c:y val="6.6221498274292828E-2"/>
          <c:w val="0.47857155056574435"/>
          <c:h val="0.809774898440412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3819372406526357E-3"/>
                  <c:y val="1.891798087049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6EE-49CD-BCF5-03171C66C7F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Нет, не планировал (а)</c:v>
                </c:pt>
                <c:pt idx="1">
                  <c:v>Была такая мысль, но не хватает решимости и знаний</c:v>
                </c:pt>
                <c:pt idx="2">
                  <c:v>Планирую. Готовлю бизнес-план, нужна помощь в подготовке</c:v>
                </c:pt>
                <c:pt idx="3">
                  <c:v>Планирую. Бизнес-план готов, ищу финансирование, партнеров</c:v>
                </c:pt>
                <c:pt idx="4">
                  <c:v>Уже нахожусь в процессе регистрации бизнеса</c:v>
                </c:pt>
                <c:pt idx="5">
                  <c:v>Я уже предприниматель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0.61111111111111127</c:v>
                </c:pt>
                <c:pt idx="1">
                  <c:v>0.30065359477124182</c:v>
                </c:pt>
                <c:pt idx="2">
                  <c:v>2.614379084967321E-2</c:v>
                </c:pt>
                <c:pt idx="3">
                  <c:v>3.2679738562091512E-2</c:v>
                </c:pt>
                <c:pt idx="4">
                  <c:v>9.8039215686274508E-3</c:v>
                </c:pt>
                <c:pt idx="5">
                  <c:v>1.9607843137254902E-2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E7-4127-9CEF-32C8E2F505E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1909686203263586E-3"/>
                  <c:y val="-1.4188485652871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6EE-49CD-BCF5-03171C66C7F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Нет, не планировал (а)</c:v>
                </c:pt>
                <c:pt idx="1">
                  <c:v>Была такая мысль, но не хватает решимости и знаний</c:v>
                </c:pt>
                <c:pt idx="2">
                  <c:v>Планирую. Готовлю бизнес-план, нужна помощь в подготовке</c:v>
                </c:pt>
                <c:pt idx="3">
                  <c:v>Планирую. Бизнес-план готов, ищу финансирование, партнеров</c:v>
                </c:pt>
                <c:pt idx="4">
                  <c:v>Уже нахожусь в процессе регистрации бизнеса</c:v>
                </c:pt>
                <c:pt idx="5">
                  <c:v>Я уже предприниматель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0.5079365079365078</c:v>
                </c:pt>
                <c:pt idx="1">
                  <c:v>0.38888888888888906</c:v>
                </c:pt>
                <c:pt idx="2">
                  <c:v>3.1746031746031744E-2</c:v>
                </c:pt>
                <c:pt idx="3">
                  <c:v>5.5555555555555539E-2</c:v>
                </c:pt>
                <c:pt idx="4">
                  <c:v>7.9365079365079378E-3</c:v>
                </c:pt>
                <c:pt idx="5">
                  <c:v>7.9365079365079378E-3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FE7-4127-9CEF-32C8E2F50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7578608"/>
        <c:axId val="527579000"/>
      </c:barChart>
      <c:catAx>
        <c:axId val="527578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579000"/>
        <c:crosses val="autoZero"/>
        <c:auto val="1"/>
        <c:lblAlgn val="ctr"/>
        <c:lblOffset val="100"/>
        <c:noMultiLvlLbl val="0"/>
      </c:catAx>
      <c:valAx>
        <c:axId val="527579000"/>
        <c:scaling>
          <c:orientation val="minMax"/>
          <c:max val="0.850000000000000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57860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033518924457004"/>
          <c:y val="5.6762376823966253E-2"/>
          <c:w val="0.45639324900654743"/>
          <c:h val="0.809774898440412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В населенном пункте, где я проживаю</c:v>
                </c:pt>
                <c:pt idx="1">
                  <c:v>В соседнем сельском населенном пункте</c:v>
                </c:pt>
                <c:pt idx="2">
                  <c:v>В другом муниципальном образовании</c:v>
                </c:pt>
                <c:pt idx="3">
                  <c:v>В другом городе нашего региона</c:v>
                </c:pt>
                <c:pt idx="4">
                  <c:v>В другом регионе</c:v>
                </c:pt>
                <c:pt idx="5">
                  <c:v>Не работаю нигде (учащийся, пенсионер, веду домашнее хозяйство и т.д.)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0.7385620915032679</c:v>
                </c:pt>
                <c:pt idx="1">
                  <c:v>7.5163398692810454E-2</c:v>
                </c:pt>
                <c:pt idx="2">
                  <c:v>0</c:v>
                </c:pt>
                <c:pt idx="3">
                  <c:v>2.614379084967321E-2</c:v>
                </c:pt>
                <c:pt idx="4">
                  <c:v>3.5947712418300658E-2</c:v>
                </c:pt>
                <c:pt idx="5">
                  <c:v>0.12418300653594772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01-4154-85CE-E5EE7C225B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В населенном пункте, где я проживаю</c:v>
                </c:pt>
                <c:pt idx="1">
                  <c:v>В соседнем сельском населенном пункте</c:v>
                </c:pt>
                <c:pt idx="2">
                  <c:v>В другом муниципальном образовании</c:v>
                </c:pt>
                <c:pt idx="3">
                  <c:v>В другом городе нашего региона</c:v>
                </c:pt>
                <c:pt idx="4">
                  <c:v>В другом регионе</c:v>
                </c:pt>
                <c:pt idx="5">
                  <c:v>Не работаю нигде (учащийся, пенсионер, веду домашнее хозяйство и т.д.)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0.67460317460317487</c:v>
                </c:pt>
                <c:pt idx="1">
                  <c:v>0.11904761904761905</c:v>
                </c:pt>
                <c:pt idx="2">
                  <c:v>0</c:v>
                </c:pt>
                <c:pt idx="3">
                  <c:v>1.5873015873015876E-2</c:v>
                </c:pt>
                <c:pt idx="4">
                  <c:v>6.3492063492063502E-2</c:v>
                </c:pt>
                <c:pt idx="5">
                  <c:v>0.12698412698412698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901-4154-85CE-E5EE7C225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7579784"/>
        <c:axId val="527580176"/>
      </c:barChart>
      <c:catAx>
        <c:axId val="527579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580176"/>
        <c:crosses val="autoZero"/>
        <c:auto val="1"/>
        <c:lblAlgn val="ctr"/>
        <c:lblOffset val="100"/>
        <c:noMultiLvlLbl val="0"/>
      </c:catAx>
      <c:valAx>
        <c:axId val="527580176"/>
        <c:scaling>
          <c:orientation val="minMax"/>
          <c:max val="0.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57978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116192154978785"/>
          <c:y val="0.20403525852074189"/>
          <c:w val="0.52253568210350965"/>
          <c:h val="0.41597741064579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 действующем уровне поддержки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
на данной территории</c:v>
                </c:pt>
                <c:pt idx="1">
                  <c:v>на других территориях региона</c:v>
                </c:pt>
                <c:pt idx="2">
                  <c:v>осваивать новые 
направления бизнеса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2.4</c:v>
                </c:pt>
                <c:pt idx="1">
                  <c:v>1.3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2D-4F37-8412-9F751D768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7581352"/>
        <c:axId val="527581744"/>
      </c:barChart>
      <c:catAx>
        <c:axId val="527581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581744"/>
        <c:crosses val="autoZero"/>
        <c:auto val="1"/>
        <c:lblAlgn val="ctr"/>
        <c:lblOffset val="100"/>
        <c:noMultiLvlLbl val="0"/>
      </c:catAx>
      <c:valAx>
        <c:axId val="527581744"/>
        <c:scaling>
          <c:orientation val="minMax"/>
          <c:max val="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581352"/>
        <c:crosses val="autoZero"/>
        <c:crossBetween val="between"/>
        <c:majorUnit val="0.5"/>
      </c:valAx>
      <c:spPr>
        <a:noFill/>
        <a:ln>
          <a:solidFill>
            <a:srgbClr val="2B2F32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045682985786904E-2"/>
          <c:y val="9.0070323956189496E-2"/>
          <c:w val="0.13818979829102723"/>
          <c:h val="0.886940437643123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транспорт</c:v>
                </c:pt>
                <c:pt idx="1">
                  <c:v>общественное питание</c:v>
                </c:pt>
                <c:pt idx="2">
                  <c:v>растениеводство</c:v>
                </c:pt>
                <c:pt idx="3">
                  <c:v>торговля розничная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9B-4D68-8031-73425E1330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27893000"/>
        <c:axId val="527893392"/>
      </c:barChart>
      <c:barChart>
        <c:barDir val="bar"/>
        <c:grouping val="stack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2398260491144641E-2"/>
                  <c:y val="-1.17404853535135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59B-4D68-8031-73425E13306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572918294774632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59B-4D68-8031-73425E13306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9052556091192433E-2"/>
                  <c:y val="1.17404853535134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59B-4D68-8031-73425E13306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874975610304250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59B-4D68-8031-73425E13306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транспорт</c:v>
                </c:pt>
                <c:pt idx="1">
                  <c:v>общественное питание</c:v>
                </c:pt>
                <c:pt idx="2">
                  <c:v>растениеводство</c:v>
                </c:pt>
                <c:pt idx="3">
                  <c:v>торговля розничная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0.13300000000000001</c:v>
                </c:pt>
                <c:pt idx="1">
                  <c:v>0.33300000000000007</c:v>
                </c:pt>
                <c:pt idx="2">
                  <c:v>0.1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9B-4D68-8031-73425E13306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транспорт</c:v>
                </c:pt>
                <c:pt idx="1">
                  <c:v>общественное питание</c:v>
                </c:pt>
                <c:pt idx="2">
                  <c:v>растениеводство</c:v>
                </c:pt>
                <c:pt idx="3">
                  <c:v>торговля розничная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9B-4D68-8031-73425E1330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27894176"/>
        <c:axId val="527893784"/>
      </c:barChart>
      <c:catAx>
        <c:axId val="527893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high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rgbClr val="2B2F32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893392"/>
        <c:crosses val="autoZero"/>
        <c:auto val="1"/>
        <c:lblAlgn val="ctr"/>
        <c:lblOffset val="100"/>
        <c:noMultiLvlLbl val="0"/>
      </c:catAx>
      <c:valAx>
        <c:axId val="527893392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527893000"/>
        <c:crosses val="autoZero"/>
        <c:crossBetween val="between"/>
      </c:valAx>
      <c:valAx>
        <c:axId val="5278937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27894176"/>
        <c:crosses val="max"/>
        <c:crossBetween val="between"/>
      </c:valAx>
      <c:catAx>
        <c:axId val="527894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278937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045682985786904E-2"/>
          <c:y val="9.0070323956189496E-2"/>
          <c:w val="0.13876093395291167"/>
          <c:h val="0.886940437643123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прочее</c:v>
                </c:pt>
                <c:pt idx="1">
                  <c:v>животноводство</c:v>
                </c:pt>
                <c:pt idx="2">
                  <c:v>строительство</c:v>
                </c:pt>
                <c:pt idx="3">
                  <c:v>рыбное хозяйство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D4-4E42-B5BA-BB7114D3AE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27894960"/>
        <c:axId val="527895352"/>
      </c:barChart>
      <c:barChart>
        <c:barDir val="bar"/>
        <c:grouping val="stack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4404702435496291E-2"/>
                  <c:y val="-1.17404853535135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5D4-4E42-B5BA-BB7114D3AEA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7565882825261502E-2"/>
                  <c:y val="-3.52214560605402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5D4-4E42-B5BA-BB7114D3AEA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86304177048249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5D4-4E42-B5BA-BB7114D3AEA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5017810862634178E-2"/>
                  <c:y val="-2.34809707070268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5D4-4E42-B5BA-BB7114D3AEAB}"/>
                </c:ext>
                <c:ext xmlns:c15="http://schemas.microsoft.com/office/drawing/2012/chart" uri="{CE6537A1-D6FC-4f65-9D91-7224C49458BB}">
                  <c15:layout>
                    <c:manualLayout>
                      <c:w val="4.2320489285389576E-2"/>
                      <c:h val="0.2067499470753711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прочее</c:v>
                </c:pt>
                <c:pt idx="1">
                  <c:v>животноводство</c:v>
                </c:pt>
                <c:pt idx="2">
                  <c:v>строительство</c:v>
                </c:pt>
                <c:pt idx="3">
                  <c:v>рыбное хозяйство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0.26700000000000002</c:v>
                </c:pt>
                <c:pt idx="1">
                  <c:v>0.13300000000000001</c:v>
                </c:pt>
                <c:pt idx="2">
                  <c:v>6.7000000000000004E-2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5D4-4E42-B5BA-BB7114D3AEA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прочее</c:v>
                </c:pt>
                <c:pt idx="1">
                  <c:v>животноводство</c:v>
                </c:pt>
                <c:pt idx="2">
                  <c:v>строительство</c:v>
                </c:pt>
                <c:pt idx="3">
                  <c:v>рыбное хозяйство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5D4-4E42-B5BA-BB7114D3AE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27896136"/>
        <c:axId val="527895744"/>
      </c:barChart>
      <c:catAx>
        <c:axId val="527894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high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rgbClr val="2B2F32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895352"/>
        <c:crosses val="autoZero"/>
        <c:auto val="1"/>
        <c:lblAlgn val="ctr"/>
        <c:lblOffset val="100"/>
        <c:noMultiLvlLbl val="0"/>
      </c:catAx>
      <c:valAx>
        <c:axId val="527895352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527894960"/>
        <c:crosses val="autoZero"/>
        <c:crossBetween val="between"/>
      </c:valAx>
      <c:valAx>
        <c:axId val="52789574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27896136"/>
        <c:crosses val="max"/>
        <c:crossBetween val="between"/>
      </c:valAx>
      <c:catAx>
        <c:axId val="5278961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278957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25611781687425"/>
          <c:y val="5.1075275845840096E-2"/>
          <c:w val="0.79426142500732122"/>
          <c:h val="0.55345379312195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Обеспеченность ресурсом для расширения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электроэнергия</c:v>
                </c:pt>
                <c:pt idx="1">
                  <c:v>водоснабжение</c:v>
                </c:pt>
                <c:pt idx="2">
                  <c:v>тепловая энергия</c:v>
                </c:pt>
                <c:pt idx="3">
                  <c:v>кадры</c:v>
                </c:pt>
                <c:pt idx="4">
                  <c:v>вода</c:v>
                </c:pt>
                <c:pt idx="5">
                  <c:v>дороги</c:v>
                </c:pt>
                <c:pt idx="6">
                  <c:v>полезные ископаемые</c:v>
                </c:pt>
                <c:pt idx="7">
                  <c:v>лес</c:v>
                </c:pt>
                <c:pt idx="8">
                  <c:v>биоресурсы    (рыба, дикоросы)</c:v>
                </c:pt>
                <c:pt idx="9">
                  <c:v>земля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2.5</c:v>
                </c:pt>
                <c:pt idx="2">
                  <c:v>2.1</c:v>
                </c:pt>
                <c:pt idx="3">
                  <c:v>1.9</c:v>
                </c:pt>
                <c:pt idx="4">
                  <c:v>1.4</c:v>
                </c:pt>
                <c:pt idx="5">
                  <c:v>2.2999999999999998</c:v>
                </c:pt>
                <c:pt idx="6">
                  <c:v>1</c:v>
                </c:pt>
                <c:pt idx="7">
                  <c:v>1.1000000000000001</c:v>
                </c:pt>
                <c:pt idx="8">
                  <c:v>1.4</c:v>
                </c:pt>
                <c:pt idx="9">
                  <c:v>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82-4520-B48D-FA9EAF0F7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9"/>
        <c:axId val="527084048"/>
        <c:axId val="527084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Доля, для кого ресурс актуален (правая ось %)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marker>
            <c:symbol val="none"/>
          </c:marker>
          <c:cat>
            <c:strRef>
              <c:f>Лист1!$A$2:$A$11</c:f>
              <c:strCache>
                <c:ptCount val="10"/>
                <c:pt idx="0">
                  <c:v>электроэнергия</c:v>
                </c:pt>
                <c:pt idx="1">
                  <c:v>водоснабжение</c:v>
                </c:pt>
                <c:pt idx="2">
                  <c:v>тепловая энергия</c:v>
                </c:pt>
                <c:pt idx="3">
                  <c:v>кадры</c:v>
                </c:pt>
                <c:pt idx="4">
                  <c:v>вода</c:v>
                </c:pt>
                <c:pt idx="5">
                  <c:v>дороги</c:v>
                </c:pt>
                <c:pt idx="6">
                  <c:v>полезные ископаемые</c:v>
                </c:pt>
                <c:pt idx="7">
                  <c:v>лес</c:v>
                </c:pt>
                <c:pt idx="8">
                  <c:v>биоресурсы    (рыба, дикоросы)</c:v>
                </c:pt>
                <c:pt idx="9">
                  <c:v>земля</c:v>
                </c:pt>
              </c:strCache>
            </c:strRef>
          </c:cat>
          <c:val>
            <c:numRef>
              <c:f>Лист1!$C$2:$C$11</c:f>
              <c:numCache>
                <c:formatCode>0%</c:formatCode>
                <c:ptCount val="10"/>
                <c:pt idx="0">
                  <c:v>0.7</c:v>
                </c:pt>
                <c:pt idx="1">
                  <c:v>0.63300000000000001</c:v>
                </c:pt>
                <c:pt idx="2">
                  <c:v>0.56699999999999995</c:v>
                </c:pt>
                <c:pt idx="3">
                  <c:v>0.66700000000000004</c:v>
                </c:pt>
                <c:pt idx="4">
                  <c:v>0.2</c:v>
                </c:pt>
                <c:pt idx="5">
                  <c:v>0.7</c:v>
                </c:pt>
                <c:pt idx="6">
                  <c:v>0.1</c:v>
                </c:pt>
                <c:pt idx="7">
                  <c:v>0.16700000000000001</c:v>
                </c:pt>
                <c:pt idx="8">
                  <c:v>0.2</c:v>
                </c:pt>
                <c:pt idx="9">
                  <c:v>0.63300000000000001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982-4520-B48D-FA9EAF0F7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7085224"/>
        <c:axId val="527084832"/>
      </c:lineChart>
      <c:catAx>
        <c:axId val="52708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084440"/>
        <c:crosses val="autoZero"/>
        <c:auto val="1"/>
        <c:lblAlgn val="ctr"/>
        <c:lblOffset val="100"/>
        <c:noMultiLvlLbl val="0"/>
      </c:catAx>
      <c:valAx>
        <c:axId val="527084440"/>
        <c:scaling>
          <c:orientation val="minMax"/>
          <c:max val="4"/>
          <c:min val="1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084048"/>
        <c:crosses val="autoZero"/>
        <c:crossBetween val="between"/>
      </c:valAx>
      <c:valAx>
        <c:axId val="52708483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527085224"/>
        <c:crosses val="max"/>
        <c:crossBetween val="between"/>
      </c:valAx>
      <c:catAx>
        <c:axId val="527085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7084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9353753039668393"/>
          <c:w val="0.9872433066527676"/>
          <c:h val="8.04646424911138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DIN Pro Bold" panose="020B0804020101020102" pitchFamily="34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3493989392723"/>
          <c:y val="7.4565324722114731E-2"/>
          <c:w val="0.84230144060256706"/>
          <c:h val="0.55431125818977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спрос не упадёт за 2-3 года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0.1</c:v>
                </c:pt>
                <c:pt idx="1">
                  <c:v>0.1142857142857143</c:v>
                </c:pt>
                <c:pt idx="2">
                  <c:v>0.3857142857142859</c:v>
                </c:pt>
                <c:pt idx="3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B-4F07-AB0F-E32B1E91DB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ожидаю рост спроса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0.11627906976744186</c:v>
                </c:pt>
                <c:pt idx="1">
                  <c:v>0.186046511627907</c:v>
                </c:pt>
                <c:pt idx="2">
                  <c:v>0.13953488372093026</c:v>
                </c:pt>
                <c:pt idx="3">
                  <c:v>0.55813953488372092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B-4F07-AB0F-E32B1E91DB9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есть потенциал развития смежных сфер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0.16666666666666666</c:v>
                </c:pt>
                <c:pt idx="1">
                  <c:v>0.1111111111111111</c:v>
                </c:pt>
                <c:pt idx="2">
                  <c:v>0.5</c:v>
                </c:pt>
                <c:pt idx="3">
                  <c:v>0.22222222222222221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2B-4F07-AB0F-E32B1E91D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527086008"/>
        <c:axId val="527086400"/>
      </c:barChart>
      <c:catAx>
        <c:axId val="527086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7086400"/>
        <c:crosses val="autoZero"/>
        <c:auto val="1"/>
        <c:lblAlgn val="ctr"/>
        <c:lblOffset val="100"/>
        <c:noMultiLvlLbl val="0"/>
      </c:catAx>
      <c:valAx>
        <c:axId val="527086400"/>
        <c:scaling>
          <c:orientation val="minMax"/>
          <c:max val="0.6000000000000002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one"/>
        <c:crossAx val="52708600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4595378240830592"/>
          <c:y val="0.69745639903390666"/>
          <c:w val="0.72325090576272044"/>
          <c:h val="0.27542893743077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58980293916631"/>
          <c:y val="9.6917913233145511E-2"/>
          <c:w val="0.84706103660267307"/>
          <c:h val="0.517624213799390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 стороны местных компаний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5.7971014492753624E-2</c:v>
                </c:pt>
                <c:pt idx="1">
                  <c:v>0.17391304347826092</c:v>
                </c:pt>
                <c:pt idx="2">
                  <c:v>0.47826086956521746</c:v>
                </c:pt>
                <c:pt idx="3">
                  <c:v>0.28985507246376818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5D-498C-8D90-7E39833CDF8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 стороны региональных компаний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0.20588235294117646</c:v>
                </c:pt>
                <c:pt idx="1">
                  <c:v>0.29411764705882359</c:v>
                </c:pt>
                <c:pt idx="2">
                  <c:v>0.26470588235294124</c:v>
                </c:pt>
                <c:pt idx="3">
                  <c:v>0.23529411764705885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15D-498C-8D90-7E39833CDF8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 стороны федеральных компаний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7.1428571428571425E-2</c:v>
                </c:pt>
                <c:pt idx="1">
                  <c:v>2.8571428571428574E-2</c:v>
                </c:pt>
                <c:pt idx="2">
                  <c:v>4.2857142857142871E-2</c:v>
                </c:pt>
                <c:pt idx="3">
                  <c:v>0.85714285714285721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15D-498C-8D90-7E39833CD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527087184"/>
        <c:axId val="528945008"/>
      </c:barChart>
      <c:catAx>
        <c:axId val="527087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8945008"/>
        <c:crosses val="autoZero"/>
        <c:auto val="1"/>
        <c:lblAlgn val="ctr"/>
        <c:lblOffset val="100"/>
        <c:noMultiLvlLbl val="0"/>
      </c:catAx>
      <c:valAx>
        <c:axId val="528945008"/>
        <c:scaling>
          <c:orientation val="minMax"/>
          <c:max val="0.8500000000000002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one"/>
        <c:crossAx val="52708718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9264429153554471"/>
          <c:y val="0.66260772318523453"/>
          <c:w val="0.63659344351471137"/>
          <c:h val="0.30687735617367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453267535916"/>
          <c:y val="7.1888967208657062E-2"/>
          <c:w val="0.85376756250284358"/>
          <c:h val="0.75978249104382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E600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между бизнесом и властью</c:v>
                </c:pt>
                <c:pt idx="1">
                  <c:v>внутри деловой среды</c:v>
                </c:pt>
                <c:pt idx="2">
                  <c:v>между бизнесом и работниками</c:v>
                </c:pt>
                <c:pt idx="3">
                  <c:v>между властью и жителями</c:v>
                </c:pt>
                <c:pt idx="4">
                  <c:v>между Администрацией муниципального образования и поселений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2.2000000000000002</c:v>
                </c:pt>
                <c:pt idx="1">
                  <c:v>2.4</c:v>
                </c:pt>
                <c:pt idx="2">
                  <c:v>2.7</c:v>
                </c:pt>
                <c:pt idx="3">
                  <c:v>2.2999999999999998</c:v>
                </c:pt>
                <c:pt idx="4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F1-4260-A996-D327B0759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2"/>
        <c:overlap val="-27"/>
        <c:axId val="528945792"/>
        <c:axId val="528946184"/>
      </c:barChart>
      <c:catAx>
        <c:axId val="52894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ts val="900"/>
              </a:lnSpc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8946184"/>
        <c:crosses val="autoZero"/>
        <c:auto val="1"/>
        <c:lblAlgn val="ctr"/>
        <c:lblOffset val="100"/>
        <c:noMultiLvlLbl val="0"/>
      </c:catAx>
      <c:valAx>
        <c:axId val="528946184"/>
        <c:scaling>
          <c:orientation val="minMax"/>
          <c:max val="4"/>
          <c:min val="1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28945792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0.33892</cdr:x>
      <cdr:y>0.23659</cdr:y>
    </cdr:from>
    <cdr:to>
      <cdr:x>0.33892</cdr:x>
      <cdr:y>0.37973</cdr:y>
    </cdr:to>
    <cdr:cxnSp macro="">
      <cdr:nvCxnSpPr>
        <cdr:cNvPr id="2" name="Прямая со стрелкой 1">
          <a:extLst xmlns:a="http://schemas.openxmlformats.org/drawingml/2006/main">
            <a:ext uri="{FF2B5EF4-FFF2-40B4-BE49-F238E27FC236}">
              <a16:creationId xmlns="" xmlns:a16="http://schemas.microsoft.com/office/drawing/2014/main" id="{83DEE951-45D0-403C-BAE1-A3C568641A4F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992361" y="755692"/>
          <a:ext cx="0" cy="45720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triangle"/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B301E14B-54B7-45C1-9A3C-E41E57B93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230" cy="345566"/>
          </a:xfrm>
          <a:prstGeom prst="rect">
            <a:avLst/>
          </a:prstGeom>
        </p:spPr>
        <p:txBody>
          <a:bodyPr vert="horz" lIns="84680" tIns="42341" rIns="84680" bIns="42341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60DA6F8-6CE9-4D06-B8E5-D147785C01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76584" y="0"/>
            <a:ext cx="4340742" cy="345566"/>
          </a:xfrm>
          <a:prstGeom prst="rect">
            <a:avLst/>
          </a:prstGeom>
        </p:spPr>
        <p:txBody>
          <a:bodyPr vert="horz" lIns="84680" tIns="42341" rIns="84680" bIns="42341" rtlCol="0"/>
          <a:lstStyle>
            <a:lvl1pPr algn="r">
              <a:defRPr sz="1100"/>
            </a:lvl1pPr>
          </a:lstStyle>
          <a:p>
            <a:fld id="{D59886AE-6448-4BC3-ADB2-89C8559181E2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6A5E972-6B55-4F41-966E-5068A7C888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42599"/>
            <a:ext cx="4342230" cy="345565"/>
          </a:xfrm>
          <a:prstGeom prst="rect">
            <a:avLst/>
          </a:prstGeom>
        </p:spPr>
        <p:txBody>
          <a:bodyPr vert="horz" lIns="84680" tIns="42341" rIns="84680" bIns="42341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50CAD19-E280-4D50-A2DC-50B70D2271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76584" y="6542599"/>
            <a:ext cx="4340742" cy="345565"/>
          </a:xfrm>
          <a:prstGeom prst="rect">
            <a:avLst/>
          </a:prstGeom>
        </p:spPr>
        <p:txBody>
          <a:bodyPr vert="horz" lIns="84680" tIns="42341" rIns="84680" bIns="42341" rtlCol="0" anchor="b"/>
          <a:lstStyle>
            <a:lvl1pPr algn="r">
              <a:defRPr sz="1100"/>
            </a:lvl1pPr>
          </a:lstStyle>
          <a:p>
            <a:fld id="{8C06396E-933E-40C4-9731-1C6041D46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14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230" cy="345566"/>
          </a:xfrm>
          <a:prstGeom prst="rect">
            <a:avLst/>
          </a:prstGeom>
        </p:spPr>
        <p:txBody>
          <a:bodyPr vert="horz" lIns="84680" tIns="42341" rIns="84680" bIns="42341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584" y="0"/>
            <a:ext cx="4340742" cy="345566"/>
          </a:xfrm>
          <a:prstGeom prst="rect">
            <a:avLst/>
          </a:prstGeom>
        </p:spPr>
        <p:txBody>
          <a:bodyPr vert="horz" lIns="84680" tIns="42341" rIns="84680" bIns="42341" rtlCol="0"/>
          <a:lstStyle>
            <a:lvl1pPr algn="r">
              <a:defRPr sz="1100"/>
            </a:lvl1pPr>
          </a:lstStyle>
          <a:p>
            <a:fld id="{115CFA51-6EFD-47F3-882F-D4452498096F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68675" y="862013"/>
            <a:ext cx="3282950" cy="2322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680" tIns="42341" rIns="84680" bIns="423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626" y="3315399"/>
            <a:ext cx="8015050" cy="2712467"/>
          </a:xfrm>
          <a:prstGeom prst="rect">
            <a:avLst/>
          </a:prstGeom>
        </p:spPr>
        <p:txBody>
          <a:bodyPr vert="horz" lIns="84680" tIns="42341" rIns="84680" bIns="4234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599"/>
            <a:ext cx="4342230" cy="345565"/>
          </a:xfrm>
          <a:prstGeom prst="rect">
            <a:avLst/>
          </a:prstGeom>
        </p:spPr>
        <p:txBody>
          <a:bodyPr vert="horz" lIns="84680" tIns="42341" rIns="84680" bIns="42341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584" y="6542599"/>
            <a:ext cx="4340742" cy="345565"/>
          </a:xfrm>
          <a:prstGeom prst="rect">
            <a:avLst/>
          </a:prstGeom>
        </p:spPr>
        <p:txBody>
          <a:bodyPr vert="horz" lIns="84680" tIns="42341" rIns="84680" bIns="42341" rtlCol="0" anchor="b"/>
          <a:lstStyle>
            <a:lvl1pPr algn="r">
              <a:defRPr sz="1100"/>
            </a:lvl1pPr>
          </a:lstStyle>
          <a:p>
            <a:fld id="{A7787262-06E7-4FFC-B03F-D3D964B361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72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Подробнее о сути </a:t>
            </a:r>
            <a:r>
              <a:rPr lang="ru-RU" dirty="0" err="1"/>
              <a:t>джоп</a:t>
            </a:r>
            <a:r>
              <a:rPr lang="ru-RU" dirty="0"/>
              <a:t> </a:t>
            </a:r>
            <a:r>
              <a:rPr lang="ru-RU" dirty="0" err="1"/>
              <a:t>шопов</a:t>
            </a:r>
            <a:r>
              <a:rPr lang="ru-RU" dirty="0"/>
              <a:t> тут: </a:t>
            </a:r>
            <a:r>
              <a:rPr lang="en-US" dirty="0"/>
              <a:t>https://wkazarin.ru/2019/06/29/job-shop-part-one-what-is-job-shop/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46804">
              <a:defRPr/>
            </a:pPr>
            <a:fld id="{A7787262-06E7-4FFC-B03F-D3D964B36180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46804">
                <a:defRPr/>
              </a:pPr>
              <a:t>17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140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46550">
              <a:defRPr/>
            </a:pPr>
            <a:fld id="{62344B62-B81F-452C-9CAB-BAD4471EC896}" type="slidenum">
              <a:rPr lang="ru-RU">
                <a:solidFill>
                  <a:prstClr val="black"/>
                </a:solidFill>
                <a:latin typeface="DIN Pro Medium" panose="020B0604020101020102" pitchFamily="34" charset="0"/>
              </a:rPr>
              <a:pPr defTabSz="846550">
                <a:defRPr/>
              </a:pPr>
              <a:t>25</a:t>
            </a:fld>
            <a:endParaRPr lang="ru-RU">
              <a:solidFill>
                <a:prstClr val="black"/>
              </a:solidFill>
              <a:latin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07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87262-06E7-4FFC-B03F-D3D964B36180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131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46804">
              <a:defRPr/>
            </a:pPr>
            <a:fld id="{62344B62-B81F-452C-9CAB-BAD4471EC896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46804">
                <a:defRPr/>
              </a:pPr>
              <a:t>31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22578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46804">
              <a:defRPr/>
            </a:pPr>
            <a:fld id="{A7787262-06E7-4FFC-B03F-D3D964B36180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46804">
                <a:defRPr/>
              </a:pPr>
              <a:t>32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50585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Развитие ТСК – на основе общедоступной</a:t>
            </a:r>
            <a:r>
              <a:rPr lang="ru-RU" baseline="0" dirty="0"/>
              <a:t> информации на сайте </a:t>
            </a:r>
            <a:r>
              <a:rPr lang="en-US" baseline="0" dirty="0"/>
              <a:t>http://www.met-trans.ru/news/CHMZ-prisoedinilsya-k-gruppe-OMK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46804">
              <a:defRPr/>
            </a:pPr>
            <a:fld id="{A7787262-06E7-4FFC-B03F-D3D964B36180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46804">
                <a:defRPr/>
              </a:pPr>
              <a:t>35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56482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46804">
              <a:defRPr/>
            </a:pPr>
            <a:fld id="{A7787262-06E7-4FFC-B03F-D3D964B36180}" type="slidenum">
              <a:rPr lang="ru-RU">
                <a:solidFill>
                  <a:prstClr val="black"/>
                </a:solidFill>
                <a:latin typeface="Calibri"/>
              </a:rPr>
              <a:pPr defTabSz="846804">
                <a:defRPr/>
              </a:pPr>
              <a:t>40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9415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27138" y="1041400"/>
            <a:ext cx="3971925" cy="28098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7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23402">
              <a:defRPr/>
            </a:pPr>
            <a:fld id="{B2C3254E-037F-4821-BC03-202D938AEA0F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423402">
                <a:defRPr/>
              </a:pPr>
              <a:t>47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1249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2EDE6-7436-4043-B883-351C794ACA34}" type="datetime1">
              <a:rPr lang="en-US" smtClean="0"/>
              <a:t>7/3/2023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716CC-6731-47A0-BD5C-48EDCB0BE745}" type="datetime1">
              <a:rPr lang="en-US" smtClean="0"/>
              <a:t>7/3/2023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23305" y="4952672"/>
            <a:ext cx="4774565" cy="764540"/>
          </a:xfrm>
          <a:custGeom>
            <a:avLst/>
            <a:gdLst/>
            <a:ahLst/>
            <a:cxnLst/>
            <a:rect l="l" t="t" r="r" b="b"/>
            <a:pathLst>
              <a:path w="4774565" h="764539">
                <a:moveTo>
                  <a:pt x="4773942" y="0"/>
                </a:moveTo>
                <a:lnTo>
                  <a:pt x="0" y="1727"/>
                </a:lnTo>
                <a:lnTo>
                  <a:pt x="0" y="764451"/>
                </a:lnTo>
                <a:lnTo>
                  <a:pt x="4098124" y="763790"/>
                </a:lnTo>
                <a:lnTo>
                  <a:pt x="477394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96763" y="4900597"/>
            <a:ext cx="876935" cy="876935"/>
          </a:xfrm>
          <a:custGeom>
            <a:avLst/>
            <a:gdLst/>
            <a:ahLst/>
            <a:cxnLst/>
            <a:rect l="l" t="t" r="r" b="b"/>
            <a:pathLst>
              <a:path w="876935" h="876935">
                <a:moveTo>
                  <a:pt x="436803" y="0"/>
                </a:moveTo>
                <a:lnTo>
                  <a:pt x="389067" y="2719"/>
                </a:lnTo>
                <a:lnTo>
                  <a:pt x="342836" y="10397"/>
                </a:lnTo>
                <a:lnTo>
                  <a:pt x="298375" y="22767"/>
                </a:lnTo>
                <a:lnTo>
                  <a:pt x="255952" y="39560"/>
                </a:lnTo>
                <a:lnTo>
                  <a:pt x="215834" y="60508"/>
                </a:lnTo>
                <a:lnTo>
                  <a:pt x="178286" y="85344"/>
                </a:lnTo>
                <a:lnTo>
                  <a:pt x="143575" y="113798"/>
                </a:lnTo>
                <a:lnTo>
                  <a:pt x="111967" y="145603"/>
                </a:lnTo>
                <a:lnTo>
                  <a:pt x="83730" y="180490"/>
                </a:lnTo>
                <a:lnTo>
                  <a:pt x="59129" y="218192"/>
                </a:lnTo>
                <a:lnTo>
                  <a:pt x="38431" y="258440"/>
                </a:lnTo>
                <a:lnTo>
                  <a:pt x="21903" y="300967"/>
                </a:lnTo>
                <a:lnTo>
                  <a:pt x="9810" y="345503"/>
                </a:lnTo>
                <a:lnTo>
                  <a:pt x="2420" y="391782"/>
                </a:lnTo>
                <a:lnTo>
                  <a:pt x="0" y="439534"/>
                </a:lnTo>
                <a:lnTo>
                  <a:pt x="2721" y="487270"/>
                </a:lnTo>
                <a:lnTo>
                  <a:pt x="10402" y="533501"/>
                </a:lnTo>
                <a:lnTo>
                  <a:pt x="22774" y="577961"/>
                </a:lnTo>
                <a:lnTo>
                  <a:pt x="39570" y="620383"/>
                </a:lnTo>
                <a:lnTo>
                  <a:pt x="60520" y="660501"/>
                </a:lnTo>
                <a:lnTo>
                  <a:pt x="85357" y="698048"/>
                </a:lnTo>
                <a:lnTo>
                  <a:pt x="113813" y="732758"/>
                </a:lnTo>
                <a:lnTo>
                  <a:pt x="145619" y="764365"/>
                </a:lnTo>
                <a:lnTo>
                  <a:pt x="180508" y="792602"/>
                </a:lnTo>
                <a:lnTo>
                  <a:pt x="218210" y="817203"/>
                </a:lnTo>
                <a:lnTo>
                  <a:pt x="258458" y="837901"/>
                </a:lnTo>
                <a:lnTo>
                  <a:pt x="300984" y="854430"/>
                </a:lnTo>
                <a:lnTo>
                  <a:pt x="345520" y="866523"/>
                </a:lnTo>
                <a:lnTo>
                  <a:pt x="391797" y="873914"/>
                </a:lnTo>
                <a:lnTo>
                  <a:pt x="439547" y="876338"/>
                </a:lnTo>
                <a:lnTo>
                  <a:pt x="487280" y="873616"/>
                </a:lnTo>
                <a:lnTo>
                  <a:pt x="533510" y="865936"/>
                </a:lnTo>
                <a:lnTo>
                  <a:pt x="577968" y="853564"/>
                </a:lnTo>
                <a:lnTo>
                  <a:pt x="620390" y="836769"/>
                </a:lnTo>
                <a:lnTo>
                  <a:pt x="660507" y="815820"/>
                </a:lnTo>
                <a:lnTo>
                  <a:pt x="698054" y="790983"/>
                </a:lnTo>
                <a:lnTo>
                  <a:pt x="732764" y="762528"/>
                </a:lnTo>
                <a:lnTo>
                  <a:pt x="764371" y="730723"/>
                </a:lnTo>
                <a:lnTo>
                  <a:pt x="792608" y="695835"/>
                </a:lnTo>
                <a:lnTo>
                  <a:pt x="817209" y="658133"/>
                </a:lnTo>
                <a:lnTo>
                  <a:pt x="837906" y="617884"/>
                </a:lnTo>
                <a:lnTo>
                  <a:pt x="854435" y="575358"/>
                </a:lnTo>
                <a:lnTo>
                  <a:pt x="866527" y="530821"/>
                </a:lnTo>
                <a:lnTo>
                  <a:pt x="873917" y="484543"/>
                </a:lnTo>
                <a:lnTo>
                  <a:pt x="876338" y="436791"/>
                </a:lnTo>
                <a:lnTo>
                  <a:pt x="873616" y="389055"/>
                </a:lnTo>
                <a:lnTo>
                  <a:pt x="865936" y="342823"/>
                </a:lnTo>
                <a:lnTo>
                  <a:pt x="853564" y="298364"/>
                </a:lnTo>
                <a:lnTo>
                  <a:pt x="836770" y="255942"/>
                </a:lnTo>
                <a:lnTo>
                  <a:pt x="815820" y="215824"/>
                </a:lnTo>
                <a:lnTo>
                  <a:pt x="790984" y="178277"/>
                </a:lnTo>
                <a:lnTo>
                  <a:pt x="762530" y="143568"/>
                </a:lnTo>
                <a:lnTo>
                  <a:pt x="730725" y="111961"/>
                </a:lnTo>
                <a:lnTo>
                  <a:pt x="695838" y="83725"/>
                </a:lnTo>
                <a:lnTo>
                  <a:pt x="658137" y="59126"/>
                </a:lnTo>
                <a:lnTo>
                  <a:pt x="617889" y="38429"/>
                </a:lnTo>
                <a:lnTo>
                  <a:pt x="575364" y="21901"/>
                </a:lnTo>
                <a:lnTo>
                  <a:pt x="530829" y="9810"/>
                </a:lnTo>
                <a:lnTo>
                  <a:pt x="484553" y="2420"/>
                </a:lnTo>
                <a:lnTo>
                  <a:pt x="436803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137502" y="0"/>
                </a:move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  <a:lnTo>
                  <a:pt x="354279" y="384682"/>
                </a:ln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354279" y="384682"/>
                </a:move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</a:path>
            </a:pathLst>
          </a:custGeom>
          <a:ln w="29209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42389" y="5409280"/>
            <a:ext cx="66040" cy="73025"/>
          </a:xfrm>
          <a:custGeom>
            <a:avLst/>
            <a:gdLst/>
            <a:ahLst/>
            <a:cxnLst/>
            <a:rect l="l" t="t" r="r" b="b"/>
            <a:pathLst>
              <a:path w="66040" h="73025">
                <a:moveTo>
                  <a:pt x="65735" y="32791"/>
                </a:moveTo>
                <a:lnTo>
                  <a:pt x="7251" y="70548"/>
                </a:lnTo>
                <a:lnTo>
                  <a:pt x="4114" y="72567"/>
                </a:lnTo>
                <a:lnTo>
                  <a:pt x="0" y="70332"/>
                </a:lnTo>
                <a:lnTo>
                  <a:pt x="0" y="66611"/>
                </a:lnTo>
                <a:lnTo>
                  <a:pt x="0" y="0"/>
                </a:lnTo>
              </a:path>
            </a:pathLst>
          </a:custGeom>
          <a:ln w="25400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052751" y="3864279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900355" y="1604200"/>
            <a:ext cx="3890010" cy="764540"/>
          </a:xfrm>
          <a:custGeom>
            <a:avLst/>
            <a:gdLst/>
            <a:ahLst/>
            <a:cxnLst/>
            <a:rect l="l" t="t" r="r" b="b"/>
            <a:pathLst>
              <a:path w="3890009" h="764539">
                <a:moveTo>
                  <a:pt x="0" y="0"/>
                </a:moveTo>
                <a:lnTo>
                  <a:pt x="675830" y="763790"/>
                </a:lnTo>
                <a:lnTo>
                  <a:pt x="3889819" y="764451"/>
                </a:lnTo>
                <a:lnTo>
                  <a:pt x="3889819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052751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6052751" y="6089172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40">
                <a:moveTo>
                  <a:pt x="3550221" y="0"/>
                </a:moveTo>
                <a:lnTo>
                  <a:pt x="675830" y="660"/>
                </a:lnTo>
                <a:lnTo>
                  <a:pt x="0" y="764451"/>
                </a:lnTo>
                <a:lnTo>
                  <a:pt x="3550221" y="762723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956030" y="4952672"/>
            <a:ext cx="4647565" cy="764540"/>
          </a:xfrm>
          <a:custGeom>
            <a:avLst/>
            <a:gdLst/>
            <a:ahLst/>
            <a:cxnLst/>
            <a:rect l="l" t="t" r="r" b="b"/>
            <a:pathLst>
              <a:path w="4647565" h="764539">
                <a:moveTo>
                  <a:pt x="0" y="0"/>
                </a:moveTo>
                <a:lnTo>
                  <a:pt x="675817" y="763790"/>
                </a:lnTo>
                <a:lnTo>
                  <a:pt x="4646942" y="764451"/>
                </a:lnTo>
                <a:lnTo>
                  <a:pt x="4646942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31838"/>
            <a:ext cx="4060825" cy="4538980"/>
          </a:xfrm>
          <a:custGeom>
            <a:avLst/>
            <a:gdLst/>
            <a:ahLst/>
            <a:cxnLst/>
            <a:rect l="l" t="t" r="r" b="b"/>
            <a:pathLst>
              <a:path w="4060825" h="4538980">
                <a:moveTo>
                  <a:pt x="1086345" y="2832"/>
                </a:moveTo>
                <a:lnTo>
                  <a:pt x="1062443" y="2857"/>
                </a:lnTo>
                <a:lnTo>
                  <a:pt x="0" y="1434020"/>
                </a:lnTo>
                <a:lnTo>
                  <a:pt x="0" y="1466189"/>
                </a:lnTo>
                <a:lnTo>
                  <a:pt x="1086345" y="2832"/>
                </a:lnTo>
                <a:close/>
              </a:path>
              <a:path w="4060825" h="4538980">
                <a:moveTo>
                  <a:pt x="4060685" y="0"/>
                </a:moveTo>
                <a:lnTo>
                  <a:pt x="4001300" y="50"/>
                </a:lnTo>
                <a:lnTo>
                  <a:pt x="3404324" y="204406"/>
                </a:lnTo>
                <a:lnTo>
                  <a:pt x="3472904" y="558"/>
                </a:lnTo>
                <a:lnTo>
                  <a:pt x="3452672" y="571"/>
                </a:lnTo>
                <a:lnTo>
                  <a:pt x="3388233" y="192100"/>
                </a:lnTo>
                <a:lnTo>
                  <a:pt x="3311067" y="711"/>
                </a:lnTo>
                <a:lnTo>
                  <a:pt x="3290366" y="723"/>
                </a:lnTo>
                <a:lnTo>
                  <a:pt x="3377044" y="215722"/>
                </a:lnTo>
                <a:lnTo>
                  <a:pt x="1901507" y="1084453"/>
                </a:lnTo>
                <a:lnTo>
                  <a:pt x="0" y="2203958"/>
                </a:lnTo>
                <a:lnTo>
                  <a:pt x="0" y="2226195"/>
                </a:lnTo>
                <a:lnTo>
                  <a:pt x="3348812" y="254609"/>
                </a:lnTo>
                <a:lnTo>
                  <a:pt x="1244892" y="2879115"/>
                </a:lnTo>
                <a:lnTo>
                  <a:pt x="0" y="4432033"/>
                </a:lnTo>
                <a:lnTo>
                  <a:pt x="0" y="4462704"/>
                </a:lnTo>
                <a:lnTo>
                  <a:pt x="753935" y="3522218"/>
                </a:lnTo>
                <a:lnTo>
                  <a:pt x="3373323" y="254736"/>
                </a:lnTo>
                <a:lnTo>
                  <a:pt x="2750172" y="3898392"/>
                </a:lnTo>
                <a:lnTo>
                  <a:pt x="0" y="4519168"/>
                </a:lnTo>
                <a:lnTo>
                  <a:pt x="0" y="4538815"/>
                </a:lnTo>
                <a:lnTo>
                  <a:pt x="2763570" y="3915029"/>
                </a:lnTo>
                <a:lnTo>
                  <a:pt x="2768003" y="3907929"/>
                </a:lnTo>
                <a:lnTo>
                  <a:pt x="3392792" y="254673"/>
                </a:lnTo>
                <a:lnTo>
                  <a:pt x="3397516" y="227025"/>
                </a:lnTo>
                <a:lnTo>
                  <a:pt x="3463531" y="204406"/>
                </a:lnTo>
                <a:lnTo>
                  <a:pt x="40606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748356" y="30187"/>
            <a:ext cx="7943850" cy="7529830"/>
          </a:xfrm>
          <a:custGeom>
            <a:avLst/>
            <a:gdLst/>
            <a:ahLst/>
            <a:cxnLst/>
            <a:rect l="l" t="t" r="r" b="b"/>
            <a:pathLst>
              <a:path w="7943850" h="7529830">
                <a:moveTo>
                  <a:pt x="7943634" y="5328780"/>
                </a:moveTo>
                <a:lnTo>
                  <a:pt x="5632577" y="5187124"/>
                </a:lnTo>
                <a:lnTo>
                  <a:pt x="5303050" y="5166919"/>
                </a:lnTo>
                <a:lnTo>
                  <a:pt x="5299151" y="4961661"/>
                </a:lnTo>
                <a:lnTo>
                  <a:pt x="5282984" y="4111955"/>
                </a:lnTo>
                <a:lnTo>
                  <a:pt x="5282984" y="5167261"/>
                </a:lnTo>
                <a:lnTo>
                  <a:pt x="3479203" y="5321744"/>
                </a:lnTo>
                <a:lnTo>
                  <a:pt x="3750665" y="5085893"/>
                </a:lnTo>
                <a:lnTo>
                  <a:pt x="5142509" y="3876675"/>
                </a:lnTo>
                <a:lnTo>
                  <a:pt x="5282984" y="5167261"/>
                </a:lnTo>
                <a:lnTo>
                  <a:pt x="5282984" y="4111955"/>
                </a:lnTo>
                <a:lnTo>
                  <a:pt x="5279923" y="3951084"/>
                </a:lnTo>
                <a:lnTo>
                  <a:pt x="5279923" y="4961407"/>
                </a:lnTo>
                <a:lnTo>
                  <a:pt x="5161839" y="3876637"/>
                </a:lnTo>
                <a:lnTo>
                  <a:pt x="5159895" y="3858780"/>
                </a:lnTo>
                <a:lnTo>
                  <a:pt x="5254612" y="3630714"/>
                </a:lnTo>
                <a:lnTo>
                  <a:pt x="5279923" y="4961407"/>
                </a:lnTo>
                <a:lnTo>
                  <a:pt x="5279923" y="3951084"/>
                </a:lnTo>
                <a:lnTo>
                  <a:pt x="5273827" y="3630688"/>
                </a:lnTo>
                <a:lnTo>
                  <a:pt x="5272989" y="3586721"/>
                </a:lnTo>
                <a:lnTo>
                  <a:pt x="5273383" y="3585883"/>
                </a:lnTo>
                <a:lnTo>
                  <a:pt x="5273357" y="3585553"/>
                </a:lnTo>
                <a:lnTo>
                  <a:pt x="5273929" y="3584181"/>
                </a:lnTo>
                <a:lnTo>
                  <a:pt x="5273383" y="3582352"/>
                </a:lnTo>
                <a:lnTo>
                  <a:pt x="5277116" y="3558540"/>
                </a:lnTo>
                <a:lnTo>
                  <a:pt x="5806325" y="172504"/>
                </a:lnTo>
                <a:lnTo>
                  <a:pt x="6910578" y="1842579"/>
                </a:lnTo>
                <a:lnTo>
                  <a:pt x="6911416" y="1846275"/>
                </a:lnTo>
                <a:lnTo>
                  <a:pt x="6913943" y="1847697"/>
                </a:lnTo>
                <a:lnTo>
                  <a:pt x="6914540" y="1848586"/>
                </a:lnTo>
                <a:lnTo>
                  <a:pt x="6917791" y="1850212"/>
                </a:lnTo>
                <a:lnTo>
                  <a:pt x="6918363" y="1850186"/>
                </a:lnTo>
                <a:lnTo>
                  <a:pt x="6920471" y="1851380"/>
                </a:lnTo>
                <a:lnTo>
                  <a:pt x="6926212" y="1849882"/>
                </a:lnTo>
                <a:lnTo>
                  <a:pt x="6927253" y="1848180"/>
                </a:lnTo>
                <a:lnTo>
                  <a:pt x="6927583" y="1847964"/>
                </a:lnTo>
                <a:lnTo>
                  <a:pt x="6928917" y="1845449"/>
                </a:lnTo>
                <a:lnTo>
                  <a:pt x="7113054" y="1541767"/>
                </a:lnTo>
                <a:lnTo>
                  <a:pt x="7289355" y="1251013"/>
                </a:lnTo>
                <a:lnTo>
                  <a:pt x="7291489" y="1246543"/>
                </a:lnTo>
                <a:lnTo>
                  <a:pt x="7290549" y="1241818"/>
                </a:lnTo>
                <a:lnTo>
                  <a:pt x="7287196" y="1239024"/>
                </a:lnTo>
                <a:lnTo>
                  <a:pt x="7283234" y="1235659"/>
                </a:lnTo>
                <a:lnTo>
                  <a:pt x="7268540" y="1223213"/>
                </a:lnTo>
                <a:lnTo>
                  <a:pt x="7268540" y="1248346"/>
                </a:lnTo>
                <a:lnTo>
                  <a:pt x="7090651" y="1541691"/>
                </a:lnTo>
                <a:lnTo>
                  <a:pt x="7253592" y="1235671"/>
                </a:lnTo>
                <a:lnTo>
                  <a:pt x="7268540" y="1248346"/>
                </a:lnTo>
                <a:lnTo>
                  <a:pt x="7268540" y="1223213"/>
                </a:lnTo>
                <a:lnTo>
                  <a:pt x="7260260" y="1216190"/>
                </a:lnTo>
                <a:lnTo>
                  <a:pt x="7260145" y="1215656"/>
                </a:lnTo>
                <a:lnTo>
                  <a:pt x="7256564" y="1213053"/>
                </a:lnTo>
                <a:lnTo>
                  <a:pt x="7256424" y="1212938"/>
                </a:lnTo>
                <a:lnTo>
                  <a:pt x="7254722" y="1211478"/>
                </a:lnTo>
                <a:lnTo>
                  <a:pt x="7254291" y="1211376"/>
                </a:lnTo>
                <a:lnTo>
                  <a:pt x="7238352" y="1199578"/>
                </a:lnTo>
                <a:lnTo>
                  <a:pt x="7238352" y="1223403"/>
                </a:lnTo>
                <a:lnTo>
                  <a:pt x="6919773" y="1821764"/>
                </a:lnTo>
                <a:lnTo>
                  <a:pt x="5838660" y="186664"/>
                </a:lnTo>
                <a:lnTo>
                  <a:pt x="7238352" y="1223403"/>
                </a:lnTo>
                <a:lnTo>
                  <a:pt x="7238352" y="1199578"/>
                </a:lnTo>
                <a:lnTo>
                  <a:pt x="5870905" y="186664"/>
                </a:lnTo>
                <a:lnTo>
                  <a:pt x="5807189" y="139484"/>
                </a:lnTo>
                <a:lnTo>
                  <a:pt x="5805957" y="138061"/>
                </a:lnTo>
                <a:lnTo>
                  <a:pt x="5804420" y="137426"/>
                </a:lnTo>
                <a:lnTo>
                  <a:pt x="5802642" y="136105"/>
                </a:lnTo>
                <a:lnTo>
                  <a:pt x="5797474" y="136410"/>
                </a:lnTo>
                <a:lnTo>
                  <a:pt x="5796686" y="137160"/>
                </a:lnTo>
                <a:lnTo>
                  <a:pt x="5789409" y="137439"/>
                </a:lnTo>
                <a:lnTo>
                  <a:pt x="5789409" y="156603"/>
                </a:lnTo>
                <a:lnTo>
                  <a:pt x="5257711" y="3558540"/>
                </a:lnTo>
                <a:lnTo>
                  <a:pt x="5250929" y="3548164"/>
                </a:lnTo>
                <a:lnTo>
                  <a:pt x="5250929" y="3583317"/>
                </a:lnTo>
                <a:lnTo>
                  <a:pt x="5236718" y="3597033"/>
                </a:lnTo>
                <a:lnTo>
                  <a:pt x="5236718" y="3623716"/>
                </a:lnTo>
                <a:lnTo>
                  <a:pt x="5142077" y="3851605"/>
                </a:lnTo>
                <a:lnTo>
                  <a:pt x="4442422" y="4459478"/>
                </a:lnTo>
                <a:lnTo>
                  <a:pt x="3721633" y="5085689"/>
                </a:lnTo>
                <a:lnTo>
                  <a:pt x="3879748" y="4933112"/>
                </a:lnTo>
                <a:lnTo>
                  <a:pt x="5236718" y="3623716"/>
                </a:lnTo>
                <a:lnTo>
                  <a:pt x="5236718" y="3597033"/>
                </a:lnTo>
                <a:lnTo>
                  <a:pt x="3458781" y="5312651"/>
                </a:lnTo>
                <a:lnTo>
                  <a:pt x="3096006" y="284619"/>
                </a:lnTo>
                <a:lnTo>
                  <a:pt x="5250929" y="3583317"/>
                </a:lnTo>
                <a:lnTo>
                  <a:pt x="5250929" y="3548164"/>
                </a:lnTo>
                <a:lnTo>
                  <a:pt x="3118929" y="284543"/>
                </a:lnTo>
                <a:lnTo>
                  <a:pt x="3101060" y="257200"/>
                </a:lnTo>
                <a:lnTo>
                  <a:pt x="5789409" y="156603"/>
                </a:lnTo>
                <a:lnTo>
                  <a:pt x="5789409" y="137439"/>
                </a:lnTo>
                <a:lnTo>
                  <a:pt x="3091307" y="238391"/>
                </a:lnTo>
                <a:lnTo>
                  <a:pt x="3086760" y="218617"/>
                </a:lnTo>
                <a:lnTo>
                  <a:pt x="3036443" y="0"/>
                </a:lnTo>
                <a:lnTo>
                  <a:pt x="3016796" y="25"/>
                </a:lnTo>
                <a:lnTo>
                  <a:pt x="3067100" y="218617"/>
                </a:lnTo>
                <a:lnTo>
                  <a:pt x="3063379" y="214998"/>
                </a:lnTo>
                <a:lnTo>
                  <a:pt x="3063379" y="257632"/>
                </a:lnTo>
                <a:lnTo>
                  <a:pt x="25628" y="3874732"/>
                </a:lnTo>
                <a:lnTo>
                  <a:pt x="648779" y="231127"/>
                </a:lnTo>
                <a:lnTo>
                  <a:pt x="2260231" y="248805"/>
                </a:lnTo>
                <a:lnTo>
                  <a:pt x="3063379" y="257632"/>
                </a:lnTo>
                <a:lnTo>
                  <a:pt x="3063379" y="214998"/>
                </a:lnTo>
                <a:lnTo>
                  <a:pt x="2843111" y="190"/>
                </a:lnTo>
                <a:lnTo>
                  <a:pt x="2829382" y="203"/>
                </a:lnTo>
                <a:lnTo>
                  <a:pt x="2815679" y="215"/>
                </a:lnTo>
                <a:lnTo>
                  <a:pt x="3059912" y="238404"/>
                </a:lnTo>
                <a:lnTo>
                  <a:pt x="2994698" y="237693"/>
                </a:lnTo>
                <a:lnTo>
                  <a:pt x="2393772" y="231089"/>
                </a:lnTo>
                <a:lnTo>
                  <a:pt x="2392921" y="231089"/>
                </a:lnTo>
                <a:lnTo>
                  <a:pt x="696544" y="212483"/>
                </a:lnTo>
                <a:lnTo>
                  <a:pt x="1312405" y="1638"/>
                </a:lnTo>
                <a:lnTo>
                  <a:pt x="1252969" y="1701"/>
                </a:lnTo>
                <a:lnTo>
                  <a:pt x="639089" y="211848"/>
                </a:lnTo>
                <a:lnTo>
                  <a:pt x="636104" y="211810"/>
                </a:lnTo>
                <a:lnTo>
                  <a:pt x="633933" y="213563"/>
                </a:lnTo>
                <a:lnTo>
                  <a:pt x="633107" y="213829"/>
                </a:lnTo>
                <a:lnTo>
                  <a:pt x="632650" y="214591"/>
                </a:lnTo>
                <a:lnTo>
                  <a:pt x="631863" y="215226"/>
                </a:lnTo>
                <a:lnTo>
                  <a:pt x="631736" y="216154"/>
                </a:lnTo>
                <a:lnTo>
                  <a:pt x="630478" y="218274"/>
                </a:lnTo>
                <a:lnTo>
                  <a:pt x="630961" y="221437"/>
                </a:lnTo>
                <a:lnTo>
                  <a:pt x="0" y="3910634"/>
                </a:lnTo>
                <a:lnTo>
                  <a:pt x="2222" y="3914851"/>
                </a:lnTo>
                <a:lnTo>
                  <a:pt x="10096" y="3918521"/>
                </a:lnTo>
                <a:lnTo>
                  <a:pt x="14757" y="3917467"/>
                </a:lnTo>
                <a:lnTo>
                  <a:pt x="50647" y="3874732"/>
                </a:lnTo>
                <a:lnTo>
                  <a:pt x="3075863" y="272580"/>
                </a:lnTo>
                <a:lnTo>
                  <a:pt x="3440760" y="5330025"/>
                </a:lnTo>
                <a:lnTo>
                  <a:pt x="3440252" y="5330520"/>
                </a:lnTo>
                <a:lnTo>
                  <a:pt x="3440099" y="5336375"/>
                </a:lnTo>
                <a:lnTo>
                  <a:pt x="3441344" y="5337759"/>
                </a:lnTo>
                <a:lnTo>
                  <a:pt x="3441382" y="5338203"/>
                </a:lnTo>
                <a:lnTo>
                  <a:pt x="3443097" y="5340528"/>
                </a:lnTo>
                <a:lnTo>
                  <a:pt x="3443465" y="5341353"/>
                </a:lnTo>
                <a:lnTo>
                  <a:pt x="3446018" y="5342902"/>
                </a:lnTo>
                <a:lnTo>
                  <a:pt x="3447135" y="5344096"/>
                </a:lnTo>
                <a:lnTo>
                  <a:pt x="3453079" y="5344439"/>
                </a:lnTo>
                <a:lnTo>
                  <a:pt x="3454323" y="5343360"/>
                </a:lnTo>
                <a:lnTo>
                  <a:pt x="3454666" y="5343283"/>
                </a:lnTo>
                <a:lnTo>
                  <a:pt x="3454895" y="5343068"/>
                </a:lnTo>
                <a:lnTo>
                  <a:pt x="3703878" y="5321744"/>
                </a:lnTo>
                <a:lnTo>
                  <a:pt x="5290134" y="5185867"/>
                </a:lnTo>
                <a:lnTo>
                  <a:pt x="7741209" y="7529817"/>
                </a:lnTo>
                <a:lnTo>
                  <a:pt x="7768945" y="7529817"/>
                </a:lnTo>
                <a:lnTo>
                  <a:pt x="5319179" y="5187124"/>
                </a:lnTo>
                <a:lnTo>
                  <a:pt x="7943634" y="5347995"/>
                </a:lnTo>
                <a:lnTo>
                  <a:pt x="7943634" y="532878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34663"/>
            <a:ext cx="1086485" cy="1463675"/>
          </a:xfrm>
          <a:custGeom>
            <a:avLst/>
            <a:gdLst/>
            <a:ahLst/>
            <a:cxnLst/>
            <a:rect l="l" t="t" r="r" b="b"/>
            <a:pathLst>
              <a:path w="1086485" h="1463675">
                <a:moveTo>
                  <a:pt x="1086321" y="22"/>
                </a:moveTo>
                <a:lnTo>
                  <a:pt x="1062434" y="22"/>
                </a:lnTo>
                <a:lnTo>
                  <a:pt x="0" y="1431178"/>
                </a:lnTo>
                <a:lnTo>
                  <a:pt x="0" y="1463347"/>
                </a:lnTo>
                <a:lnTo>
                  <a:pt x="1086321" y="22"/>
                </a:lnTo>
                <a:close/>
              </a:path>
              <a:path w="1086485" h="1463675">
                <a:moveTo>
                  <a:pt x="1086338" y="0"/>
                </a:moveTo>
                <a:lnTo>
                  <a:pt x="0" y="1036"/>
                </a:lnTo>
                <a:lnTo>
                  <a:pt x="1086321" y="2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142761" y="5195646"/>
            <a:ext cx="4375150" cy="2364740"/>
          </a:xfrm>
          <a:custGeom>
            <a:avLst/>
            <a:gdLst/>
            <a:ahLst/>
            <a:cxnLst/>
            <a:rect l="l" t="t" r="r" b="b"/>
            <a:pathLst>
              <a:path w="4375150" h="2364740">
                <a:moveTo>
                  <a:pt x="4374540" y="2364359"/>
                </a:moveTo>
                <a:lnTo>
                  <a:pt x="1926539" y="23355"/>
                </a:lnTo>
                <a:lnTo>
                  <a:pt x="1907273" y="4940"/>
                </a:lnTo>
                <a:lnTo>
                  <a:pt x="1906460" y="2946"/>
                </a:lnTo>
                <a:lnTo>
                  <a:pt x="1903006" y="850"/>
                </a:lnTo>
                <a:lnTo>
                  <a:pt x="1902307" y="177"/>
                </a:lnTo>
                <a:lnTo>
                  <a:pt x="1896795" y="0"/>
                </a:lnTo>
                <a:lnTo>
                  <a:pt x="1895360" y="1206"/>
                </a:lnTo>
                <a:lnTo>
                  <a:pt x="1869884" y="3390"/>
                </a:lnTo>
                <a:lnTo>
                  <a:pt x="1869884" y="22593"/>
                </a:lnTo>
                <a:lnTo>
                  <a:pt x="110604" y="1502283"/>
                </a:lnTo>
                <a:lnTo>
                  <a:pt x="20485" y="1578076"/>
                </a:lnTo>
                <a:lnTo>
                  <a:pt x="65595" y="177165"/>
                </a:lnTo>
                <a:lnTo>
                  <a:pt x="1869884" y="22593"/>
                </a:lnTo>
                <a:lnTo>
                  <a:pt x="1869884" y="3390"/>
                </a:lnTo>
                <a:lnTo>
                  <a:pt x="50584" y="159181"/>
                </a:lnTo>
                <a:lnTo>
                  <a:pt x="46812" y="163080"/>
                </a:lnTo>
                <a:lnTo>
                  <a:pt x="46697" y="168033"/>
                </a:lnTo>
                <a:lnTo>
                  <a:pt x="698" y="1595996"/>
                </a:lnTo>
                <a:lnTo>
                  <a:pt x="0" y="1597977"/>
                </a:lnTo>
                <a:lnTo>
                  <a:pt x="558" y="1600288"/>
                </a:lnTo>
                <a:lnTo>
                  <a:pt x="469" y="1602727"/>
                </a:lnTo>
                <a:lnTo>
                  <a:pt x="1612" y="1604606"/>
                </a:lnTo>
                <a:lnTo>
                  <a:pt x="1714" y="1605013"/>
                </a:lnTo>
                <a:lnTo>
                  <a:pt x="2095" y="1605407"/>
                </a:lnTo>
                <a:lnTo>
                  <a:pt x="2590" y="1606207"/>
                </a:lnTo>
                <a:lnTo>
                  <a:pt x="3200" y="1606511"/>
                </a:lnTo>
                <a:lnTo>
                  <a:pt x="4457" y="1607769"/>
                </a:lnTo>
                <a:lnTo>
                  <a:pt x="6946" y="1608366"/>
                </a:lnTo>
                <a:lnTo>
                  <a:pt x="9372" y="1609547"/>
                </a:lnTo>
                <a:lnTo>
                  <a:pt x="11087" y="1609331"/>
                </a:lnTo>
                <a:lnTo>
                  <a:pt x="3225165" y="2364359"/>
                </a:lnTo>
                <a:lnTo>
                  <a:pt x="3308997" y="2364359"/>
                </a:lnTo>
                <a:lnTo>
                  <a:pt x="31013" y="1594294"/>
                </a:lnTo>
                <a:lnTo>
                  <a:pt x="1898802" y="23355"/>
                </a:lnTo>
                <a:lnTo>
                  <a:pt x="4346803" y="2364359"/>
                </a:lnTo>
                <a:lnTo>
                  <a:pt x="4374540" y="236435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8538439" y="26517"/>
            <a:ext cx="2153920" cy="1235075"/>
          </a:xfrm>
          <a:custGeom>
            <a:avLst/>
            <a:gdLst/>
            <a:ahLst/>
            <a:cxnLst/>
            <a:rect l="l" t="t" r="r" b="b"/>
            <a:pathLst>
              <a:path w="2153920" h="1235075">
                <a:moveTo>
                  <a:pt x="2153564" y="133553"/>
                </a:moveTo>
                <a:lnTo>
                  <a:pt x="1463751" y="1201762"/>
                </a:lnTo>
                <a:lnTo>
                  <a:pt x="1463001" y="1199286"/>
                </a:lnTo>
                <a:lnTo>
                  <a:pt x="1095717" y="0"/>
                </a:lnTo>
                <a:lnTo>
                  <a:pt x="1075664" y="12"/>
                </a:lnTo>
                <a:lnTo>
                  <a:pt x="1442910" y="1199273"/>
                </a:lnTo>
                <a:lnTo>
                  <a:pt x="22517" y="147129"/>
                </a:lnTo>
                <a:lnTo>
                  <a:pt x="88138" y="965"/>
                </a:lnTo>
                <a:lnTo>
                  <a:pt x="67094" y="977"/>
                </a:lnTo>
                <a:lnTo>
                  <a:pt x="0" y="150431"/>
                </a:lnTo>
                <a:lnTo>
                  <a:pt x="1270" y="155270"/>
                </a:lnTo>
                <a:lnTo>
                  <a:pt x="1452384" y="1230134"/>
                </a:lnTo>
                <a:lnTo>
                  <a:pt x="1452562" y="1230655"/>
                </a:lnTo>
                <a:lnTo>
                  <a:pt x="1455597" y="1233271"/>
                </a:lnTo>
                <a:lnTo>
                  <a:pt x="1456880" y="1233462"/>
                </a:lnTo>
                <a:lnTo>
                  <a:pt x="1458239" y="1234452"/>
                </a:lnTo>
                <a:lnTo>
                  <a:pt x="1462773" y="1234541"/>
                </a:lnTo>
                <a:lnTo>
                  <a:pt x="1463332" y="1234147"/>
                </a:lnTo>
                <a:lnTo>
                  <a:pt x="1466672" y="1232611"/>
                </a:lnTo>
                <a:lnTo>
                  <a:pt x="1467866" y="1230782"/>
                </a:lnTo>
                <a:lnTo>
                  <a:pt x="1468602" y="1229893"/>
                </a:lnTo>
                <a:lnTo>
                  <a:pt x="1469047" y="1228953"/>
                </a:lnTo>
                <a:lnTo>
                  <a:pt x="1486611" y="1201762"/>
                </a:lnTo>
                <a:lnTo>
                  <a:pt x="2153564" y="168948"/>
                </a:lnTo>
                <a:lnTo>
                  <a:pt x="2153564" y="13355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290372" y="32386"/>
            <a:ext cx="182538" cy="2295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001622" y="166052"/>
            <a:ext cx="2690495" cy="5050790"/>
          </a:xfrm>
          <a:custGeom>
            <a:avLst/>
            <a:gdLst/>
            <a:ahLst/>
            <a:cxnLst/>
            <a:rect l="l" t="t" r="r" b="b"/>
            <a:pathLst>
              <a:path w="2690495" h="5050790">
                <a:moveTo>
                  <a:pt x="2690380" y="2029142"/>
                </a:moveTo>
                <a:lnTo>
                  <a:pt x="1734045" y="1716328"/>
                </a:lnTo>
                <a:lnTo>
                  <a:pt x="1673580" y="1696580"/>
                </a:lnTo>
                <a:lnTo>
                  <a:pt x="1656397" y="1670596"/>
                </a:lnTo>
                <a:lnTo>
                  <a:pt x="1656397" y="1705330"/>
                </a:lnTo>
                <a:lnTo>
                  <a:pt x="1473073" y="2079675"/>
                </a:lnTo>
                <a:lnTo>
                  <a:pt x="1324902" y="2382202"/>
                </a:lnTo>
                <a:lnTo>
                  <a:pt x="1311910" y="2342057"/>
                </a:lnTo>
                <a:lnTo>
                  <a:pt x="1311910" y="2404376"/>
                </a:lnTo>
                <a:lnTo>
                  <a:pt x="1295958" y="2417026"/>
                </a:lnTo>
                <a:lnTo>
                  <a:pt x="1295958" y="2441498"/>
                </a:lnTo>
                <a:lnTo>
                  <a:pt x="49174" y="5000053"/>
                </a:lnTo>
                <a:lnTo>
                  <a:pt x="19761" y="3453409"/>
                </a:lnTo>
                <a:lnTo>
                  <a:pt x="1295958" y="2441498"/>
                </a:lnTo>
                <a:lnTo>
                  <a:pt x="1295958" y="2417026"/>
                </a:lnTo>
                <a:lnTo>
                  <a:pt x="436308" y="3098635"/>
                </a:lnTo>
                <a:lnTo>
                  <a:pt x="23342" y="3426066"/>
                </a:lnTo>
                <a:lnTo>
                  <a:pt x="550672" y="51968"/>
                </a:lnTo>
                <a:lnTo>
                  <a:pt x="1311910" y="2404376"/>
                </a:lnTo>
                <a:lnTo>
                  <a:pt x="1311910" y="2342057"/>
                </a:lnTo>
                <a:lnTo>
                  <a:pt x="578180" y="74688"/>
                </a:lnTo>
                <a:lnTo>
                  <a:pt x="1656397" y="1705330"/>
                </a:lnTo>
                <a:lnTo>
                  <a:pt x="1656397" y="1670596"/>
                </a:lnTo>
                <a:lnTo>
                  <a:pt x="601167" y="74650"/>
                </a:lnTo>
                <a:lnTo>
                  <a:pt x="556145" y="6578"/>
                </a:lnTo>
                <a:lnTo>
                  <a:pt x="555167" y="3530"/>
                </a:lnTo>
                <a:lnTo>
                  <a:pt x="553313" y="2311"/>
                </a:lnTo>
                <a:lnTo>
                  <a:pt x="552754" y="1435"/>
                </a:lnTo>
                <a:lnTo>
                  <a:pt x="551522" y="1104"/>
                </a:lnTo>
                <a:lnTo>
                  <a:pt x="551103" y="812"/>
                </a:lnTo>
                <a:lnTo>
                  <a:pt x="550633" y="850"/>
                </a:lnTo>
                <a:lnTo>
                  <a:pt x="547585" y="0"/>
                </a:lnTo>
                <a:lnTo>
                  <a:pt x="544906" y="1308"/>
                </a:lnTo>
                <a:lnTo>
                  <a:pt x="542213" y="1511"/>
                </a:lnTo>
                <a:lnTo>
                  <a:pt x="539292" y="3975"/>
                </a:lnTo>
                <a:lnTo>
                  <a:pt x="538975" y="4114"/>
                </a:lnTo>
                <a:lnTo>
                  <a:pt x="538886" y="4305"/>
                </a:lnTo>
                <a:lnTo>
                  <a:pt x="538467" y="4660"/>
                </a:lnTo>
                <a:lnTo>
                  <a:pt x="538365" y="5473"/>
                </a:lnTo>
                <a:lnTo>
                  <a:pt x="536790" y="9042"/>
                </a:lnTo>
                <a:lnTo>
                  <a:pt x="537578" y="11518"/>
                </a:lnTo>
                <a:lnTo>
                  <a:pt x="990" y="3444824"/>
                </a:lnTo>
                <a:lnTo>
                  <a:pt x="431" y="3446056"/>
                </a:lnTo>
                <a:lnTo>
                  <a:pt x="457" y="3448266"/>
                </a:lnTo>
                <a:lnTo>
                  <a:pt x="0" y="3451237"/>
                </a:lnTo>
                <a:lnTo>
                  <a:pt x="520" y="3452368"/>
                </a:lnTo>
                <a:lnTo>
                  <a:pt x="546" y="3453409"/>
                </a:lnTo>
                <a:lnTo>
                  <a:pt x="30746" y="5040274"/>
                </a:lnTo>
                <a:lnTo>
                  <a:pt x="30848" y="5044681"/>
                </a:lnTo>
                <a:lnTo>
                  <a:pt x="33972" y="5048491"/>
                </a:lnTo>
                <a:lnTo>
                  <a:pt x="38303" y="5049431"/>
                </a:lnTo>
                <a:lnTo>
                  <a:pt x="42608" y="5050409"/>
                </a:lnTo>
                <a:lnTo>
                  <a:pt x="47040" y="5048250"/>
                </a:lnTo>
                <a:lnTo>
                  <a:pt x="70523" y="5000053"/>
                </a:lnTo>
                <a:lnTo>
                  <a:pt x="1317320" y="2441498"/>
                </a:lnTo>
                <a:lnTo>
                  <a:pt x="1329385" y="2416708"/>
                </a:lnTo>
                <a:lnTo>
                  <a:pt x="1509268" y="2396261"/>
                </a:lnTo>
                <a:lnTo>
                  <a:pt x="2690380" y="2262073"/>
                </a:lnTo>
                <a:lnTo>
                  <a:pt x="2690380" y="2242756"/>
                </a:lnTo>
                <a:lnTo>
                  <a:pt x="1339418" y="2396261"/>
                </a:lnTo>
                <a:lnTo>
                  <a:pt x="1672386" y="1716328"/>
                </a:lnTo>
                <a:lnTo>
                  <a:pt x="2690380" y="2049297"/>
                </a:lnTo>
                <a:lnTo>
                  <a:pt x="2690380" y="202914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2748584" y="267893"/>
            <a:ext cx="3460750" cy="5106035"/>
          </a:xfrm>
          <a:custGeom>
            <a:avLst/>
            <a:gdLst/>
            <a:ahLst/>
            <a:cxnLst/>
            <a:rect l="l" t="t" r="r" b="b"/>
            <a:pathLst>
              <a:path w="3460750" h="5106035">
                <a:moveTo>
                  <a:pt x="3460153" y="5097069"/>
                </a:moveTo>
                <a:lnTo>
                  <a:pt x="3459302" y="5085258"/>
                </a:lnTo>
                <a:lnTo>
                  <a:pt x="3440061" y="4818583"/>
                </a:lnTo>
                <a:lnTo>
                  <a:pt x="3440061" y="5085258"/>
                </a:lnTo>
                <a:lnTo>
                  <a:pt x="1843252" y="4901755"/>
                </a:lnTo>
                <a:lnTo>
                  <a:pt x="1845144" y="4894377"/>
                </a:lnTo>
                <a:lnTo>
                  <a:pt x="2957423" y="542658"/>
                </a:lnTo>
                <a:lnTo>
                  <a:pt x="3078213" y="70129"/>
                </a:lnTo>
                <a:lnTo>
                  <a:pt x="3440061" y="5085258"/>
                </a:lnTo>
                <a:lnTo>
                  <a:pt x="3440061" y="4818583"/>
                </a:lnTo>
                <a:lnTo>
                  <a:pt x="3097479" y="70129"/>
                </a:lnTo>
                <a:lnTo>
                  <a:pt x="3093224" y="11353"/>
                </a:lnTo>
                <a:lnTo>
                  <a:pt x="3093936" y="8585"/>
                </a:lnTo>
                <a:lnTo>
                  <a:pt x="3092831" y="6159"/>
                </a:lnTo>
                <a:lnTo>
                  <a:pt x="3092754" y="5168"/>
                </a:lnTo>
                <a:lnTo>
                  <a:pt x="3092056" y="4470"/>
                </a:lnTo>
                <a:lnTo>
                  <a:pt x="3091891" y="4089"/>
                </a:lnTo>
                <a:lnTo>
                  <a:pt x="3091484" y="3886"/>
                </a:lnTo>
                <a:lnTo>
                  <a:pt x="3089059" y="1409"/>
                </a:lnTo>
                <a:lnTo>
                  <a:pt x="3086176" y="1168"/>
                </a:lnTo>
                <a:lnTo>
                  <a:pt x="3083915" y="0"/>
                </a:lnTo>
                <a:lnTo>
                  <a:pt x="3080499" y="685"/>
                </a:lnTo>
                <a:lnTo>
                  <a:pt x="3079724" y="609"/>
                </a:lnTo>
                <a:lnTo>
                  <a:pt x="3079254" y="927"/>
                </a:lnTo>
                <a:lnTo>
                  <a:pt x="3079051" y="965"/>
                </a:lnTo>
                <a:lnTo>
                  <a:pt x="3078861" y="1193"/>
                </a:lnTo>
                <a:lnTo>
                  <a:pt x="3075571" y="3403"/>
                </a:lnTo>
                <a:lnTo>
                  <a:pt x="3074860" y="5956"/>
                </a:lnTo>
                <a:lnTo>
                  <a:pt x="3063811" y="19113"/>
                </a:lnTo>
                <a:lnTo>
                  <a:pt x="3063811" y="48958"/>
                </a:lnTo>
                <a:lnTo>
                  <a:pt x="1825332" y="4894377"/>
                </a:lnTo>
                <a:lnTo>
                  <a:pt x="24130" y="3668331"/>
                </a:lnTo>
                <a:lnTo>
                  <a:pt x="3063811" y="48958"/>
                </a:lnTo>
                <a:lnTo>
                  <a:pt x="3063811" y="19113"/>
                </a:lnTo>
                <a:lnTo>
                  <a:pt x="2590" y="3664127"/>
                </a:lnTo>
                <a:lnTo>
                  <a:pt x="825" y="3666274"/>
                </a:lnTo>
                <a:lnTo>
                  <a:pt x="0" y="3668941"/>
                </a:lnTo>
                <a:lnTo>
                  <a:pt x="431" y="3671608"/>
                </a:lnTo>
                <a:lnTo>
                  <a:pt x="812" y="3674275"/>
                </a:lnTo>
                <a:lnTo>
                  <a:pt x="2324" y="3676688"/>
                </a:lnTo>
                <a:lnTo>
                  <a:pt x="1824329" y="4916906"/>
                </a:lnTo>
                <a:lnTo>
                  <a:pt x="1824901" y="4917732"/>
                </a:lnTo>
                <a:lnTo>
                  <a:pt x="1827403" y="4919205"/>
                </a:lnTo>
                <a:lnTo>
                  <a:pt x="1827771" y="4919256"/>
                </a:lnTo>
                <a:lnTo>
                  <a:pt x="1828444" y="4919700"/>
                </a:lnTo>
                <a:lnTo>
                  <a:pt x="1831708" y="4920056"/>
                </a:lnTo>
                <a:lnTo>
                  <a:pt x="1832432" y="4919789"/>
                </a:lnTo>
                <a:lnTo>
                  <a:pt x="3452190" y="5105933"/>
                </a:lnTo>
                <a:lnTo>
                  <a:pt x="3455009" y="5104981"/>
                </a:lnTo>
                <a:lnTo>
                  <a:pt x="3457956" y="5102199"/>
                </a:lnTo>
                <a:lnTo>
                  <a:pt x="3458603" y="5101272"/>
                </a:lnTo>
                <a:lnTo>
                  <a:pt x="3459823" y="5098732"/>
                </a:lnTo>
                <a:lnTo>
                  <a:pt x="3460153" y="509706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9658007" y="160095"/>
            <a:ext cx="1034415" cy="2055495"/>
          </a:xfrm>
          <a:custGeom>
            <a:avLst/>
            <a:gdLst/>
            <a:ahLst/>
            <a:cxnLst/>
            <a:rect l="l" t="t" r="r" b="b"/>
            <a:pathLst>
              <a:path w="1034415" h="2055495">
                <a:moveTo>
                  <a:pt x="1033995" y="596607"/>
                </a:moveTo>
                <a:lnTo>
                  <a:pt x="950023" y="819619"/>
                </a:lnTo>
                <a:lnTo>
                  <a:pt x="941019" y="843546"/>
                </a:lnTo>
                <a:lnTo>
                  <a:pt x="927862" y="848753"/>
                </a:lnTo>
                <a:lnTo>
                  <a:pt x="883818" y="866152"/>
                </a:lnTo>
                <a:lnTo>
                  <a:pt x="883818" y="886752"/>
                </a:lnTo>
                <a:lnTo>
                  <a:pt x="808583" y="942327"/>
                </a:lnTo>
                <a:lnTo>
                  <a:pt x="630148" y="1074089"/>
                </a:lnTo>
                <a:lnTo>
                  <a:pt x="607009" y="1074661"/>
                </a:lnTo>
                <a:lnTo>
                  <a:pt x="607009" y="1096606"/>
                </a:lnTo>
                <a:lnTo>
                  <a:pt x="61150" y="1646478"/>
                </a:lnTo>
                <a:lnTo>
                  <a:pt x="377113" y="1125334"/>
                </a:lnTo>
                <a:lnTo>
                  <a:pt x="416826" y="1120368"/>
                </a:lnTo>
                <a:lnTo>
                  <a:pt x="528751" y="1106373"/>
                </a:lnTo>
                <a:lnTo>
                  <a:pt x="596912" y="1097851"/>
                </a:lnTo>
                <a:lnTo>
                  <a:pt x="607009" y="1096606"/>
                </a:lnTo>
                <a:lnTo>
                  <a:pt x="607009" y="1074661"/>
                </a:lnTo>
                <a:lnTo>
                  <a:pt x="449173" y="1078534"/>
                </a:lnTo>
                <a:lnTo>
                  <a:pt x="442366" y="1078699"/>
                </a:lnTo>
                <a:lnTo>
                  <a:pt x="442366" y="1097851"/>
                </a:lnTo>
                <a:lnTo>
                  <a:pt x="375462" y="1106233"/>
                </a:lnTo>
                <a:lnTo>
                  <a:pt x="374332" y="1106373"/>
                </a:lnTo>
                <a:lnTo>
                  <a:pt x="366483" y="1099693"/>
                </a:lnTo>
                <a:lnTo>
                  <a:pt x="442366" y="1097851"/>
                </a:lnTo>
                <a:lnTo>
                  <a:pt x="442366" y="1078699"/>
                </a:lnTo>
                <a:lnTo>
                  <a:pt x="394792" y="1079842"/>
                </a:lnTo>
                <a:lnTo>
                  <a:pt x="883818" y="886752"/>
                </a:lnTo>
                <a:lnTo>
                  <a:pt x="883818" y="866152"/>
                </a:lnTo>
                <a:lnTo>
                  <a:pt x="365302" y="1070838"/>
                </a:lnTo>
                <a:lnTo>
                  <a:pt x="1033983" y="35344"/>
                </a:lnTo>
                <a:lnTo>
                  <a:pt x="1033983" y="0"/>
                </a:lnTo>
                <a:lnTo>
                  <a:pt x="334937" y="1082509"/>
                </a:lnTo>
                <a:lnTo>
                  <a:pt x="333895" y="1083208"/>
                </a:lnTo>
                <a:lnTo>
                  <a:pt x="333184" y="1083475"/>
                </a:lnTo>
                <a:lnTo>
                  <a:pt x="330708" y="1088034"/>
                </a:lnTo>
                <a:lnTo>
                  <a:pt x="331038" y="1089660"/>
                </a:lnTo>
                <a:lnTo>
                  <a:pt x="331038" y="1090345"/>
                </a:lnTo>
                <a:lnTo>
                  <a:pt x="330708" y="1091311"/>
                </a:lnTo>
                <a:lnTo>
                  <a:pt x="331012" y="1092492"/>
                </a:lnTo>
                <a:lnTo>
                  <a:pt x="331012" y="1093609"/>
                </a:lnTo>
                <a:lnTo>
                  <a:pt x="331470" y="1094193"/>
                </a:lnTo>
                <a:lnTo>
                  <a:pt x="331825" y="1095463"/>
                </a:lnTo>
                <a:lnTo>
                  <a:pt x="332320" y="1095895"/>
                </a:lnTo>
                <a:lnTo>
                  <a:pt x="332587" y="1097165"/>
                </a:lnTo>
                <a:lnTo>
                  <a:pt x="336651" y="1100404"/>
                </a:lnTo>
                <a:lnTo>
                  <a:pt x="337616" y="1100391"/>
                </a:lnTo>
                <a:lnTo>
                  <a:pt x="358889" y="1118400"/>
                </a:lnTo>
                <a:lnTo>
                  <a:pt x="3378" y="1704695"/>
                </a:lnTo>
                <a:lnTo>
                  <a:pt x="1930" y="1706194"/>
                </a:lnTo>
                <a:lnTo>
                  <a:pt x="1663" y="1707108"/>
                </a:lnTo>
                <a:lnTo>
                  <a:pt x="0" y="1709280"/>
                </a:lnTo>
                <a:lnTo>
                  <a:pt x="1358" y="1715122"/>
                </a:lnTo>
                <a:lnTo>
                  <a:pt x="2489" y="1716024"/>
                </a:lnTo>
                <a:lnTo>
                  <a:pt x="4902" y="1718652"/>
                </a:lnTo>
                <a:lnTo>
                  <a:pt x="6502" y="1719186"/>
                </a:lnTo>
                <a:lnTo>
                  <a:pt x="8966" y="1721116"/>
                </a:lnTo>
                <a:lnTo>
                  <a:pt x="11887" y="1720951"/>
                </a:lnTo>
                <a:lnTo>
                  <a:pt x="1033983" y="2055279"/>
                </a:lnTo>
                <a:lnTo>
                  <a:pt x="1033983" y="2035111"/>
                </a:lnTo>
                <a:lnTo>
                  <a:pt x="28803" y="1706321"/>
                </a:lnTo>
                <a:lnTo>
                  <a:pt x="88112" y="1646567"/>
                </a:lnTo>
                <a:lnTo>
                  <a:pt x="632587" y="1098080"/>
                </a:lnTo>
                <a:lnTo>
                  <a:pt x="1033995" y="1606359"/>
                </a:lnTo>
                <a:lnTo>
                  <a:pt x="1033995" y="1575371"/>
                </a:lnTo>
                <a:lnTo>
                  <a:pt x="794308" y="1271879"/>
                </a:lnTo>
                <a:lnTo>
                  <a:pt x="657034" y="1098042"/>
                </a:lnTo>
                <a:lnTo>
                  <a:pt x="647077" y="1085443"/>
                </a:lnTo>
                <a:lnTo>
                  <a:pt x="649274" y="1083818"/>
                </a:lnTo>
                <a:lnTo>
                  <a:pt x="649516" y="1083640"/>
                </a:lnTo>
                <a:lnTo>
                  <a:pt x="654646" y="1079855"/>
                </a:lnTo>
                <a:lnTo>
                  <a:pt x="916127" y="886739"/>
                </a:lnTo>
                <a:lnTo>
                  <a:pt x="944384" y="865860"/>
                </a:lnTo>
                <a:lnTo>
                  <a:pt x="1033995" y="1078712"/>
                </a:lnTo>
                <a:lnTo>
                  <a:pt x="1033995" y="1029284"/>
                </a:lnTo>
                <a:lnTo>
                  <a:pt x="965212" y="865847"/>
                </a:lnTo>
                <a:lnTo>
                  <a:pt x="958824" y="850709"/>
                </a:lnTo>
                <a:lnTo>
                  <a:pt x="1024801" y="675474"/>
                </a:lnTo>
                <a:lnTo>
                  <a:pt x="1033983" y="651090"/>
                </a:lnTo>
                <a:lnTo>
                  <a:pt x="1033995" y="596607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0" y="3928033"/>
            <a:ext cx="6209030" cy="3632200"/>
          </a:xfrm>
          <a:custGeom>
            <a:avLst/>
            <a:gdLst/>
            <a:ahLst/>
            <a:cxnLst/>
            <a:rect l="l" t="t" r="r" b="b"/>
            <a:pathLst>
              <a:path w="6209030" h="3632200">
                <a:moveTo>
                  <a:pt x="6208928" y="1435303"/>
                </a:moveTo>
                <a:lnTo>
                  <a:pt x="6208661" y="1434528"/>
                </a:lnTo>
                <a:lnTo>
                  <a:pt x="6208763" y="1432369"/>
                </a:lnTo>
                <a:lnTo>
                  <a:pt x="6207087" y="1429740"/>
                </a:lnTo>
                <a:lnTo>
                  <a:pt x="6206985" y="1429397"/>
                </a:lnTo>
                <a:lnTo>
                  <a:pt x="6206769" y="1429232"/>
                </a:lnTo>
                <a:lnTo>
                  <a:pt x="6206515" y="1428813"/>
                </a:lnTo>
                <a:lnTo>
                  <a:pt x="6205931" y="1428559"/>
                </a:lnTo>
                <a:lnTo>
                  <a:pt x="6203835" y="1426857"/>
                </a:lnTo>
                <a:lnTo>
                  <a:pt x="6201664" y="1426616"/>
                </a:lnTo>
                <a:lnTo>
                  <a:pt x="6199454" y="1425600"/>
                </a:lnTo>
                <a:lnTo>
                  <a:pt x="6196812" y="1426057"/>
                </a:lnTo>
                <a:lnTo>
                  <a:pt x="6188659" y="1425130"/>
                </a:lnTo>
                <a:lnTo>
                  <a:pt x="6188659" y="1458861"/>
                </a:lnTo>
                <a:lnTo>
                  <a:pt x="6143701" y="2855861"/>
                </a:lnTo>
                <a:lnTo>
                  <a:pt x="5017109" y="2695359"/>
                </a:lnTo>
                <a:lnTo>
                  <a:pt x="4893030" y="2677693"/>
                </a:lnTo>
                <a:lnTo>
                  <a:pt x="4902632" y="2668651"/>
                </a:lnTo>
                <a:lnTo>
                  <a:pt x="4905895" y="2665577"/>
                </a:lnTo>
                <a:lnTo>
                  <a:pt x="4980356" y="2595537"/>
                </a:lnTo>
                <a:lnTo>
                  <a:pt x="6188659" y="1458861"/>
                </a:lnTo>
                <a:lnTo>
                  <a:pt x="6188659" y="1425130"/>
                </a:lnTo>
                <a:lnTo>
                  <a:pt x="6177394" y="1423835"/>
                </a:lnTo>
                <a:lnTo>
                  <a:pt x="6177394" y="1443113"/>
                </a:lnTo>
                <a:lnTo>
                  <a:pt x="4877917" y="2665577"/>
                </a:lnTo>
                <a:lnTo>
                  <a:pt x="4877562" y="2663774"/>
                </a:lnTo>
                <a:lnTo>
                  <a:pt x="4857978" y="2567673"/>
                </a:lnTo>
                <a:lnTo>
                  <a:pt x="4857978" y="2663774"/>
                </a:lnTo>
                <a:lnTo>
                  <a:pt x="2918231" y="1397647"/>
                </a:lnTo>
                <a:lnTo>
                  <a:pt x="4572139" y="1260132"/>
                </a:lnTo>
                <a:lnTo>
                  <a:pt x="4857978" y="2663774"/>
                </a:lnTo>
                <a:lnTo>
                  <a:pt x="4857978" y="2567673"/>
                </a:lnTo>
                <a:lnTo>
                  <a:pt x="4702289" y="1803146"/>
                </a:lnTo>
                <a:lnTo>
                  <a:pt x="4591875" y="1260906"/>
                </a:lnTo>
                <a:lnTo>
                  <a:pt x="6177394" y="1443113"/>
                </a:lnTo>
                <a:lnTo>
                  <a:pt x="6177394" y="1423835"/>
                </a:lnTo>
                <a:lnTo>
                  <a:pt x="4759947" y="1260906"/>
                </a:lnTo>
                <a:lnTo>
                  <a:pt x="4585043" y="1240802"/>
                </a:lnTo>
                <a:lnTo>
                  <a:pt x="4583874" y="1239926"/>
                </a:lnTo>
                <a:lnTo>
                  <a:pt x="4582414" y="1240053"/>
                </a:lnTo>
                <a:lnTo>
                  <a:pt x="4552048" y="1219390"/>
                </a:lnTo>
                <a:lnTo>
                  <a:pt x="4552048" y="1242542"/>
                </a:lnTo>
                <a:lnTo>
                  <a:pt x="2898292" y="1380032"/>
                </a:lnTo>
                <a:lnTo>
                  <a:pt x="2796108" y="304203"/>
                </a:lnTo>
                <a:lnTo>
                  <a:pt x="2770035" y="29565"/>
                </a:lnTo>
                <a:lnTo>
                  <a:pt x="4552048" y="1242542"/>
                </a:lnTo>
                <a:lnTo>
                  <a:pt x="4552048" y="1219390"/>
                </a:lnTo>
                <a:lnTo>
                  <a:pt x="2804096" y="29552"/>
                </a:lnTo>
                <a:lnTo>
                  <a:pt x="2764396" y="2540"/>
                </a:lnTo>
                <a:lnTo>
                  <a:pt x="2764167" y="2362"/>
                </a:lnTo>
                <a:lnTo>
                  <a:pt x="2761932" y="762"/>
                </a:lnTo>
                <a:lnTo>
                  <a:pt x="2761729" y="723"/>
                </a:lnTo>
                <a:lnTo>
                  <a:pt x="2760865" y="127"/>
                </a:lnTo>
                <a:lnTo>
                  <a:pt x="2756865" y="0"/>
                </a:lnTo>
                <a:lnTo>
                  <a:pt x="2754934" y="1143"/>
                </a:lnTo>
                <a:lnTo>
                  <a:pt x="0" y="622998"/>
                </a:lnTo>
                <a:lnTo>
                  <a:pt x="0" y="642645"/>
                </a:lnTo>
                <a:lnTo>
                  <a:pt x="2750007" y="21894"/>
                </a:lnTo>
                <a:lnTo>
                  <a:pt x="2878759" y="1377810"/>
                </a:lnTo>
                <a:lnTo>
                  <a:pt x="1277683" y="979068"/>
                </a:lnTo>
                <a:lnTo>
                  <a:pt x="0" y="660857"/>
                </a:lnTo>
                <a:lnTo>
                  <a:pt x="0" y="680605"/>
                </a:lnTo>
                <a:lnTo>
                  <a:pt x="2864916" y="1394129"/>
                </a:lnTo>
                <a:lnTo>
                  <a:pt x="0" y="3128911"/>
                </a:lnTo>
                <a:lnTo>
                  <a:pt x="0" y="3151327"/>
                </a:lnTo>
                <a:lnTo>
                  <a:pt x="2889427" y="1401711"/>
                </a:lnTo>
                <a:lnTo>
                  <a:pt x="4862220" y="2689466"/>
                </a:lnTo>
                <a:lnTo>
                  <a:pt x="4833582" y="3631971"/>
                </a:lnTo>
                <a:lnTo>
                  <a:pt x="4852771" y="3631971"/>
                </a:lnTo>
                <a:lnTo>
                  <a:pt x="4881219" y="2695397"/>
                </a:lnTo>
                <a:lnTo>
                  <a:pt x="5831002" y="2830690"/>
                </a:lnTo>
                <a:lnTo>
                  <a:pt x="6125286" y="2872613"/>
                </a:lnTo>
                <a:lnTo>
                  <a:pt x="4889474" y="3631971"/>
                </a:lnTo>
                <a:lnTo>
                  <a:pt x="4926127" y="3631971"/>
                </a:lnTo>
                <a:lnTo>
                  <a:pt x="6155906" y="2876296"/>
                </a:lnTo>
                <a:lnTo>
                  <a:pt x="6157036" y="2875965"/>
                </a:lnTo>
                <a:lnTo>
                  <a:pt x="6158687" y="2874594"/>
                </a:lnTo>
                <a:lnTo>
                  <a:pt x="6159563" y="2874048"/>
                </a:lnTo>
                <a:lnTo>
                  <a:pt x="6160846" y="2872613"/>
                </a:lnTo>
                <a:lnTo>
                  <a:pt x="6161024" y="2872232"/>
                </a:lnTo>
                <a:lnTo>
                  <a:pt x="6162167" y="2869831"/>
                </a:lnTo>
                <a:lnTo>
                  <a:pt x="6162497" y="2869146"/>
                </a:lnTo>
                <a:lnTo>
                  <a:pt x="6162751" y="2867037"/>
                </a:lnTo>
                <a:lnTo>
                  <a:pt x="6162548" y="2865996"/>
                </a:lnTo>
                <a:lnTo>
                  <a:pt x="6162878" y="2855874"/>
                </a:lnTo>
                <a:lnTo>
                  <a:pt x="6207874" y="1458849"/>
                </a:lnTo>
                <a:lnTo>
                  <a:pt x="6208522" y="1438338"/>
                </a:lnTo>
                <a:lnTo>
                  <a:pt x="6208750" y="1437881"/>
                </a:lnTo>
                <a:lnTo>
                  <a:pt x="6208928" y="143530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765152" y="27634"/>
            <a:ext cx="2794000" cy="260985"/>
          </a:xfrm>
          <a:custGeom>
            <a:avLst/>
            <a:gdLst/>
            <a:ahLst/>
            <a:cxnLst/>
            <a:rect l="l" t="t" r="r" b="b"/>
            <a:pathLst>
              <a:path w="2794000" h="260985">
                <a:moveTo>
                  <a:pt x="2793949" y="150291"/>
                </a:moveTo>
                <a:lnTo>
                  <a:pt x="2793746" y="146824"/>
                </a:lnTo>
                <a:lnTo>
                  <a:pt x="2701277" y="0"/>
                </a:lnTo>
                <a:lnTo>
                  <a:pt x="2678646" y="12"/>
                </a:lnTo>
                <a:lnTo>
                  <a:pt x="2766898" y="140169"/>
                </a:lnTo>
                <a:lnTo>
                  <a:pt x="83083" y="240626"/>
                </a:lnTo>
                <a:lnTo>
                  <a:pt x="206921" y="2374"/>
                </a:lnTo>
                <a:lnTo>
                  <a:pt x="199694" y="2387"/>
                </a:lnTo>
                <a:lnTo>
                  <a:pt x="185293" y="2400"/>
                </a:lnTo>
                <a:lnTo>
                  <a:pt x="70472" y="223240"/>
                </a:lnTo>
                <a:lnTo>
                  <a:pt x="19672" y="2552"/>
                </a:lnTo>
                <a:lnTo>
                  <a:pt x="0" y="2578"/>
                </a:lnTo>
                <a:lnTo>
                  <a:pt x="56845" y="249643"/>
                </a:lnTo>
                <a:lnTo>
                  <a:pt x="56997" y="253072"/>
                </a:lnTo>
                <a:lnTo>
                  <a:pt x="58000" y="254660"/>
                </a:lnTo>
                <a:lnTo>
                  <a:pt x="58521" y="256870"/>
                </a:lnTo>
                <a:lnTo>
                  <a:pt x="61747" y="259816"/>
                </a:lnTo>
                <a:lnTo>
                  <a:pt x="62826" y="259956"/>
                </a:lnTo>
                <a:lnTo>
                  <a:pt x="63906" y="260515"/>
                </a:lnTo>
                <a:lnTo>
                  <a:pt x="66522" y="260426"/>
                </a:lnTo>
                <a:lnTo>
                  <a:pt x="69748" y="260819"/>
                </a:lnTo>
                <a:lnTo>
                  <a:pt x="70827" y="260261"/>
                </a:lnTo>
                <a:lnTo>
                  <a:pt x="595579" y="240626"/>
                </a:lnTo>
                <a:lnTo>
                  <a:pt x="2787662" y="158572"/>
                </a:lnTo>
                <a:lnTo>
                  <a:pt x="2790748" y="156641"/>
                </a:lnTo>
                <a:lnTo>
                  <a:pt x="2792374" y="153593"/>
                </a:lnTo>
                <a:lnTo>
                  <a:pt x="2793949" y="15029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8443803" y="27471"/>
            <a:ext cx="182785" cy="15991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8031556" y="2408834"/>
            <a:ext cx="2660650" cy="2969895"/>
          </a:xfrm>
          <a:custGeom>
            <a:avLst/>
            <a:gdLst/>
            <a:ahLst/>
            <a:cxnLst/>
            <a:rect l="l" t="t" r="r" b="b"/>
            <a:pathLst>
              <a:path w="2660650" h="2969895">
                <a:moveTo>
                  <a:pt x="2660446" y="0"/>
                </a:moveTo>
                <a:lnTo>
                  <a:pt x="1294803" y="155117"/>
                </a:lnTo>
                <a:lnTo>
                  <a:pt x="1292567" y="154025"/>
                </a:lnTo>
                <a:lnTo>
                  <a:pt x="1286840" y="156032"/>
                </a:lnTo>
                <a:lnTo>
                  <a:pt x="1286103" y="157530"/>
                </a:lnTo>
                <a:lnTo>
                  <a:pt x="1284389" y="159169"/>
                </a:lnTo>
                <a:lnTo>
                  <a:pt x="1283919" y="162026"/>
                </a:lnTo>
                <a:lnTo>
                  <a:pt x="3187" y="2790240"/>
                </a:lnTo>
                <a:lnTo>
                  <a:pt x="2209" y="2790736"/>
                </a:lnTo>
                <a:lnTo>
                  <a:pt x="127" y="2795016"/>
                </a:lnTo>
                <a:lnTo>
                  <a:pt x="355" y="2796121"/>
                </a:lnTo>
                <a:lnTo>
                  <a:pt x="0" y="2796857"/>
                </a:lnTo>
                <a:lnTo>
                  <a:pt x="774" y="2801239"/>
                </a:lnTo>
                <a:lnTo>
                  <a:pt x="1600" y="2802064"/>
                </a:lnTo>
                <a:lnTo>
                  <a:pt x="1905" y="2803487"/>
                </a:lnTo>
                <a:lnTo>
                  <a:pt x="5511" y="2806623"/>
                </a:lnTo>
                <a:lnTo>
                  <a:pt x="6286" y="2806674"/>
                </a:lnTo>
                <a:lnTo>
                  <a:pt x="6654" y="2807030"/>
                </a:lnTo>
                <a:lnTo>
                  <a:pt x="11099" y="2807703"/>
                </a:lnTo>
                <a:lnTo>
                  <a:pt x="12395" y="2807055"/>
                </a:lnTo>
                <a:lnTo>
                  <a:pt x="2660446" y="2969323"/>
                </a:lnTo>
                <a:lnTo>
                  <a:pt x="2660446" y="2950108"/>
                </a:lnTo>
                <a:lnTo>
                  <a:pt x="46215" y="2789898"/>
                </a:lnTo>
                <a:lnTo>
                  <a:pt x="73926" y="2775839"/>
                </a:lnTo>
                <a:lnTo>
                  <a:pt x="2660446" y="1464081"/>
                </a:lnTo>
                <a:lnTo>
                  <a:pt x="2660446" y="1442580"/>
                </a:lnTo>
                <a:lnTo>
                  <a:pt x="1762150" y="1898167"/>
                </a:lnTo>
                <a:lnTo>
                  <a:pt x="31559" y="2775839"/>
                </a:lnTo>
                <a:lnTo>
                  <a:pt x="1297597" y="177749"/>
                </a:lnTo>
                <a:lnTo>
                  <a:pt x="2660434" y="834961"/>
                </a:lnTo>
                <a:lnTo>
                  <a:pt x="2660446" y="813676"/>
                </a:lnTo>
                <a:lnTo>
                  <a:pt x="1341729" y="177749"/>
                </a:lnTo>
                <a:lnTo>
                  <a:pt x="1329194" y="171704"/>
                </a:lnTo>
                <a:lnTo>
                  <a:pt x="1327200" y="170738"/>
                </a:lnTo>
                <a:lnTo>
                  <a:pt x="2660446" y="19304"/>
                </a:lnTo>
                <a:lnTo>
                  <a:pt x="26604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0" y="4466913"/>
            <a:ext cx="59055" cy="224154"/>
          </a:xfrm>
          <a:custGeom>
            <a:avLst/>
            <a:gdLst/>
            <a:ahLst/>
            <a:cxnLst/>
            <a:rect l="l" t="t" r="r" b="b"/>
            <a:pathLst>
              <a:path w="59055" h="224154">
                <a:moveTo>
                  <a:pt x="0" y="0"/>
                </a:moveTo>
                <a:lnTo>
                  <a:pt x="0" y="224144"/>
                </a:lnTo>
                <a:lnTo>
                  <a:pt x="20550" y="208590"/>
                </a:lnTo>
                <a:lnTo>
                  <a:pt x="45939" y="171925"/>
                </a:lnTo>
                <a:lnTo>
                  <a:pt x="58496" y="129145"/>
                </a:lnTo>
                <a:lnTo>
                  <a:pt x="57113" y="86133"/>
                </a:lnTo>
                <a:lnTo>
                  <a:pt x="42872" y="45947"/>
                </a:lnTo>
                <a:lnTo>
                  <a:pt x="16858" y="11646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681762" y="3861474"/>
            <a:ext cx="153535" cy="15336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3295972" y="158615"/>
            <a:ext cx="186690" cy="186055"/>
          </a:xfrm>
          <a:custGeom>
            <a:avLst/>
            <a:gdLst/>
            <a:ahLst/>
            <a:cxnLst/>
            <a:rect l="l" t="t" r="r" b="b"/>
            <a:pathLst>
              <a:path w="186689" h="186054">
                <a:moveTo>
                  <a:pt x="97319" y="0"/>
                </a:moveTo>
                <a:lnTo>
                  <a:pt x="61999" y="5262"/>
                </a:lnTo>
                <a:lnTo>
                  <a:pt x="31228" y="23370"/>
                </a:lnTo>
                <a:lnTo>
                  <a:pt x="9003" y="52910"/>
                </a:lnTo>
                <a:lnTo>
                  <a:pt x="0" y="88754"/>
                </a:lnTo>
                <a:lnTo>
                  <a:pt x="5269" y="124039"/>
                </a:lnTo>
                <a:lnTo>
                  <a:pt x="23398" y="154776"/>
                </a:lnTo>
                <a:lnTo>
                  <a:pt x="52970" y="176976"/>
                </a:lnTo>
                <a:lnTo>
                  <a:pt x="88847" y="185975"/>
                </a:lnTo>
                <a:lnTo>
                  <a:pt x="124167" y="180711"/>
                </a:lnTo>
                <a:lnTo>
                  <a:pt x="154933" y="162601"/>
                </a:lnTo>
                <a:lnTo>
                  <a:pt x="177151" y="133059"/>
                </a:lnTo>
                <a:lnTo>
                  <a:pt x="186164" y="97220"/>
                </a:lnTo>
                <a:lnTo>
                  <a:pt x="180901" y="61935"/>
                </a:lnTo>
                <a:lnTo>
                  <a:pt x="162774" y="31195"/>
                </a:lnTo>
                <a:lnTo>
                  <a:pt x="133196" y="8993"/>
                </a:lnTo>
                <a:lnTo>
                  <a:pt x="9731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0" y="4458694"/>
            <a:ext cx="65405" cy="241300"/>
          </a:xfrm>
          <a:custGeom>
            <a:avLst/>
            <a:gdLst/>
            <a:ahLst/>
            <a:cxnLst/>
            <a:rect l="l" t="t" r="r" b="b"/>
            <a:pathLst>
              <a:path w="65405" h="241300">
                <a:moveTo>
                  <a:pt x="0" y="0"/>
                </a:moveTo>
                <a:lnTo>
                  <a:pt x="0" y="240844"/>
                </a:lnTo>
                <a:lnTo>
                  <a:pt x="25491" y="221556"/>
                </a:lnTo>
                <a:lnTo>
                  <a:pt x="52132" y="183094"/>
                </a:lnTo>
                <a:lnTo>
                  <a:pt x="65303" y="138210"/>
                </a:lnTo>
                <a:lnTo>
                  <a:pt x="63848" y="93084"/>
                </a:lnTo>
                <a:lnTo>
                  <a:pt x="48905" y="50923"/>
                </a:lnTo>
                <a:lnTo>
                  <a:pt x="21612" y="14934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3331667" y="194284"/>
            <a:ext cx="114935" cy="114935"/>
          </a:xfrm>
          <a:custGeom>
            <a:avLst/>
            <a:gdLst/>
            <a:ahLst/>
            <a:cxnLst/>
            <a:rect l="l" t="t" r="r" b="b"/>
            <a:pathLst>
              <a:path w="114935" h="114935">
                <a:moveTo>
                  <a:pt x="114757" y="59931"/>
                </a:moveTo>
                <a:lnTo>
                  <a:pt x="111518" y="38188"/>
                </a:lnTo>
                <a:lnTo>
                  <a:pt x="100342" y="19240"/>
                </a:lnTo>
                <a:lnTo>
                  <a:pt x="82118" y="5549"/>
                </a:lnTo>
                <a:lnTo>
                  <a:pt x="59994" y="0"/>
                </a:lnTo>
                <a:lnTo>
                  <a:pt x="38227" y="3251"/>
                </a:lnTo>
                <a:lnTo>
                  <a:pt x="19253" y="14414"/>
                </a:lnTo>
                <a:lnTo>
                  <a:pt x="5562" y="32613"/>
                </a:lnTo>
                <a:lnTo>
                  <a:pt x="0" y="54711"/>
                </a:lnTo>
                <a:lnTo>
                  <a:pt x="3251" y="76454"/>
                </a:lnTo>
                <a:lnTo>
                  <a:pt x="14427" y="95415"/>
                </a:lnTo>
                <a:lnTo>
                  <a:pt x="32664" y="109093"/>
                </a:lnTo>
                <a:lnTo>
                  <a:pt x="54775" y="114642"/>
                </a:lnTo>
                <a:lnTo>
                  <a:pt x="76542" y="111391"/>
                </a:lnTo>
                <a:lnTo>
                  <a:pt x="95504" y="100228"/>
                </a:lnTo>
                <a:lnTo>
                  <a:pt x="109207" y="82016"/>
                </a:lnTo>
                <a:lnTo>
                  <a:pt x="114757" y="5993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9605619" y="1807288"/>
            <a:ext cx="126871" cy="12674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9908735" y="1160558"/>
            <a:ext cx="180716" cy="18052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8398740" y="27524"/>
            <a:ext cx="300990" cy="299720"/>
          </a:xfrm>
          <a:custGeom>
            <a:avLst/>
            <a:gdLst/>
            <a:ahLst/>
            <a:cxnLst/>
            <a:rect l="l" t="t" r="r" b="b"/>
            <a:pathLst>
              <a:path w="300990" h="299720">
                <a:moveTo>
                  <a:pt x="172105" y="0"/>
                </a:moveTo>
                <a:lnTo>
                  <a:pt x="122220" y="589"/>
                </a:lnTo>
                <a:lnTo>
                  <a:pt x="78518" y="16043"/>
                </a:lnTo>
                <a:lnTo>
                  <a:pt x="41218" y="44274"/>
                </a:lnTo>
                <a:lnTo>
                  <a:pt x="13644" y="84105"/>
                </a:lnTo>
                <a:lnTo>
                  <a:pt x="0" y="130583"/>
                </a:lnTo>
                <a:lnTo>
                  <a:pt x="1502" y="177307"/>
                </a:lnTo>
                <a:lnTo>
                  <a:pt x="16973" y="220959"/>
                </a:lnTo>
                <a:lnTo>
                  <a:pt x="45234" y="258219"/>
                </a:lnTo>
                <a:lnTo>
                  <a:pt x="85107" y="285769"/>
                </a:lnTo>
                <a:lnTo>
                  <a:pt x="131622" y="299399"/>
                </a:lnTo>
                <a:lnTo>
                  <a:pt x="178395" y="297899"/>
                </a:lnTo>
                <a:lnTo>
                  <a:pt x="222098" y="282445"/>
                </a:lnTo>
                <a:lnTo>
                  <a:pt x="259404" y="254214"/>
                </a:lnTo>
                <a:lnTo>
                  <a:pt x="286986" y="214382"/>
                </a:lnTo>
                <a:lnTo>
                  <a:pt x="300625" y="167910"/>
                </a:lnTo>
                <a:lnTo>
                  <a:pt x="299122" y="121186"/>
                </a:lnTo>
                <a:lnTo>
                  <a:pt x="283653" y="77532"/>
                </a:lnTo>
                <a:lnTo>
                  <a:pt x="255394" y="40269"/>
                </a:lnTo>
                <a:lnTo>
                  <a:pt x="215523" y="12719"/>
                </a:lnTo>
                <a:lnTo>
                  <a:pt x="1721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598546" y="1800223"/>
            <a:ext cx="141017" cy="140871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9964341" y="1216108"/>
            <a:ext cx="109923" cy="10527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5741101" y="187512"/>
            <a:ext cx="182063" cy="18188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870988" y="3474342"/>
            <a:ext cx="281940" cy="281305"/>
          </a:xfrm>
          <a:custGeom>
            <a:avLst/>
            <a:gdLst/>
            <a:ahLst/>
            <a:cxnLst/>
            <a:rect l="l" t="t" r="r" b="b"/>
            <a:pathLst>
              <a:path w="281940" h="281304">
                <a:moveTo>
                  <a:pt x="158186" y="0"/>
                </a:moveTo>
                <a:lnTo>
                  <a:pt x="114405" y="1404"/>
                </a:lnTo>
                <a:lnTo>
                  <a:pt x="73501" y="15869"/>
                </a:lnTo>
                <a:lnTo>
                  <a:pt x="38585" y="42294"/>
                </a:lnTo>
                <a:lnTo>
                  <a:pt x="12767" y="79582"/>
                </a:lnTo>
                <a:lnTo>
                  <a:pt x="0" y="123081"/>
                </a:lnTo>
                <a:lnTo>
                  <a:pt x="1408" y="166817"/>
                </a:lnTo>
                <a:lnTo>
                  <a:pt x="15890" y="207679"/>
                </a:lnTo>
                <a:lnTo>
                  <a:pt x="42341" y="242557"/>
                </a:lnTo>
                <a:lnTo>
                  <a:pt x="79658" y="268342"/>
                </a:lnTo>
                <a:lnTo>
                  <a:pt x="123204" y="281101"/>
                </a:lnTo>
                <a:lnTo>
                  <a:pt x="166987" y="279697"/>
                </a:lnTo>
                <a:lnTo>
                  <a:pt x="207893" y="265231"/>
                </a:lnTo>
                <a:lnTo>
                  <a:pt x="242808" y="238803"/>
                </a:lnTo>
                <a:lnTo>
                  <a:pt x="268621" y="201514"/>
                </a:lnTo>
                <a:lnTo>
                  <a:pt x="281396" y="158020"/>
                </a:lnTo>
                <a:lnTo>
                  <a:pt x="279993" y="114285"/>
                </a:lnTo>
                <a:lnTo>
                  <a:pt x="265513" y="73421"/>
                </a:lnTo>
                <a:lnTo>
                  <a:pt x="239059" y="38540"/>
                </a:lnTo>
                <a:lnTo>
                  <a:pt x="201730" y="12754"/>
                </a:lnTo>
                <a:lnTo>
                  <a:pt x="15818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504627" y="132387"/>
            <a:ext cx="88850" cy="88765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5632513" y="79057"/>
            <a:ext cx="399415" cy="399415"/>
          </a:xfrm>
          <a:custGeom>
            <a:avLst/>
            <a:gdLst/>
            <a:ahLst/>
            <a:cxnLst/>
            <a:rect l="l" t="t" r="r" b="b"/>
            <a:pathLst>
              <a:path w="399414" h="399415">
                <a:moveTo>
                  <a:pt x="399224" y="197396"/>
                </a:moveTo>
                <a:lnTo>
                  <a:pt x="393915" y="153847"/>
                </a:lnTo>
                <a:lnTo>
                  <a:pt x="379323" y="112687"/>
                </a:lnTo>
                <a:lnTo>
                  <a:pt x="356031" y="75501"/>
                </a:lnTo>
                <a:lnTo>
                  <a:pt x="324586" y="43903"/>
                </a:lnTo>
                <a:lnTo>
                  <a:pt x="285559" y="19469"/>
                </a:lnTo>
                <a:lnTo>
                  <a:pt x="241985" y="4533"/>
                </a:lnTo>
                <a:lnTo>
                  <a:pt x="197599" y="0"/>
                </a:lnTo>
                <a:lnTo>
                  <a:pt x="154012" y="5295"/>
                </a:lnTo>
                <a:lnTo>
                  <a:pt x="112814" y="19862"/>
                </a:lnTo>
                <a:lnTo>
                  <a:pt x="75590" y="43141"/>
                </a:lnTo>
                <a:lnTo>
                  <a:pt x="43954" y="74549"/>
                </a:lnTo>
                <a:lnTo>
                  <a:pt x="19494" y="113550"/>
                </a:lnTo>
                <a:lnTo>
                  <a:pt x="4546" y="157073"/>
                </a:lnTo>
                <a:lnTo>
                  <a:pt x="0" y="201409"/>
                </a:lnTo>
                <a:lnTo>
                  <a:pt x="5308" y="244944"/>
                </a:lnTo>
                <a:lnTo>
                  <a:pt x="19900" y="286105"/>
                </a:lnTo>
                <a:lnTo>
                  <a:pt x="43192" y="323291"/>
                </a:lnTo>
                <a:lnTo>
                  <a:pt x="74637" y="354901"/>
                </a:lnTo>
                <a:lnTo>
                  <a:pt x="113677" y="379349"/>
                </a:lnTo>
                <a:lnTo>
                  <a:pt x="157238" y="394271"/>
                </a:lnTo>
                <a:lnTo>
                  <a:pt x="201625" y="398805"/>
                </a:lnTo>
                <a:lnTo>
                  <a:pt x="245211" y="393509"/>
                </a:lnTo>
                <a:lnTo>
                  <a:pt x="286410" y="378929"/>
                </a:lnTo>
                <a:lnTo>
                  <a:pt x="323634" y="355650"/>
                </a:lnTo>
                <a:lnTo>
                  <a:pt x="355269" y="324243"/>
                </a:lnTo>
                <a:lnTo>
                  <a:pt x="379742" y="285254"/>
                </a:lnTo>
                <a:lnTo>
                  <a:pt x="394677" y="241731"/>
                </a:lnTo>
                <a:lnTo>
                  <a:pt x="399224" y="19739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3278443" y="141106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115648" y="0"/>
                </a:moveTo>
                <a:lnTo>
                  <a:pt x="73676" y="6252"/>
                </a:lnTo>
                <a:lnTo>
                  <a:pt x="37115" y="27772"/>
                </a:lnTo>
                <a:lnTo>
                  <a:pt x="10710" y="62877"/>
                </a:lnTo>
                <a:lnTo>
                  <a:pt x="0" y="105466"/>
                </a:lnTo>
                <a:lnTo>
                  <a:pt x="6257" y="147394"/>
                </a:lnTo>
                <a:lnTo>
                  <a:pt x="27799" y="183919"/>
                </a:lnTo>
                <a:lnTo>
                  <a:pt x="62945" y="210299"/>
                </a:lnTo>
                <a:lnTo>
                  <a:pt x="105581" y="220992"/>
                </a:lnTo>
                <a:lnTo>
                  <a:pt x="147552" y="214739"/>
                </a:lnTo>
                <a:lnTo>
                  <a:pt x="184114" y="193220"/>
                </a:lnTo>
                <a:lnTo>
                  <a:pt x="210519" y="158114"/>
                </a:lnTo>
                <a:lnTo>
                  <a:pt x="221224" y="115525"/>
                </a:lnTo>
                <a:lnTo>
                  <a:pt x="214967" y="73597"/>
                </a:lnTo>
                <a:lnTo>
                  <a:pt x="193427" y="37072"/>
                </a:lnTo>
                <a:lnTo>
                  <a:pt x="158284" y="10693"/>
                </a:lnTo>
                <a:lnTo>
                  <a:pt x="11564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756978" y="203375"/>
            <a:ext cx="150495" cy="150495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78573" y="0"/>
                </a:moveTo>
                <a:lnTo>
                  <a:pt x="50051" y="4247"/>
                </a:lnTo>
                <a:lnTo>
                  <a:pt x="25208" y="18866"/>
                </a:lnTo>
                <a:lnTo>
                  <a:pt x="7269" y="42717"/>
                </a:lnTo>
                <a:lnTo>
                  <a:pt x="0" y="71656"/>
                </a:lnTo>
                <a:lnTo>
                  <a:pt x="4253" y="100145"/>
                </a:lnTo>
                <a:lnTo>
                  <a:pt x="18888" y="124965"/>
                </a:lnTo>
                <a:lnTo>
                  <a:pt x="42766" y="142895"/>
                </a:lnTo>
                <a:lnTo>
                  <a:pt x="71734" y="150154"/>
                </a:lnTo>
                <a:lnTo>
                  <a:pt x="100254" y="145906"/>
                </a:lnTo>
                <a:lnTo>
                  <a:pt x="125099" y="131288"/>
                </a:lnTo>
                <a:lnTo>
                  <a:pt x="143045" y="107437"/>
                </a:lnTo>
                <a:lnTo>
                  <a:pt x="150314" y="78498"/>
                </a:lnTo>
                <a:lnTo>
                  <a:pt x="146061" y="50009"/>
                </a:lnTo>
                <a:lnTo>
                  <a:pt x="131425" y="25189"/>
                </a:lnTo>
                <a:lnTo>
                  <a:pt x="107548" y="7259"/>
                </a:lnTo>
                <a:lnTo>
                  <a:pt x="7857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2737579" y="391722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21903" y="0"/>
                </a:moveTo>
                <a:lnTo>
                  <a:pt x="13951" y="1187"/>
                </a:lnTo>
                <a:lnTo>
                  <a:pt x="7025" y="5265"/>
                </a:lnTo>
                <a:lnTo>
                  <a:pt x="2027" y="11915"/>
                </a:lnTo>
                <a:lnTo>
                  <a:pt x="0" y="19981"/>
                </a:lnTo>
                <a:lnTo>
                  <a:pt x="1188" y="27920"/>
                </a:lnTo>
                <a:lnTo>
                  <a:pt x="5269" y="34836"/>
                </a:lnTo>
                <a:lnTo>
                  <a:pt x="11921" y="39830"/>
                </a:lnTo>
                <a:lnTo>
                  <a:pt x="19998" y="41854"/>
                </a:lnTo>
                <a:lnTo>
                  <a:pt x="27950" y="40671"/>
                </a:lnTo>
                <a:lnTo>
                  <a:pt x="34875" y="36597"/>
                </a:lnTo>
                <a:lnTo>
                  <a:pt x="39873" y="29949"/>
                </a:lnTo>
                <a:lnTo>
                  <a:pt x="41903" y="21883"/>
                </a:lnTo>
                <a:lnTo>
                  <a:pt x="40718" y="13943"/>
                </a:lnTo>
                <a:lnTo>
                  <a:pt x="36637" y="7023"/>
                </a:lnTo>
                <a:lnTo>
                  <a:pt x="29980" y="2022"/>
                </a:lnTo>
                <a:lnTo>
                  <a:pt x="2190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3354877" y="217453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35732" y="0"/>
                </a:moveTo>
                <a:lnTo>
                  <a:pt x="22763" y="1930"/>
                </a:lnTo>
                <a:lnTo>
                  <a:pt x="11466" y="8581"/>
                </a:lnTo>
                <a:lnTo>
                  <a:pt x="3310" y="19434"/>
                </a:lnTo>
                <a:lnTo>
                  <a:pt x="0" y="32594"/>
                </a:lnTo>
                <a:lnTo>
                  <a:pt x="1932" y="45550"/>
                </a:lnTo>
                <a:lnTo>
                  <a:pt x="8589" y="56837"/>
                </a:lnTo>
                <a:lnTo>
                  <a:pt x="19452" y="64989"/>
                </a:lnTo>
                <a:lnTo>
                  <a:pt x="32629" y="68295"/>
                </a:lnTo>
                <a:lnTo>
                  <a:pt x="45598" y="66364"/>
                </a:lnTo>
                <a:lnTo>
                  <a:pt x="56896" y="59713"/>
                </a:lnTo>
                <a:lnTo>
                  <a:pt x="65058" y="48860"/>
                </a:lnTo>
                <a:lnTo>
                  <a:pt x="68361" y="35700"/>
                </a:lnTo>
                <a:lnTo>
                  <a:pt x="66424" y="22744"/>
                </a:lnTo>
                <a:lnTo>
                  <a:pt x="59766" y="11457"/>
                </a:lnTo>
                <a:lnTo>
                  <a:pt x="48903" y="3305"/>
                </a:lnTo>
                <a:lnTo>
                  <a:pt x="357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5764555" y="210942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4" h="135254">
                <a:moveTo>
                  <a:pt x="70660" y="0"/>
                </a:moveTo>
                <a:lnTo>
                  <a:pt x="45015" y="3821"/>
                </a:lnTo>
                <a:lnTo>
                  <a:pt x="22673" y="16969"/>
                </a:lnTo>
                <a:lnTo>
                  <a:pt x="6536" y="38420"/>
                </a:lnTo>
                <a:lnTo>
                  <a:pt x="0" y="64436"/>
                </a:lnTo>
                <a:lnTo>
                  <a:pt x="3824" y="90051"/>
                </a:lnTo>
                <a:lnTo>
                  <a:pt x="16983" y="112367"/>
                </a:lnTo>
                <a:lnTo>
                  <a:pt x="38451" y="128489"/>
                </a:lnTo>
                <a:lnTo>
                  <a:pt x="64502" y="135020"/>
                </a:lnTo>
                <a:lnTo>
                  <a:pt x="90146" y="131199"/>
                </a:lnTo>
                <a:lnTo>
                  <a:pt x="112485" y="118050"/>
                </a:lnTo>
                <a:lnTo>
                  <a:pt x="128621" y="96599"/>
                </a:lnTo>
                <a:lnTo>
                  <a:pt x="135157" y="70578"/>
                </a:lnTo>
                <a:lnTo>
                  <a:pt x="131332" y="44964"/>
                </a:lnTo>
                <a:lnTo>
                  <a:pt x="118173" y="22651"/>
                </a:lnTo>
                <a:lnTo>
                  <a:pt x="96706" y="6531"/>
                </a:lnTo>
                <a:lnTo>
                  <a:pt x="706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6097115" y="5262134"/>
            <a:ext cx="204470" cy="203835"/>
          </a:xfrm>
          <a:custGeom>
            <a:avLst/>
            <a:gdLst/>
            <a:ahLst/>
            <a:cxnLst/>
            <a:rect l="l" t="t" r="r" b="b"/>
            <a:pathLst>
              <a:path w="204470" h="203835">
                <a:moveTo>
                  <a:pt x="106568" y="0"/>
                </a:moveTo>
                <a:lnTo>
                  <a:pt x="67886" y="5765"/>
                </a:lnTo>
                <a:lnTo>
                  <a:pt x="34193" y="25596"/>
                </a:lnTo>
                <a:lnTo>
                  <a:pt x="9861" y="57944"/>
                </a:lnTo>
                <a:lnTo>
                  <a:pt x="0" y="97195"/>
                </a:lnTo>
                <a:lnTo>
                  <a:pt x="5767" y="135833"/>
                </a:lnTo>
                <a:lnTo>
                  <a:pt x="25615" y="169490"/>
                </a:lnTo>
                <a:lnTo>
                  <a:pt x="57994" y="193796"/>
                </a:lnTo>
                <a:lnTo>
                  <a:pt x="97292" y="203653"/>
                </a:lnTo>
                <a:lnTo>
                  <a:pt x="135974" y="197890"/>
                </a:lnTo>
                <a:lnTo>
                  <a:pt x="169667" y="178057"/>
                </a:lnTo>
                <a:lnTo>
                  <a:pt x="193999" y="145701"/>
                </a:lnTo>
                <a:lnTo>
                  <a:pt x="203862" y="106456"/>
                </a:lnTo>
                <a:lnTo>
                  <a:pt x="198097" y="67817"/>
                </a:lnTo>
                <a:lnTo>
                  <a:pt x="178250" y="34157"/>
                </a:lnTo>
                <a:lnTo>
                  <a:pt x="145866" y="9849"/>
                </a:lnTo>
                <a:lnTo>
                  <a:pt x="10656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7957777" y="3561041"/>
            <a:ext cx="107950" cy="107950"/>
          </a:xfrm>
          <a:custGeom>
            <a:avLst/>
            <a:gdLst/>
            <a:ahLst/>
            <a:cxnLst/>
            <a:rect l="l" t="t" r="r" b="b"/>
            <a:pathLst>
              <a:path w="107950" h="107950">
                <a:moveTo>
                  <a:pt x="56364" y="0"/>
                </a:moveTo>
                <a:lnTo>
                  <a:pt x="35908" y="3049"/>
                </a:lnTo>
                <a:lnTo>
                  <a:pt x="18088" y="13538"/>
                </a:lnTo>
                <a:lnTo>
                  <a:pt x="5220" y="30646"/>
                </a:lnTo>
                <a:lnTo>
                  <a:pt x="0" y="51402"/>
                </a:lnTo>
                <a:lnTo>
                  <a:pt x="3049" y="71835"/>
                </a:lnTo>
                <a:lnTo>
                  <a:pt x="13546" y="89636"/>
                </a:lnTo>
                <a:lnTo>
                  <a:pt x="30671" y="102490"/>
                </a:lnTo>
                <a:lnTo>
                  <a:pt x="51453" y="107701"/>
                </a:lnTo>
                <a:lnTo>
                  <a:pt x="71910" y="104655"/>
                </a:lnTo>
                <a:lnTo>
                  <a:pt x="89730" y="94171"/>
                </a:lnTo>
                <a:lnTo>
                  <a:pt x="102604" y="77065"/>
                </a:lnTo>
                <a:lnTo>
                  <a:pt x="107818" y="56304"/>
                </a:lnTo>
                <a:lnTo>
                  <a:pt x="104765" y="35869"/>
                </a:lnTo>
                <a:lnTo>
                  <a:pt x="94265" y="18068"/>
                </a:lnTo>
                <a:lnTo>
                  <a:pt x="77140" y="5208"/>
                </a:lnTo>
                <a:lnTo>
                  <a:pt x="563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7831591" y="3820759"/>
            <a:ext cx="133729" cy="133582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6108749" y="5273758"/>
            <a:ext cx="180975" cy="180975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94402" y="0"/>
                </a:moveTo>
                <a:lnTo>
                  <a:pt x="60138" y="5102"/>
                </a:lnTo>
                <a:lnTo>
                  <a:pt x="30291" y="22665"/>
                </a:lnTo>
                <a:lnTo>
                  <a:pt x="8736" y="51322"/>
                </a:lnTo>
                <a:lnTo>
                  <a:pt x="0" y="86092"/>
                </a:lnTo>
                <a:lnTo>
                  <a:pt x="5109" y="120326"/>
                </a:lnTo>
                <a:lnTo>
                  <a:pt x="22693" y="150147"/>
                </a:lnTo>
                <a:lnTo>
                  <a:pt x="51383" y="171680"/>
                </a:lnTo>
                <a:lnTo>
                  <a:pt x="86189" y="180405"/>
                </a:lnTo>
                <a:lnTo>
                  <a:pt x="120453" y="175299"/>
                </a:lnTo>
                <a:lnTo>
                  <a:pt x="150300" y="157735"/>
                </a:lnTo>
                <a:lnTo>
                  <a:pt x="171855" y="129084"/>
                </a:lnTo>
                <a:lnTo>
                  <a:pt x="180597" y="94308"/>
                </a:lnTo>
                <a:lnTo>
                  <a:pt x="175487" y="60075"/>
                </a:lnTo>
                <a:lnTo>
                  <a:pt x="157900" y="30257"/>
                </a:lnTo>
                <a:lnTo>
                  <a:pt x="129208" y="8726"/>
                </a:lnTo>
                <a:lnTo>
                  <a:pt x="9440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7904441" y="3507763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112120" y="0"/>
                </a:moveTo>
                <a:lnTo>
                  <a:pt x="71425" y="6062"/>
                </a:lnTo>
                <a:lnTo>
                  <a:pt x="35975" y="26927"/>
                </a:lnTo>
                <a:lnTo>
                  <a:pt x="10377" y="60964"/>
                </a:lnTo>
                <a:lnTo>
                  <a:pt x="0" y="102258"/>
                </a:lnTo>
                <a:lnTo>
                  <a:pt x="6069" y="142909"/>
                </a:lnTo>
                <a:lnTo>
                  <a:pt x="26954" y="178320"/>
                </a:lnTo>
                <a:lnTo>
                  <a:pt x="61025" y="203890"/>
                </a:lnTo>
                <a:lnTo>
                  <a:pt x="102366" y="214260"/>
                </a:lnTo>
                <a:lnTo>
                  <a:pt x="143062" y="208200"/>
                </a:lnTo>
                <a:lnTo>
                  <a:pt x="178513" y="187336"/>
                </a:lnTo>
                <a:lnTo>
                  <a:pt x="204116" y="153293"/>
                </a:lnTo>
                <a:lnTo>
                  <a:pt x="214488" y="112002"/>
                </a:lnTo>
                <a:lnTo>
                  <a:pt x="208418" y="71353"/>
                </a:lnTo>
                <a:lnTo>
                  <a:pt x="187532" y="35943"/>
                </a:lnTo>
                <a:lnTo>
                  <a:pt x="153456" y="10367"/>
                </a:lnTo>
                <a:lnTo>
                  <a:pt x="11212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8014920" y="517911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28296" y="0"/>
                </a:moveTo>
                <a:lnTo>
                  <a:pt x="18027" y="1528"/>
                </a:lnTo>
                <a:lnTo>
                  <a:pt x="9081" y="6792"/>
                </a:lnTo>
                <a:lnTo>
                  <a:pt x="2621" y="15382"/>
                </a:lnTo>
                <a:lnTo>
                  <a:pt x="0" y="25804"/>
                </a:lnTo>
                <a:lnTo>
                  <a:pt x="1534" y="36064"/>
                </a:lnTo>
                <a:lnTo>
                  <a:pt x="6809" y="45000"/>
                </a:lnTo>
                <a:lnTo>
                  <a:pt x="15410" y="51450"/>
                </a:lnTo>
                <a:lnTo>
                  <a:pt x="25836" y="54069"/>
                </a:lnTo>
                <a:lnTo>
                  <a:pt x="36107" y="52540"/>
                </a:lnTo>
                <a:lnTo>
                  <a:pt x="45055" y="47276"/>
                </a:lnTo>
                <a:lnTo>
                  <a:pt x="51516" y="38686"/>
                </a:lnTo>
                <a:lnTo>
                  <a:pt x="54133" y="28266"/>
                </a:lnTo>
                <a:lnTo>
                  <a:pt x="52599" y="18009"/>
                </a:lnTo>
                <a:lnTo>
                  <a:pt x="47327" y="9074"/>
                </a:lnTo>
                <a:lnTo>
                  <a:pt x="38728" y="2618"/>
                </a:lnTo>
                <a:lnTo>
                  <a:pt x="2829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7756563" y="3395916"/>
            <a:ext cx="474345" cy="633730"/>
          </a:xfrm>
          <a:custGeom>
            <a:avLst/>
            <a:gdLst/>
            <a:ahLst/>
            <a:cxnLst/>
            <a:rect l="l" t="t" r="r" b="b"/>
            <a:pathLst>
              <a:path w="474345" h="633729">
                <a:moveTo>
                  <a:pt x="474332" y="216776"/>
                </a:moveTo>
                <a:lnTo>
                  <a:pt x="468503" y="168960"/>
                </a:lnTo>
                <a:lnTo>
                  <a:pt x="452488" y="123761"/>
                </a:lnTo>
                <a:lnTo>
                  <a:pt x="426897" y="82918"/>
                </a:lnTo>
                <a:lnTo>
                  <a:pt x="392353" y="48209"/>
                </a:lnTo>
                <a:lnTo>
                  <a:pt x="349491" y="21374"/>
                </a:lnTo>
                <a:lnTo>
                  <a:pt x="301637" y="4978"/>
                </a:lnTo>
                <a:lnTo>
                  <a:pt x="252907" y="0"/>
                </a:lnTo>
                <a:lnTo>
                  <a:pt x="205041" y="5816"/>
                </a:lnTo>
                <a:lnTo>
                  <a:pt x="159791" y="21818"/>
                </a:lnTo>
                <a:lnTo>
                  <a:pt x="118910" y="47383"/>
                </a:lnTo>
                <a:lnTo>
                  <a:pt x="84162" y="81876"/>
                </a:lnTo>
                <a:lnTo>
                  <a:pt x="57302" y="124701"/>
                </a:lnTo>
                <a:lnTo>
                  <a:pt x="40881" y="172504"/>
                </a:lnTo>
                <a:lnTo>
                  <a:pt x="35902" y="221183"/>
                </a:lnTo>
                <a:lnTo>
                  <a:pt x="41732" y="268998"/>
                </a:lnTo>
                <a:lnTo>
                  <a:pt x="57746" y="314210"/>
                </a:lnTo>
                <a:lnTo>
                  <a:pt x="83337" y="355041"/>
                </a:lnTo>
                <a:lnTo>
                  <a:pt x="88938" y="360680"/>
                </a:lnTo>
                <a:lnTo>
                  <a:pt x="74117" y="365912"/>
                </a:lnTo>
                <a:lnTo>
                  <a:pt x="38912" y="392557"/>
                </a:lnTo>
                <a:lnTo>
                  <a:pt x="12877" y="430149"/>
                </a:lnTo>
                <a:lnTo>
                  <a:pt x="0" y="474027"/>
                </a:lnTo>
                <a:lnTo>
                  <a:pt x="1422" y="518134"/>
                </a:lnTo>
                <a:lnTo>
                  <a:pt x="16027" y="559333"/>
                </a:lnTo>
                <a:lnTo>
                  <a:pt x="42697" y="594512"/>
                </a:lnTo>
                <a:lnTo>
                  <a:pt x="80340" y="620509"/>
                </a:lnTo>
                <a:lnTo>
                  <a:pt x="124244" y="633374"/>
                </a:lnTo>
                <a:lnTo>
                  <a:pt x="168402" y="631952"/>
                </a:lnTo>
                <a:lnTo>
                  <a:pt x="209651" y="617372"/>
                </a:lnTo>
                <a:lnTo>
                  <a:pt x="244868" y="590727"/>
                </a:lnTo>
                <a:lnTo>
                  <a:pt x="270903" y="553123"/>
                </a:lnTo>
                <a:lnTo>
                  <a:pt x="283768" y="509257"/>
                </a:lnTo>
                <a:lnTo>
                  <a:pt x="282346" y="465150"/>
                </a:lnTo>
                <a:lnTo>
                  <a:pt x="272084" y="436181"/>
                </a:lnTo>
                <a:lnTo>
                  <a:pt x="305193" y="432155"/>
                </a:lnTo>
                <a:lnTo>
                  <a:pt x="350443" y="416153"/>
                </a:lnTo>
                <a:lnTo>
                  <a:pt x="391325" y="390588"/>
                </a:lnTo>
                <a:lnTo>
                  <a:pt x="426072" y="356082"/>
                </a:lnTo>
                <a:lnTo>
                  <a:pt x="452945" y="313258"/>
                </a:lnTo>
                <a:lnTo>
                  <a:pt x="469353" y="265455"/>
                </a:lnTo>
                <a:lnTo>
                  <a:pt x="474332" y="21677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7942284" y="5106547"/>
            <a:ext cx="199414" cy="199194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6163719" y="5328677"/>
            <a:ext cx="70648" cy="7057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7766673" y="3755905"/>
            <a:ext cx="264160" cy="263525"/>
          </a:xfrm>
          <a:custGeom>
            <a:avLst/>
            <a:gdLst/>
            <a:ahLst/>
            <a:cxnLst/>
            <a:rect l="l" t="t" r="r" b="b"/>
            <a:pathLst>
              <a:path w="264159" h="263525">
                <a:moveTo>
                  <a:pt x="148163" y="0"/>
                </a:moveTo>
                <a:lnTo>
                  <a:pt x="107156" y="1318"/>
                </a:lnTo>
                <a:lnTo>
                  <a:pt x="68842" y="14869"/>
                </a:lnTo>
                <a:lnTo>
                  <a:pt x="36138" y="39621"/>
                </a:lnTo>
                <a:lnTo>
                  <a:pt x="11960" y="74543"/>
                </a:lnTo>
                <a:lnTo>
                  <a:pt x="0" y="115286"/>
                </a:lnTo>
                <a:lnTo>
                  <a:pt x="1317" y="156250"/>
                </a:lnTo>
                <a:lnTo>
                  <a:pt x="14879" y="194522"/>
                </a:lnTo>
                <a:lnTo>
                  <a:pt x="39654" y="227189"/>
                </a:lnTo>
                <a:lnTo>
                  <a:pt x="74609" y="251339"/>
                </a:lnTo>
                <a:lnTo>
                  <a:pt x="115399" y="263290"/>
                </a:lnTo>
                <a:lnTo>
                  <a:pt x="156410" y="261975"/>
                </a:lnTo>
                <a:lnTo>
                  <a:pt x="194725" y="248426"/>
                </a:lnTo>
                <a:lnTo>
                  <a:pt x="227430" y="223675"/>
                </a:lnTo>
                <a:lnTo>
                  <a:pt x="251609" y="188754"/>
                </a:lnTo>
                <a:lnTo>
                  <a:pt x="263569" y="148010"/>
                </a:lnTo>
                <a:lnTo>
                  <a:pt x="262251" y="107046"/>
                </a:lnTo>
                <a:lnTo>
                  <a:pt x="248686" y="68772"/>
                </a:lnTo>
                <a:lnTo>
                  <a:pt x="223908" y="36101"/>
                </a:lnTo>
                <a:lnTo>
                  <a:pt x="188947" y="11944"/>
                </a:lnTo>
                <a:lnTo>
                  <a:pt x="14816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5982509" y="6624646"/>
            <a:ext cx="340995" cy="340995"/>
          </a:xfrm>
          <a:custGeom>
            <a:avLst/>
            <a:gdLst/>
            <a:ahLst/>
            <a:cxnLst/>
            <a:rect l="l" t="t" r="r" b="b"/>
            <a:pathLst>
              <a:path w="340995" h="340995">
                <a:moveTo>
                  <a:pt x="156133" y="0"/>
                </a:moveTo>
                <a:lnTo>
                  <a:pt x="113379" y="9220"/>
                </a:lnTo>
                <a:lnTo>
                  <a:pt x="74340" y="28922"/>
                </a:lnTo>
                <a:lnTo>
                  <a:pt x="41189" y="58337"/>
                </a:lnTo>
                <a:lnTo>
                  <a:pt x="16100" y="96697"/>
                </a:lnTo>
                <a:lnTo>
                  <a:pt x="2034" y="140313"/>
                </a:lnTo>
                <a:lnTo>
                  <a:pt x="0" y="184561"/>
                </a:lnTo>
                <a:lnTo>
                  <a:pt x="9228" y="227269"/>
                </a:lnTo>
                <a:lnTo>
                  <a:pt x="28950" y="266267"/>
                </a:lnTo>
                <a:lnTo>
                  <a:pt x="58396" y="299383"/>
                </a:lnTo>
                <a:lnTo>
                  <a:pt x="96796" y="324446"/>
                </a:lnTo>
                <a:lnTo>
                  <a:pt x="140458" y="338495"/>
                </a:lnTo>
                <a:lnTo>
                  <a:pt x="184753" y="340525"/>
                </a:lnTo>
                <a:lnTo>
                  <a:pt x="227508" y="331304"/>
                </a:lnTo>
                <a:lnTo>
                  <a:pt x="266547" y="311602"/>
                </a:lnTo>
                <a:lnTo>
                  <a:pt x="299698" y="282187"/>
                </a:lnTo>
                <a:lnTo>
                  <a:pt x="324786" y="243827"/>
                </a:lnTo>
                <a:lnTo>
                  <a:pt x="338849" y="200211"/>
                </a:lnTo>
                <a:lnTo>
                  <a:pt x="340882" y="155963"/>
                </a:lnTo>
                <a:lnTo>
                  <a:pt x="331654" y="113255"/>
                </a:lnTo>
                <a:lnTo>
                  <a:pt x="311934" y="74257"/>
                </a:lnTo>
                <a:lnTo>
                  <a:pt x="282490" y="41141"/>
                </a:lnTo>
                <a:lnTo>
                  <a:pt x="244091" y="16078"/>
                </a:lnTo>
                <a:lnTo>
                  <a:pt x="200428" y="2029"/>
                </a:lnTo>
                <a:lnTo>
                  <a:pt x="15613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6133354" y="5298340"/>
            <a:ext cx="131381" cy="131237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7983773" y="5147989"/>
            <a:ext cx="116432" cy="116311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7776264" y="4940697"/>
            <a:ext cx="531495" cy="531495"/>
          </a:xfrm>
          <a:custGeom>
            <a:avLst/>
            <a:gdLst/>
            <a:ahLst/>
            <a:cxnLst/>
            <a:rect l="l" t="t" r="r" b="b"/>
            <a:pathLst>
              <a:path w="531495" h="531495">
                <a:moveTo>
                  <a:pt x="289381" y="85"/>
                </a:moveTo>
                <a:lnTo>
                  <a:pt x="243402" y="0"/>
                </a:lnTo>
                <a:lnTo>
                  <a:pt x="198490" y="7709"/>
                </a:lnTo>
                <a:lnTo>
                  <a:pt x="155652" y="22859"/>
                </a:lnTo>
                <a:lnTo>
                  <a:pt x="115889" y="45095"/>
                </a:lnTo>
                <a:lnTo>
                  <a:pt x="80207" y="74061"/>
                </a:lnTo>
                <a:lnTo>
                  <a:pt x="49608" y="109403"/>
                </a:lnTo>
                <a:lnTo>
                  <a:pt x="25097" y="150766"/>
                </a:lnTo>
                <a:lnTo>
                  <a:pt x="8335" y="195822"/>
                </a:lnTo>
                <a:lnTo>
                  <a:pt x="88" y="241816"/>
                </a:lnTo>
                <a:lnTo>
                  <a:pt x="0" y="287748"/>
                </a:lnTo>
                <a:lnTo>
                  <a:pt x="7715" y="332612"/>
                </a:lnTo>
                <a:lnTo>
                  <a:pt x="22879" y="375408"/>
                </a:lnTo>
                <a:lnTo>
                  <a:pt x="45136" y="415131"/>
                </a:lnTo>
                <a:lnTo>
                  <a:pt x="74131" y="450778"/>
                </a:lnTo>
                <a:lnTo>
                  <a:pt x="109510" y="481346"/>
                </a:lnTo>
                <a:lnTo>
                  <a:pt x="150916" y="505833"/>
                </a:lnTo>
                <a:lnTo>
                  <a:pt x="196022" y="522574"/>
                </a:lnTo>
                <a:lnTo>
                  <a:pt x="242067" y="530810"/>
                </a:lnTo>
                <a:lnTo>
                  <a:pt x="288046" y="530896"/>
                </a:lnTo>
                <a:lnTo>
                  <a:pt x="332957" y="523187"/>
                </a:lnTo>
                <a:lnTo>
                  <a:pt x="375796" y="508038"/>
                </a:lnTo>
                <a:lnTo>
                  <a:pt x="415559" y="485804"/>
                </a:lnTo>
                <a:lnTo>
                  <a:pt x="451241" y="456840"/>
                </a:lnTo>
                <a:lnTo>
                  <a:pt x="481840" y="421500"/>
                </a:lnTo>
                <a:lnTo>
                  <a:pt x="506351" y="380141"/>
                </a:lnTo>
                <a:lnTo>
                  <a:pt x="523112" y="335083"/>
                </a:lnTo>
                <a:lnTo>
                  <a:pt x="531360" y="289086"/>
                </a:lnTo>
                <a:lnTo>
                  <a:pt x="531448" y="243154"/>
                </a:lnTo>
                <a:lnTo>
                  <a:pt x="523733" y="198289"/>
                </a:lnTo>
                <a:lnTo>
                  <a:pt x="508569" y="155493"/>
                </a:lnTo>
                <a:lnTo>
                  <a:pt x="486312" y="115770"/>
                </a:lnTo>
                <a:lnTo>
                  <a:pt x="457317" y="80122"/>
                </a:lnTo>
                <a:lnTo>
                  <a:pt x="421938" y="49552"/>
                </a:lnTo>
                <a:lnTo>
                  <a:pt x="380532" y="25062"/>
                </a:lnTo>
                <a:lnTo>
                  <a:pt x="335426" y="8321"/>
                </a:lnTo>
                <a:lnTo>
                  <a:pt x="289381" y="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6033685" y="6675772"/>
            <a:ext cx="238526" cy="238269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9938450" y="1190246"/>
            <a:ext cx="121274" cy="121145"/>
          </a:xfrm>
          <a:prstGeom prst="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452946" y="80759"/>
            <a:ext cx="192212" cy="192015"/>
          </a:xfrm>
          <a:prstGeom prst="rect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3322525" y="185139"/>
            <a:ext cx="133062" cy="132925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9273853" y="2522984"/>
            <a:ext cx="101747" cy="10162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9512882" y="1714661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20" h="312419">
                <a:moveTo>
                  <a:pt x="175585" y="0"/>
                </a:moveTo>
                <a:lnTo>
                  <a:pt x="126987" y="1556"/>
                </a:lnTo>
                <a:lnTo>
                  <a:pt x="81585" y="17608"/>
                </a:lnTo>
                <a:lnTo>
                  <a:pt x="42829" y="46935"/>
                </a:lnTo>
                <a:lnTo>
                  <a:pt x="14172" y="88315"/>
                </a:lnTo>
                <a:lnTo>
                  <a:pt x="0" y="136604"/>
                </a:lnTo>
                <a:lnTo>
                  <a:pt x="1562" y="185153"/>
                </a:lnTo>
                <a:lnTo>
                  <a:pt x="17637" y="230510"/>
                </a:lnTo>
                <a:lnTo>
                  <a:pt x="47001" y="269223"/>
                </a:lnTo>
                <a:lnTo>
                  <a:pt x="88429" y="297840"/>
                </a:lnTo>
                <a:lnTo>
                  <a:pt x="136764" y="312000"/>
                </a:lnTo>
                <a:lnTo>
                  <a:pt x="185358" y="310443"/>
                </a:lnTo>
                <a:lnTo>
                  <a:pt x="230758" y="294389"/>
                </a:lnTo>
                <a:lnTo>
                  <a:pt x="269513" y="265058"/>
                </a:lnTo>
                <a:lnTo>
                  <a:pt x="298170" y="223672"/>
                </a:lnTo>
                <a:lnTo>
                  <a:pt x="312344" y="175389"/>
                </a:lnTo>
                <a:lnTo>
                  <a:pt x="310784" y="126844"/>
                </a:lnTo>
                <a:lnTo>
                  <a:pt x="294713" y="81489"/>
                </a:lnTo>
                <a:lnTo>
                  <a:pt x="265353" y="42777"/>
                </a:lnTo>
                <a:lnTo>
                  <a:pt x="223926" y="14160"/>
                </a:lnTo>
                <a:lnTo>
                  <a:pt x="1755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450677" y="78493"/>
            <a:ext cx="196752" cy="196549"/>
          </a:xfrm>
          <a:prstGeom prst="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9222692" y="2471858"/>
            <a:ext cx="204085" cy="203873"/>
          </a:xfrm>
          <a:prstGeom prst="rect">
            <a:avLst/>
          </a:prstGeom>
          <a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7921735" y="3525037"/>
            <a:ext cx="179906" cy="179709"/>
          </a:xfrm>
          <a:prstGeom prst="rect">
            <a:avLst/>
          </a:prstGeom>
          <a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295157" y="27349"/>
            <a:ext cx="508000" cy="403225"/>
          </a:xfrm>
          <a:custGeom>
            <a:avLst/>
            <a:gdLst/>
            <a:ahLst/>
            <a:cxnLst/>
            <a:rect l="l" t="t" r="r" b="b"/>
            <a:pathLst>
              <a:path w="508000" h="403225">
                <a:moveTo>
                  <a:pt x="459431" y="0"/>
                </a:moveTo>
                <a:lnTo>
                  <a:pt x="47355" y="393"/>
                </a:lnTo>
                <a:lnTo>
                  <a:pt x="23972" y="39842"/>
                </a:lnTo>
                <a:lnTo>
                  <a:pt x="7959" y="82889"/>
                </a:lnTo>
                <a:lnTo>
                  <a:pt x="82" y="126833"/>
                </a:lnTo>
                <a:lnTo>
                  <a:pt x="0" y="170718"/>
                </a:lnTo>
                <a:lnTo>
                  <a:pt x="7373" y="213583"/>
                </a:lnTo>
                <a:lnTo>
                  <a:pt x="21864" y="254472"/>
                </a:lnTo>
                <a:lnTo>
                  <a:pt x="43131" y="292426"/>
                </a:lnTo>
                <a:lnTo>
                  <a:pt x="70836" y="326487"/>
                </a:lnTo>
                <a:lnTo>
                  <a:pt x="104640" y="355697"/>
                </a:lnTo>
                <a:lnTo>
                  <a:pt x="144203" y="379097"/>
                </a:lnTo>
                <a:lnTo>
                  <a:pt x="187297" y="395093"/>
                </a:lnTo>
                <a:lnTo>
                  <a:pt x="231289" y="402963"/>
                </a:lnTo>
                <a:lnTo>
                  <a:pt x="275221" y="403047"/>
                </a:lnTo>
                <a:lnTo>
                  <a:pt x="318132" y="395682"/>
                </a:lnTo>
                <a:lnTo>
                  <a:pt x="359063" y="381209"/>
                </a:lnTo>
                <a:lnTo>
                  <a:pt x="397055" y="359965"/>
                </a:lnTo>
                <a:lnTo>
                  <a:pt x="431148" y="332291"/>
                </a:lnTo>
                <a:lnTo>
                  <a:pt x="460383" y="298525"/>
                </a:lnTo>
                <a:lnTo>
                  <a:pt x="483801" y="259006"/>
                </a:lnTo>
                <a:lnTo>
                  <a:pt x="499817" y="215956"/>
                </a:lnTo>
                <a:lnTo>
                  <a:pt x="507696" y="172008"/>
                </a:lnTo>
                <a:lnTo>
                  <a:pt x="507779" y="128122"/>
                </a:lnTo>
                <a:lnTo>
                  <a:pt x="500406" y="85256"/>
                </a:lnTo>
                <a:lnTo>
                  <a:pt x="485916" y="44367"/>
                </a:lnTo>
                <a:lnTo>
                  <a:pt x="464648" y="6413"/>
                </a:lnTo>
                <a:lnTo>
                  <a:pt x="45943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9247086" y="2496235"/>
            <a:ext cx="155575" cy="155575"/>
          </a:xfrm>
          <a:custGeom>
            <a:avLst/>
            <a:gdLst/>
            <a:ahLst/>
            <a:cxnLst/>
            <a:rect l="l" t="t" r="r" b="b"/>
            <a:pathLst>
              <a:path w="155575" h="155575">
                <a:moveTo>
                  <a:pt x="81178" y="0"/>
                </a:moveTo>
                <a:lnTo>
                  <a:pt x="51714" y="4389"/>
                </a:lnTo>
                <a:lnTo>
                  <a:pt x="26048" y="19494"/>
                </a:lnTo>
                <a:lnTo>
                  <a:pt x="7513" y="44134"/>
                </a:lnTo>
                <a:lnTo>
                  <a:pt x="0" y="74025"/>
                </a:lnTo>
                <a:lnTo>
                  <a:pt x="4391" y="103455"/>
                </a:lnTo>
                <a:lnTo>
                  <a:pt x="19509" y="129094"/>
                </a:lnTo>
                <a:lnTo>
                  <a:pt x="44178" y="147613"/>
                </a:lnTo>
                <a:lnTo>
                  <a:pt x="74113" y="155122"/>
                </a:lnTo>
                <a:lnTo>
                  <a:pt x="103576" y="150736"/>
                </a:lnTo>
                <a:lnTo>
                  <a:pt x="129239" y="135631"/>
                </a:lnTo>
                <a:lnTo>
                  <a:pt x="147772" y="110986"/>
                </a:lnTo>
                <a:lnTo>
                  <a:pt x="155284" y="81087"/>
                </a:lnTo>
                <a:lnTo>
                  <a:pt x="150890" y="51655"/>
                </a:lnTo>
                <a:lnTo>
                  <a:pt x="135771" y="26019"/>
                </a:lnTo>
                <a:lnTo>
                  <a:pt x="111107" y="7507"/>
                </a:lnTo>
                <a:lnTo>
                  <a:pt x="8117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9633687" y="1835331"/>
            <a:ext cx="70727" cy="70659"/>
          </a:xfrm>
          <a:prstGeom prst="rect">
            <a:avLst/>
          </a:prstGeom>
          <a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9243301" y="2492451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125" y="0"/>
                </a:moveTo>
                <a:lnTo>
                  <a:pt x="54232" y="4603"/>
                </a:lnTo>
                <a:lnTo>
                  <a:pt x="27321" y="20443"/>
                </a:lnTo>
                <a:lnTo>
                  <a:pt x="7884" y="46286"/>
                </a:lnTo>
                <a:lnTo>
                  <a:pt x="0" y="77639"/>
                </a:lnTo>
                <a:lnTo>
                  <a:pt x="4609" y="108506"/>
                </a:lnTo>
                <a:lnTo>
                  <a:pt x="20469" y="135397"/>
                </a:lnTo>
                <a:lnTo>
                  <a:pt x="46339" y="154820"/>
                </a:lnTo>
                <a:lnTo>
                  <a:pt x="77723" y="162688"/>
                </a:lnTo>
                <a:lnTo>
                  <a:pt x="108622" y="158085"/>
                </a:lnTo>
                <a:lnTo>
                  <a:pt x="135541" y="142245"/>
                </a:lnTo>
                <a:lnTo>
                  <a:pt x="154988" y="116402"/>
                </a:lnTo>
                <a:lnTo>
                  <a:pt x="162861" y="85044"/>
                </a:lnTo>
                <a:lnTo>
                  <a:pt x="158250" y="54177"/>
                </a:lnTo>
                <a:lnTo>
                  <a:pt x="142388" y="27289"/>
                </a:lnTo>
                <a:lnTo>
                  <a:pt x="116507" y="7868"/>
                </a:lnTo>
                <a:lnTo>
                  <a:pt x="8512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7984786" y="5148993"/>
            <a:ext cx="114415" cy="114298"/>
          </a:xfrm>
          <a:prstGeom prst="rect">
            <a:avLst/>
          </a:prstGeom>
          <a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7946869" y="3550142"/>
            <a:ext cx="129633" cy="129498"/>
          </a:xfrm>
          <a:prstGeom prst="rect">
            <a:avLst/>
          </a:prstGeom>
          <a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4523999" y="512212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60">
                <a:moveTo>
                  <a:pt x="58372" y="0"/>
                </a:moveTo>
                <a:lnTo>
                  <a:pt x="37189" y="3154"/>
                </a:lnTo>
                <a:lnTo>
                  <a:pt x="18732" y="14015"/>
                </a:lnTo>
                <a:lnTo>
                  <a:pt x="5399" y="31736"/>
                </a:lnTo>
                <a:lnTo>
                  <a:pt x="0" y="53235"/>
                </a:lnTo>
                <a:lnTo>
                  <a:pt x="3161" y="74398"/>
                </a:lnTo>
                <a:lnTo>
                  <a:pt x="14032" y="92833"/>
                </a:lnTo>
                <a:lnTo>
                  <a:pt x="31764" y="106145"/>
                </a:lnTo>
                <a:lnTo>
                  <a:pt x="53284" y="111541"/>
                </a:lnTo>
                <a:lnTo>
                  <a:pt x="74470" y="108386"/>
                </a:lnTo>
                <a:lnTo>
                  <a:pt x="92924" y="97526"/>
                </a:lnTo>
                <a:lnTo>
                  <a:pt x="106250" y="79805"/>
                </a:lnTo>
                <a:lnTo>
                  <a:pt x="111656" y="58306"/>
                </a:lnTo>
                <a:lnTo>
                  <a:pt x="108498" y="37143"/>
                </a:lnTo>
                <a:lnTo>
                  <a:pt x="97624" y="18708"/>
                </a:lnTo>
                <a:lnTo>
                  <a:pt x="79884" y="5396"/>
                </a:lnTo>
                <a:lnTo>
                  <a:pt x="5837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6124658" y="5289652"/>
            <a:ext cx="148768" cy="148617"/>
          </a:xfrm>
          <a:prstGeom prst="rect">
            <a:avLst/>
          </a:prstGeom>
          <a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5788272" y="234638"/>
            <a:ext cx="88265" cy="87630"/>
          </a:xfrm>
          <a:custGeom>
            <a:avLst/>
            <a:gdLst/>
            <a:ahLst/>
            <a:cxnLst/>
            <a:rect l="l" t="t" r="r" b="b"/>
            <a:pathLst>
              <a:path w="88264" h="87629">
                <a:moveTo>
                  <a:pt x="45858" y="0"/>
                </a:moveTo>
                <a:lnTo>
                  <a:pt x="29210" y="2477"/>
                </a:lnTo>
                <a:lnTo>
                  <a:pt x="14710" y="11008"/>
                </a:lnTo>
                <a:lnTo>
                  <a:pt x="4239" y="24928"/>
                </a:lnTo>
                <a:lnTo>
                  <a:pt x="0" y="41816"/>
                </a:lnTo>
                <a:lnTo>
                  <a:pt x="2480" y="58443"/>
                </a:lnTo>
                <a:lnTo>
                  <a:pt x="11018" y="72926"/>
                </a:lnTo>
                <a:lnTo>
                  <a:pt x="24953" y="83386"/>
                </a:lnTo>
                <a:lnTo>
                  <a:pt x="41865" y="87626"/>
                </a:lnTo>
                <a:lnTo>
                  <a:pt x="58509" y="85148"/>
                </a:lnTo>
                <a:lnTo>
                  <a:pt x="73005" y="76617"/>
                </a:lnTo>
                <a:lnTo>
                  <a:pt x="83474" y="62697"/>
                </a:lnTo>
                <a:lnTo>
                  <a:pt x="87725" y="45803"/>
                </a:lnTo>
                <a:lnTo>
                  <a:pt x="85244" y="29177"/>
                </a:lnTo>
                <a:lnTo>
                  <a:pt x="76704" y="14697"/>
                </a:lnTo>
                <a:lnTo>
                  <a:pt x="62773" y="4239"/>
                </a:lnTo>
                <a:lnTo>
                  <a:pt x="458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4527116" y="5125234"/>
            <a:ext cx="106045" cy="105410"/>
          </a:xfrm>
          <a:custGeom>
            <a:avLst/>
            <a:gdLst/>
            <a:ahLst/>
            <a:cxnLst/>
            <a:rect l="l" t="t" r="r" b="b"/>
            <a:pathLst>
              <a:path w="106045" h="105410">
                <a:moveTo>
                  <a:pt x="55112" y="0"/>
                </a:moveTo>
                <a:lnTo>
                  <a:pt x="35108" y="2979"/>
                </a:lnTo>
                <a:lnTo>
                  <a:pt x="17681" y="13234"/>
                </a:lnTo>
                <a:lnTo>
                  <a:pt x="5095" y="29962"/>
                </a:lnTo>
                <a:lnTo>
                  <a:pt x="0" y="50262"/>
                </a:lnTo>
                <a:lnTo>
                  <a:pt x="2984" y="70243"/>
                </a:lnTo>
                <a:lnTo>
                  <a:pt x="13250" y="87648"/>
                </a:lnTo>
                <a:lnTo>
                  <a:pt x="30000" y="100219"/>
                </a:lnTo>
                <a:lnTo>
                  <a:pt x="50315" y="105315"/>
                </a:lnTo>
                <a:lnTo>
                  <a:pt x="70317" y="102335"/>
                </a:lnTo>
                <a:lnTo>
                  <a:pt x="87741" y="92080"/>
                </a:lnTo>
                <a:lnTo>
                  <a:pt x="100320" y="75352"/>
                </a:lnTo>
                <a:lnTo>
                  <a:pt x="105421" y="55057"/>
                </a:lnTo>
                <a:lnTo>
                  <a:pt x="102437" y="35076"/>
                </a:lnTo>
                <a:lnTo>
                  <a:pt x="92172" y="17668"/>
                </a:lnTo>
                <a:lnTo>
                  <a:pt x="75428" y="5096"/>
                </a:lnTo>
                <a:lnTo>
                  <a:pt x="5511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2638395" y="3818154"/>
            <a:ext cx="240261" cy="240011"/>
          </a:xfrm>
          <a:prstGeom prst="rect">
            <a:avLst/>
          </a:prstGeom>
          <a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5706817" y="153264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131016" y="0"/>
                </a:moveTo>
                <a:lnTo>
                  <a:pt x="83463" y="7084"/>
                </a:lnTo>
                <a:lnTo>
                  <a:pt x="42040" y="31465"/>
                </a:lnTo>
                <a:lnTo>
                  <a:pt x="12128" y="71244"/>
                </a:lnTo>
                <a:lnTo>
                  <a:pt x="0" y="119495"/>
                </a:lnTo>
                <a:lnTo>
                  <a:pt x="7091" y="166997"/>
                </a:lnTo>
                <a:lnTo>
                  <a:pt x="31497" y="208377"/>
                </a:lnTo>
                <a:lnTo>
                  <a:pt x="71310" y="238262"/>
                </a:lnTo>
                <a:lnTo>
                  <a:pt x="119610" y="250375"/>
                </a:lnTo>
                <a:lnTo>
                  <a:pt x="167162" y="243291"/>
                </a:lnTo>
                <a:lnTo>
                  <a:pt x="208586" y="218909"/>
                </a:lnTo>
                <a:lnTo>
                  <a:pt x="238506" y="179131"/>
                </a:lnTo>
                <a:lnTo>
                  <a:pt x="250636" y="130880"/>
                </a:lnTo>
                <a:lnTo>
                  <a:pt x="243548" y="83377"/>
                </a:lnTo>
                <a:lnTo>
                  <a:pt x="219143" y="41997"/>
                </a:lnTo>
                <a:lnTo>
                  <a:pt x="179324" y="12113"/>
                </a:lnTo>
                <a:lnTo>
                  <a:pt x="13101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10207773" y="1160179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87443" y="0"/>
                </a:moveTo>
                <a:lnTo>
                  <a:pt x="55707" y="4727"/>
                </a:lnTo>
                <a:lnTo>
                  <a:pt x="28065" y="20998"/>
                </a:lnTo>
                <a:lnTo>
                  <a:pt x="8103" y="47545"/>
                </a:lnTo>
                <a:lnTo>
                  <a:pt x="0" y="79744"/>
                </a:lnTo>
                <a:lnTo>
                  <a:pt x="4730" y="111446"/>
                </a:lnTo>
                <a:lnTo>
                  <a:pt x="21021" y="139065"/>
                </a:lnTo>
                <a:lnTo>
                  <a:pt x="47600" y="159013"/>
                </a:lnTo>
                <a:lnTo>
                  <a:pt x="79835" y="167097"/>
                </a:lnTo>
                <a:lnTo>
                  <a:pt x="111568" y="162367"/>
                </a:lnTo>
                <a:lnTo>
                  <a:pt x="139213" y="146095"/>
                </a:lnTo>
                <a:lnTo>
                  <a:pt x="159182" y="119554"/>
                </a:lnTo>
                <a:lnTo>
                  <a:pt x="167279" y="87348"/>
                </a:lnTo>
                <a:lnTo>
                  <a:pt x="162546" y="55643"/>
                </a:lnTo>
                <a:lnTo>
                  <a:pt x="146257" y="28026"/>
                </a:lnTo>
                <a:lnTo>
                  <a:pt x="119685" y="8086"/>
                </a:lnTo>
                <a:lnTo>
                  <a:pt x="8744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9922941" y="1174749"/>
            <a:ext cx="204961" cy="200224"/>
          </a:xfrm>
          <a:prstGeom prst="rect">
            <a:avLst/>
          </a:prstGeom>
          <a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10225564" y="1177949"/>
            <a:ext cx="132080" cy="132080"/>
          </a:xfrm>
          <a:custGeom>
            <a:avLst/>
            <a:gdLst/>
            <a:ahLst/>
            <a:cxnLst/>
            <a:rect l="l" t="t" r="r" b="b"/>
            <a:pathLst>
              <a:path w="132079" h="132080">
                <a:moveTo>
                  <a:pt x="68840" y="0"/>
                </a:moveTo>
                <a:lnTo>
                  <a:pt x="43856" y="3723"/>
                </a:lnTo>
                <a:lnTo>
                  <a:pt x="22091" y="16531"/>
                </a:lnTo>
                <a:lnTo>
                  <a:pt x="6372" y="37424"/>
                </a:lnTo>
                <a:lnTo>
                  <a:pt x="0" y="62780"/>
                </a:lnTo>
                <a:lnTo>
                  <a:pt x="3725" y="87741"/>
                </a:lnTo>
                <a:lnTo>
                  <a:pt x="16550" y="109483"/>
                </a:lnTo>
                <a:lnTo>
                  <a:pt x="37474" y="125181"/>
                </a:lnTo>
                <a:lnTo>
                  <a:pt x="62851" y="131548"/>
                </a:lnTo>
                <a:lnTo>
                  <a:pt x="87836" y="127827"/>
                </a:lnTo>
                <a:lnTo>
                  <a:pt x="109601" y="115017"/>
                </a:lnTo>
                <a:lnTo>
                  <a:pt x="125320" y="94117"/>
                </a:lnTo>
                <a:lnTo>
                  <a:pt x="131686" y="68767"/>
                </a:lnTo>
                <a:lnTo>
                  <a:pt x="127961" y="43809"/>
                </a:lnTo>
                <a:lnTo>
                  <a:pt x="115140" y="22065"/>
                </a:lnTo>
                <a:lnTo>
                  <a:pt x="94217" y="6360"/>
                </a:lnTo>
                <a:lnTo>
                  <a:pt x="6884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9470816" y="1672625"/>
            <a:ext cx="396875" cy="396240"/>
          </a:xfrm>
          <a:custGeom>
            <a:avLst/>
            <a:gdLst/>
            <a:ahLst/>
            <a:cxnLst/>
            <a:rect l="l" t="t" r="r" b="b"/>
            <a:pathLst>
              <a:path w="396875" h="396239">
                <a:moveTo>
                  <a:pt x="196242" y="0"/>
                </a:moveTo>
                <a:lnTo>
                  <a:pt x="152953" y="5265"/>
                </a:lnTo>
                <a:lnTo>
                  <a:pt x="112033" y="19736"/>
                </a:lnTo>
                <a:lnTo>
                  <a:pt x="75068" y="42851"/>
                </a:lnTo>
                <a:lnTo>
                  <a:pt x="43644" y="74048"/>
                </a:lnTo>
                <a:lnTo>
                  <a:pt x="19348" y="112766"/>
                </a:lnTo>
                <a:lnTo>
                  <a:pt x="4505" y="155996"/>
                </a:lnTo>
                <a:lnTo>
                  <a:pt x="0" y="200025"/>
                </a:lnTo>
                <a:lnTo>
                  <a:pt x="5269" y="243271"/>
                </a:lnTo>
                <a:lnTo>
                  <a:pt x="19754" y="284149"/>
                </a:lnTo>
                <a:lnTo>
                  <a:pt x="42892" y="321075"/>
                </a:lnTo>
                <a:lnTo>
                  <a:pt x="74122" y="352465"/>
                </a:lnTo>
                <a:lnTo>
                  <a:pt x="112884" y="376735"/>
                </a:lnTo>
                <a:lnTo>
                  <a:pt x="156154" y="391566"/>
                </a:lnTo>
                <a:lnTo>
                  <a:pt x="200229" y="396070"/>
                </a:lnTo>
                <a:lnTo>
                  <a:pt x="243521" y="390806"/>
                </a:lnTo>
                <a:lnTo>
                  <a:pt x="284443" y="376336"/>
                </a:lnTo>
                <a:lnTo>
                  <a:pt x="321411" y="353222"/>
                </a:lnTo>
                <a:lnTo>
                  <a:pt x="352836" y="322023"/>
                </a:lnTo>
                <a:lnTo>
                  <a:pt x="377133" y="283301"/>
                </a:lnTo>
                <a:lnTo>
                  <a:pt x="391976" y="240071"/>
                </a:lnTo>
                <a:lnTo>
                  <a:pt x="396481" y="196042"/>
                </a:lnTo>
                <a:lnTo>
                  <a:pt x="391211" y="152796"/>
                </a:lnTo>
                <a:lnTo>
                  <a:pt x="376725" y="111918"/>
                </a:lnTo>
                <a:lnTo>
                  <a:pt x="353584" y="74992"/>
                </a:lnTo>
                <a:lnTo>
                  <a:pt x="322351" y="43602"/>
                </a:lnTo>
                <a:lnTo>
                  <a:pt x="283585" y="19332"/>
                </a:lnTo>
                <a:lnTo>
                  <a:pt x="240315" y="4501"/>
                </a:lnTo>
                <a:lnTo>
                  <a:pt x="19624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10214002" y="1166393"/>
            <a:ext cx="154813" cy="154660"/>
          </a:xfrm>
          <a:prstGeom prst="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9985912" y="1233128"/>
            <a:ext cx="86822" cy="86725"/>
          </a:xfrm>
          <a:prstGeom prst="rect">
            <a:avLst/>
          </a:prstGeom>
          <a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9616873" y="1818527"/>
            <a:ext cx="104365" cy="10426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10437255" y="841880"/>
            <a:ext cx="255270" cy="338455"/>
          </a:xfrm>
          <a:custGeom>
            <a:avLst/>
            <a:gdLst/>
            <a:ahLst/>
            <a:cxnLst/>
            <a:rect l="l" t="t" r="r" b="b"/>
            <a:pathLst>
              <a:path w="255270" h="338455">
                <a:moveTo>
                  <a:pt x="155056" y="0"/>
                </a:moveTo>
                <a:lnTo>
                  <a:pt x="112596" y="9157"/>
                </a:lnTo>
                <a:lnTo>
                  <a:pt x="73825" y="28723"/>
                </a:lnTo>
                <a:lnTo>
                  <a:pt x="40900" y="57934"/>
                </a:lnTo>
                <a:lnTo>
                  <a:pt x="15979" y="96027"/>
                </a:lnTo>
                <a:lnTo>
                  <a:pt x="2015" y="139348"/>
                </a:lnTo>
                <a:lnTo>
                  <a:pt x="0" y="183293"/>
                </a:lnTo>
                <a:lnTo>
                  <a:pt x="9167" y="225708"/>
                </a:lnTo>
                <a:lnTo>
                  <a:pt x="28755" y="264436"/>
                </a:lnTo>
                <a:lnTo>
                  <a:pt x="57997" y="297323"/>
                </a:lnTo>
                <a:lnTo>
                  <a:pt x="96129" y="322214"/>
                </a:lnTo>
                <a:lnTo>
                  <a:pt x="139491" y="336165"/>
                </a:lnTo>
                <a:lnTo>
                  <a:pt x="183481" y="338180"/>
                </a:lnTo>
                <a:lnTo>
                  <a:pt x="225941" y="329022"/>
                </a:lnTo>
                <a:lnTo>
                  <a:pt x="254747" y="314485"/>
                </a:lnTo>
                <a:lnTo>
                  <a:pt x="254747" y="24020"/>
                </a:lnTo>
                <a:lnTo>
                  <a:pt x="242408" y="15966"/>
                </a:lnTo>
                <a:lnTo>
                  <a:pt x="199045" y="2015"/>
                </a:lnTo>
                <a:lnTo>
                  <a:pt x="15505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9977604" y="122935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2460" y="0"/>
                </a:moveTo>
                <a:lnTo>
                  <a:pt x="14311" y="1218"/>
                </a:lnTo>
                <a:lnTo>
                  <a:pt x="7211" y="5401"/>
                </a:lnTo>
                <a:lnTo>
                  <a:pt x="2075" y="12221"/>
                </a:lnTo>
                <a:lnTo>
                  <a:pt x="0" y="20487"/>
                </a:lnTo>
                <a:lnTo>
                  <a:pt x="1216" y="28629"/>
                </a:lnTo>
                <a:lnTo>
                  <a:pt x="5402" y="35724"/>
                </a:lnTo>
                <a:lnTo>
                  <a:pt x="12235" y="40846"/>
                </a:lnTo>
                <a:lnTo>
                  <a:pt x="20516" y="42928"/>
                </a:lnTo>
                <a:lnTo>
                  <a:pt x="28667" y="41713"/>
                </a:lnTo>
                <a:lnTo>
                  <a:pt x="35768" y="37532"/>
                </a:lnTo>
                <a:lnTo>
                  <a:pt x="40899" y="30712"/>
                </a:lnTo>
                <a:lnTo>
                  <a:pt x="42973" y="22440"/>
                </a:lnTo>
                <a:lnTo>
                  <a:pt x="41753" y="14297"/>
                </a:lnTo>
                <a:lnTo>
                  <a:pt x="37566" y="7202"/>
                </a:lnTo>
                <a:lnTo>
                  <a:pt x="30739" y="2073"/>
                </a:lnTo>
                <a:lnTo>
                  <a:pt x="224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10537571" y="942089"/>
            <a:ext cx="137910" cy="137769"/>
          </a:xfrm>
          <a:prstGeom prst="rect">
            <a:avLst/>
          </a:prstGeom>
          <a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10396864" y="801533"/>
            <a:ext cx="295275" cy="419100"/>
          </a:xfrm>
          <a:custGeom>
            <a:avLst/>
            <a:gdLst/>
            <a:ahLst/>
            <a:cxnLst/>
            <a:rect l="l" t="t" r="r" b="b"/>
            <a:pathLst>
              <a:path w="295275" h="419100">
                <a:moveTo>
                  <a:pt x="207554" y="0"/>
                </a:moveTo>
                <a:lnTo>
                  <a:pt x="161768" y="5567"/>
                </a:lnTo>
                <a:lnTo>
                  <a:pt x="118490" y="20871"/>
                </a:lnTo>
                <a:lnTo>
                  <a:pt x="79396" y="45318"/>
                </a:lnTo>
                <a:lnTo>
                  <a:pt x="46165" y="78318"/>
                </a:lnTo>
                <a:lnTo>
                  <a:pt x="20472" y="119276"/>
                </a:lnTo>
                <a:lnTo>
                  <a:pt x="4769" y="164989"/>
                </a:lnTo>
                <a:lnTo>
                  <a:pt x="0" y="211551"/>
                </a:lnTo>
                <a:lnTo>
                  <a:pt x="5571" y="257286"/>
                </a:lnTo>
                <a:lnTo>
                  <a:pt x="20890" y="300518"/>
                </a:lnTo>
                <a:lnTo>
                  <a:pt x="45362" y="339571"/>
                </a:lnTo>
                <a:lnTo>
                  <a:pt x="78394" y="372769"/>
                </a:lnTo>
                <a:lnTo>
                  <a:pt x="119393" y="398435"/>
                </a:lnTo>
                <a:lnTo>
                  <a:pt x="165159" y="414117"/>
                </a:lnTo>
                <a:lnTo>
                  <a:pt x="211772" y="418877"/>
                </a:lnTo>
                <a:lnTo>
                  <a:pt x="257556" y="413308"/>
                </a:lnTo>
                <a:lnTo>
                  <a:pt x="295138" y="400017"/>
                </a:lnTo>
                <a:lnTo>
                  <a:pt x="295138" y="18800"/>
                </a:lnTo>
                <a:lnTo>
                  <a:pt x="254169" y="4761"/>
                </a:lnTo>
                <a:lnTo>
                  <a:pt x="20755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9887919" y="1139761"/>
            <a:ext cx="222344" cy="222116"/>
          </a:xfrm>
          <a:prstGeom prst="rect">
            <a:avLst/>
          </a:prstGeom>
          <a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10205239" y="1157636"/>
            <a:ext cx="172342" cy="172166"/>
          </a:xfrm>
          <a:prstGeom prst="rect">
            <a:avLst/>
          </a:prstGeom>
          <a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10499438" y="903986"/>
            <a:ext cx="192564" cy="213974"/>
          </a:xfrm>
          <a:prstGeom prst="rect">
            <a:avLst/>
          </a:prstGeom>
          <a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10077751" y="1030286"/>
            <a:ext cx="427355" cy="427355"/>
          </a:xfrm>
          <a:custGeom>
            <a:avLst/>
            <a:gdLst/>
            <a:ahLst/>
            <a:cxnLst/>
            <a:rect l="l" t="t" r="r" b="b"/>
            <a:pathLst>
              <a:path w="427354" h="427355">
                <a:moveTo>
                  <a:pt x="211506" y="0"/>
                </a:moveTo>
                <a:lnTo>
                  <a:pt x="164851" y="5673"/>
                </a:lnTo>
                <a:lnTo>
                  <a:pt x="120750" y="21269"/>
                </a:lnTo>
                <a:lnTo>
                  <a:pt x="80911" y="46183"/>
                </a:lnTo>
                <a:lnTo>
                  <a:pt x="47045" y="79810"/>
                </a:lnTo>
                <a:lnTo>
                  <a:pt x="20863" y="121546"/>
                </a:lnTo>
                <a:lnTo>
                  <a:pt x="4859" y="168136"/>
                </a:lnTo>
                <a:lnTo>
                  <a:pt x="0" y="215589"/>
                </a:lnTo>
                <a:lnTo>
                  <a:pt x="5678" y="262198"/>
                </a:lnTo>
                <a:lnTo>
                  <a:pt x="21290" y="306255"/>
                </a:lnTo>
                <a:lnTo>
                  <a:pt x="46231" y="346052"/>
                </a:lnTo>
                <a:lnTo>
                  <a:pt x="79894" y="379883"/>
                </a:lnTo>
                <a:lnTo>
                  <a:pt x="121675" y="406039"/>
                </a:lnTo>
                <a:lnTo>
                  <a:pt x="168311" y="422022"/>
                </a:lnTo>
                <a:lnTo>
                  <a:pt x="215812" y="426874"/>
                </a:lnTo>
                <a:lnTo>
                  <a:pt x="262469" y="421200"/>
                </a:lnTo>
                <a:lnTo>
                  <a:pt x="306572" y="405604"/>
                </a:lnTo>
                <a:lnTo>
                  <a:pt x="346411" y="380691"/>
                </a:lnTo>
                <a:lnTo>
                  <a:pt x="380277" y="347064"/>
                </a:lnTo>
                <a:lnTo>
                  <a:pt x="406460" y="305328"/>
                </a:lnTo>
                <a:lnTo>
                  <a:pt x="422463" y="258742"/>
                </a:lnTo>
                <a:lnTo>
                  <a:pt x="427320" y="211290"/>
                </a:lnTo>
                <a:lnTo>
                  <a:pt x="421639" y="164681"/>
                </a:lnTo>
                <a:lnTo>
                  <a:pt x="406024" y="120623"/>
                </a:lnTo>
                <a:lnTo>
                  <a:pt x="381082" y="80824"/>
                </a:lnTo>
                <a:lnTo>
                  <a:pt x="347416" y="46992"/>
                </a:lnTo>
                <a:lnTo>
                  <a:pt x="305635" y="20835"/>
                </a:lnTo>
                <a:lnTo>
                  <a:pt x="259004" y="4852"/>
                </a:lnTo>
                <a:lnTo>
                  <a:pt x="21150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2837478" y="5266320"/>
            <a:ext cx="104277" cy="104162"/>
          </a:xfrm>
          <a:prstGeom prst="rect">
            <a:avLst/>
          </a:prstGeom>
          <a:blipFill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4542042" y="5140135"/>
            <a:ext cx="75586" cy="75510"/>
          </a:xfrm>
          <a:prstGeom prst="rect">
            <a:avLst/>
          </a:prstGeom>
          <a:blipFill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2730514" y="39101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9293" y="0"/>
                </a:moveTo>
                <a:lnTo>
                  <a:pt x="18662" y="1582"/>
                </a:lnTo>
                <a:lnTo>
                  <a:pt x="9401" y="7031"/>
                </a:lnTo>
                <a:lnTo>
                  <a:pt x="2713" y="15926"/>
                </a:lnTo>
                <a:lnTo>
                  <a:pt x="0" y="26713"/>
                </a:lnTo>
                <a:lnTo>
                  <a:pt x="1581" y="37334"/>
                </a:lnTo>
                <a:lnTo>
                  <a:pt x="7036" y="46586"/>
                </a:lnTo>
                <a:lnTo>
                  <a:pt x="15946" y="53264"/>
                </a:lnTo>
                <a:lnTo>
                  <a:pt x="26742" y="55971"/>
                </a:lnTo>
                <a:lnTo>
                  <a:pt x="37373" y="54388"/>
                </a:lnTo>
                <a:lnTo>
                  <a:pt x="46634" y="48939"/>
                </a:lnTo>
                <a:lnTo>
                  <a:pt x="53322" y="40044"/>
                </a:lnTo>
                <a:lnTo>
                  <a:pt x="56039" y="29257"/>
                </a:lnTo>
                <a:lnTo>
                  <a:pt x="54454" y="18636"/>
                </a:lnTo>
                <a:lnTo>
                  <a:pt x="48995" y="9385"/>
                </a:lnTo>
                <a:lnTo>
                  <a:pt x="40089" y="2706"/>
                </a:lnTo>
                <a:lnTo>
                  <a:pt x="2929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2722185" y="5151143"/>
            <a:ext cx="335280" cy="334645"/>
          </a:xfrm>
          <a:custGeom>
            <a:avLst/>
            <a:gdLst/>
            <a:ahLst/>
            <a:cxnLst/>
            <a:rect l="l" t="t" r="r" b="b"/>
            <a:pathLst>
              <a:path w="335280" h="334645">
                <a:moveTo>
                  <a:pt x="153376" y="0"/>
                </a:moveTo>
                <a:lnTo>
                  <a:pt x="111376" y="9058"/>
                </a:lnTo>
                <a:lnTo>
                  <a:pt x="73027" y="28412"/>
                </a:lnTo>
                <a:lnTo>
                  <a:pt x="40463" y="57306"/>
                </a:lnTo>
                <a:lnTo>
                  <a:pt x="15820" y="94986"/>
                </a:lnTo>
                <a:lnTo>
                  <a:pt x="1999" y="137834"/>
                </a:lnTo>
                <a:lnTo>
                  <a:pt x="0" y="181301"/>
                </a:lnTo>
                <a:lnTo>
                  <a:pt x="9065" y="223256"/>
                </a:lnTo>
                <a:lnTo>
                  <a:pt x="28440" y="261566"/>
                </a:lnTo>
                <a:lnTo>
                  <a:pt x="57368" y="294099"/>
                </a:lnTo>
                <a:lnTo>
                  <a:pt x="95093" y="318722"/>
                </a:lnTo>
                <a:lnTo>
                  <a:pt x="137986" y="332524"/>
                </a:lnTo>
                <a:lnTo>
                  <a:pt x="181499" y="334517"/>
                </a:lnTo>
                <a:lnTo>
                  <a:pt x="223497" y="325458"/>
                </a:lnTo>
                <a:lnTo>
                  <a:pt x="261845" y="306102"/>
                </a:lnTo>
                <a:lnTo>
                  <a:pt x="294410" y="277206"/>
                </a:lnTo>
                <a:lnTo>
                  <a:pt x="319058" y="239525"/>
                </a:lnTo>
                <a:lnTo>
                  <a:pt x="332868" y="196677"/>
                </a:lnTo>
                <a:lnTo>
                  <a:pt x="334861" y="153209"/>
                </a:lnTo>
                <a:lnTo>
                  <a:pt x="325794" y="111255"/>
                </a:lnTo>
                <a:lnTo>
                  <a:pt x="306421" y="72945"/>
                </a:lnTo>
                <a:lnTo>
                  <a:pt x="277499" y="40412"/>
                </a:lnTo>
                <a:lnTo>
                  <a:pt x="239784" y="15789"/>
                </a:lnTo>
                <a:lnTo>
                  <a:pt x="196890" y="1992"/>
                </a:lnTo>
                <a:lnTo>
                  <a:pt x="15337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0" y="4496119"/>
            <a:ext cx="36830" cy="167005"/>
          </a:xfrm>
          <a:custGeom>
            <a:avLst/>
            <a:gdLst/>
            <a:ahLst/>
            <a:cxnLst/>
            <a:rect l="l" t="t" r="r" b="b"/>
            <a:pathLst>
              <a:path w="36830" h="167004">
                <a:moveTo>
                  <a:pt x="0" y="0"/>
                </a:moveTo>
                <a:lnTo>
                  <a:pt x="0" y="166492"/>
                </a:lnTo>
                <a:lnTo>
                  <a:pt x="25281" y="132868"/>
                </a:lnTo>
                <a:lnTo>
                  <a:pt x="36549" y="88042"/>
                </a:lnTo>
                <a:lnTo>
                  <a:pt x="29963" y="43913"/>
                </a:lnTo>
                <a:lnTo>
                  <a:pt x="7292" y="5472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2606669" y="3786463"/>
            <a:ext cx="304165" cy="303530"/>
          </a:xfrm>
          <a:custGeom>
            <a:avLst/>
            <a:gdLst/>
            <a:ahLst/>
            <a:cxnLst/>
            <a:rect l="l" t="t" r="r" b="b"/>
            <a:pathLst>
              <a:path w="304164" h="303529">
                <a:moveTo>
                  <a:pt x="170737" y="0"/>
                </a:moveTo>
                <a:lnTo>
                  <a:pt x="123482" y="1513"/>
                </a:lnTo>
                <a:lnTo>
                  <a:pt x="79333" y="17125"/>
                </a:lnTo>
                <a:lnTo>
                  <a:pt x="41646" y="45647"/>
                </a:lnTo>
                <a:lnTo>
                  <a:pt x="13778" y="85893"/>
                </a:lnTo>
                <a:lnTo>
                  <a:pt x="0" y="132843"/>
                </a:lnTo>
                <a:lnTo>
                  <a:pt x="1519" y="180047"/>
                </a:lnTo>
                <a:lnTo>
                  <a:pt x="17148" y="224149"/>
                </a:lnTo>
                <a:lnTo>
                  <a:pt x="45697" y="261794"/>
                </a:lnTo>
                <a:lnTo>
                  <a:pt x="85977" y="289627"/>
                </a:lnTo>
                <a:lnTo>
                  <a:pt x="132982" y="303396"/>
                </a:lnTo>
                <a:lnTo>
                  <a:pt x="180239" y="301880"/>
                </a:lnTo>
                <a:lnTo>
                  <a:pt x="224390" y="286266"/>
                </a:lnTo>
                <a:lnTo>
                  <a:pt x="262077" y="257745"/>
                </a:lnTo>
                <a:lnTo>
                  <a:pt x="289939" y="217503"/>
                </a:lnTo>
                <a:lnTo>
                  <a:pt x="303723" y="170553"/>
                </a:lnTo>
                <a:lnTo>
                  <a:pt x="302204" y="123350"/>
                </a:lnTo>
                <a:lnTo>
                  <a:pt x="286574" y="79248"/>
                </a:lnTo>
                <a:lnTo>
                  <a:pt x="258022" y="41603"/>
                </a:lnTo>
                <a:lnTo>
                  <a:pt x="217740" y="13770"/>
                </a:lnTo>
                <a:lnTo>
                  <a:pt x="170737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2808429" y="5237294"/>
            <a:ext cx="162375" cy="162203"/>
          </a:xfrm>
          <a:prstGeom prst="rect">
            <a:avLst/>
          </a:prstGeom>
          <a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4718814" y="6459364"/>
            <a:ext cx="306705" cy="306070"/>
          </a:xfrm>
          <a:custGeom>
            <a:avLst/>
            <a:gdLst/>
            <a:ahLst/>
            <a:cxnLst/>
            <a:rect l="l" t="t" r="r" b="b"/>
            <a:pathLst>
              <a:path w="306704" h="306070">
                <a:moveTo>
                  <a:pt x="172192" y="0"/>
                </a:moveTo>
                <a:lnTo>
                  <a:pt x="124530" y="1531"/>
                </a:lnTo>
                <a:lnTo>
                  <a:pt x="80003" y="17279"/>
                </a:lnTo>
                <a:lnTo>
                  <a:pt x="41997" y="46045"/>
                </a:lnTo>
                <a:lnTo>
                  <a:pt x="13900" y="86629"/>
                </a:lnTo>
                <a:lnTo>
                  <a:pt x="0" y="133984"/>
                </a:lnTo>
                <a:lnTo>
                  <a:pt x="1528" y="181593"/>
                </a:lnTo>
                <a:lnTo>
                  <a:pt x="17288" y="226073"/>
                </a:lnTo>
                <a:lnTo>
                  <a:pt x="46081" y="264041"/>
                </a:lnTo>
                <a:lnTo>
                  <a:pt x="86709" y="292115"/>
                </a:lnTo>
                <a:lnTo>
                  <a:pt x="134119" y="306000"/>
                </a:lnTo>
                <a:lnTo>
                  <a:pt x="181780" y="304471"/>
                </a:lnTo>
                <a:lnTo>
                  <a:pt x="226308" y="288724"/>
                </a:lnTo>
                <a:lnTo>
                  <a:pt x="264314" y="259958"/>
                </a:lnTo>
                <a:lnTo>
                  <a:pt x="292411" y="219369"/>
                </a:lnTo>
                <a:lnTo>
                  <a:pt x="306316" y="172019"/>
                </a:lnTo>
                <a:lnTo>
                  <a:pt x="304788" y="124411"/>
                </a:lnTo>
                <a:lnTo>
                  <a:pt x="289027" y="79929"/>
                </a:lnTo>
                <a:lnTo>
                  <a:pt x="260231" y="41958"/>
                </a:lnTo>
                <a:lnTo>
                  <a:pt x="219602" y="13883"/>
                </a:lnTo>
                <a:lnTo>
                  <a:pt x="17219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4431955" y="5030172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10" h="295910">
                <a:moveTo>
                  <a:pt x="166264" y="0"/>
                </a:moveTo>
                <a:lnTo>
                  <a:pt x="120246" y="1476"/>
                </a:lnTo>
                <a:lnTo>
                  <a:pt x="77251" y="16677"/>
                </a:lnTo>
                <a:lnTo>
                  <a:pt x="40551" y="44448"/>
                </a:lnTo>
                <a:lnTo>
                  <a:pt x="13418" y="83635"/>
                </a:lnTo>
                <a:lnTo>
                  <a:pt x="0" y="129356"/>
                </a:lnTo>
                <a:lnTo>
                  <a:pt x="1478" y="175324"/>
                </a:lnTo>
                <a:lnTo>
                  <a:pt x="16697" y="218271"/>
                </a:lnTo>
                <a:lnTo>
                  <a:pt x="44498" y="254930"/>
                </a:lnTo>
                <a:lnTo>
                  <a:pt x="83725" y="282034"/>
                </a:lnTo>
                <a:lnTo>
                  <a:pt x="129494" y="295443"/>
                </a:lnTo>
                <a:lnTo>
                  <a:pt x="175511" y="293967"/>
                </a:lnTo>
                <a:lnTo>
                  <a:pt x="218504" y="278764"/>
                </a:lnTo>
                <a:lnTo>
                  <a:pt x="255200" y="250990"/>
                </a:lnTo>
                <a:lnTo>
                  <a:pt x="282327" y="211803"/>
                </a:lnTo>
                <a:lnTo>
                  <a:pt x="295750" y="166082"/>
                </a:lnTo>
                <a:lnTo>
                  <a:pt x="294273" y="120114"/>
                </a:lnTo>
                <a:lnTo>
                  <a:pt x="279055" y="77167"/>
                </a:lnTo>
                <a:lnTo>
                  <a:pt x="251255" y="40507"/>
                </a:lnTo>
                <a:lnTo>
                  <a:pt x="212033" y="13404"/>
                </a:lnTo>
                <a:lnTo>
                  <a:pt x="1662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5989566" y="5154705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7365" y="0"/>
                </a:moveTo>
                <a:lnTo>
                  <a:pt x="161622" y="5562"/>
                </a:lnTo>
                <a:lnTo>
                  <a:pt x="118383" y="20852"/>
                </a:lnTo>
                <a:lnTo>
                  <a:pt x="79324" y="45277"/>
                </a:lnTo>
                <a:lnTo>
                  <a:pt x="46121" y="78243"/>
                </a:lnTo>
                <a:lnTo>
                  <a:pt x="20450" y="119158"/>
                </a:lnTo>
                <a:lnTo>
                  <a:pt x="4763" y="164836"/>
                </a:lnTo>
                <a:lnTo>
                  <a:pt x="0" y="211361"/>
                </a:lnTo>
                <a:lnTo>
                  <a:pt x="5568" y="257058"/>
                </a:lnTo>
                <a:lnTo>
                  <a:pt x="20874" y="300253"/>
                </a:lnTo>
                <a:lnTo>
                  <a:pt x="45326" y="339273"/>
                </a:lnTo>
                <a:lnTo>
                  <a:pt x="78330" y="372443"/>
                </a:lnTo>
                <a:lnTo>
                  <a:pt x="119294" y="398088"/>
                </a:lnTo>
                <a:lnTo>
                  <a:pt x="165016" y="413755"/>
                </a:lnTo>
                <a:lnTo>
                  <a:pt x="211585" y="418510"/>
                </a:lnTo>
                <a:lnTo>
                  <a:pt x="257327" y="412947"/>
                </a:lnTo>
                <a:lnTo>
                  <a:pt x="300564" y="397657"/>
                </a:lnTo>
                <a:lnTo>
                  <a:pt x="339623" y="373232"/>
                </a:lnTo>
                <a:lnTo>
                  <a:pt x="372828" y="340264"/>
                </a:lnTo>
                <a:lnTo>
                  <a:pt x="398503" y="299345"/>
                </a:lnTo>
                <a:lnTo>
                  <a:pt x="414190" y="253672"/>
                </a:lnTo>
                <a:lnTo>
                  <a:pt x="418953" y="207150"/>
                </a:lnTo>
                <a:lnTo>
                  <a:pt x="413385" y="161456"/>
                </a:lnTo>
                <a:lnTo>
                  <a:pt x="398079" y="118261"/>
                </a:lnTo>
                <a:lnTo>
                  <a:pt x="373627" y="79242"/>
                </a:lnTo>
                <a:lnTo>
                  <a:pt x="340623" y="46073"/>
                </a:lnTo>
                <a:lnTo>
                  <a:pt x="299659" y="20428"/>
                </a:lnTo>
                <a:lnTo>
                  <a:pt x="253936" y="4757"/>
                </a:lnTo>
                <a:lnTo>
                  <a:pt x="20736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4662252" y="6402866"/>
            <a:ext cx="419734" cy="419100"/>
          </a:xfrm>
          <a:custGeom>
            <a:avLst/>
            <a:gdLst/>
            <a:ahLst/>
            <a:cxnLst/>
            <a:rect l="l" t="t" r="r" b="b"/>
            <a:pathLst>
              <a:path w="419735" h="419100">
                <a:moveTo>
                  <a:pt x="207605" y="0"/>
                </a:moveTo>
                <a:lnTo>
                  <a:pt x="161809" y="5570"/>
                </a:lnTo>
                <a:lnTo>
                  <a:pt x="118521" y="20879"/>
                </a:lnTo>
                <a:lnTo>
                  <a:pt x="79418" y="45334"/>
                </a:lnTo>
                <a:lnTo>
                  <a:pt x="46177" y="78340"/>
                </a:lnTo>
                <a:lnTo>
                  <a:pt x="20475" y="119304"/>
                </a:lnTo>
                <a:lnTo>
                  <a:pt x="4768" y="165032"/>
                </a:lnTo>
                <a:lnTo>
                  <a:pt x="0" y="211608"/>
                </a:lnTo>
                <a:lnTo>
                  <a:pt x="5575" y="257356"/>
                </a:lnTo>
                <a:lnTo>
                  <a:pt x="20901" y="300599"/>
                </a:lnTo>
                <a:lnTo>
                  <a:pt x="45382" y="339661"/>
                </a:lnTo>
                <a:lnTo>
                  <a:pt x="78424" y="372867"/>
                </a:lnTo>
                <a:lnTo>
                  <a:pt x="119433" y="398539"/>
                </a:lnTo>
                <a:lnTo>
                  <a:pt x="165206" y="414226"/>
                </a:lnTo>
                <a:lnTo>
                  <a:pt x="211829" y="418989"/>
                </a:lnTo>
                <a:lnTo>
                  <a:pt x="257623" y="413421"/>
                </a:lnTo>
                <a:lnTo>
                  <a:pt x="300911" y="398114"/>
                </a:lnTo>
                <a:lnTo>
                  <a:pt x="340015" y="373663"/>
                </a:lnTo>
                <a:lnTo>
                  <a:pt x="373257" y="340658"/>
                </a:lnTo>
                <a:lnTo>
                  <a:pt x="398960" y="299695"/>
                </a:lnTo>
                <a:lnTo>
                  <a:pt x="414666" y="253966"/>
                </a:lnTo>
                <a:lnTo>
                  <a:pt x="419434" y="207390"/>
                </a:lnTo>
                <a:lnTo>
                  <a:pt x="413857" y="161642"/>
                </a:lnTo>
                <a:lnTo>
                  <a:pt x="398531" y="118397"/>
                </a:lnTo>
                <a:lnTo>
                  <a:pt x="374052" y="79333"/>
                </a:lnTo>
                <a:lnTo>
                  <a:pt x="341015" y="46124"/>
                </a:lnTo>
                <a:lnTo>
                  <a:pt x="300014" y="20447"/>
                </a:lnTo>
                <a:lnTo>
                  <a:pt x="254233" y="4761"/>
                </a:lnTo>
                <a:lnTo>
                  <a:pt x="2076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5987539" y="6629671"/>
            <a:ext cx="330835" cy="330835"/>
          </a:xfrm>
          <a:custGeom>
            <a:avLst/>
            <a:gdLst/>
            <a:ahLst/>
            <a:cxnLst/>
            <a:rect l="l" t="t" r="r" b="b"/>
            <a:pathLst>
              <a:path w="330835" h="330834">
                <a:moveTo>
                  <a:pt x="151514" y="0"/>
                </a:moveTo>
                <a:lnTo>
                  <a:pt x="110023" y="8946"/>
                </a:lnTo>
                <a:lnTo>
                  <a:pt x="72137" y="28066"/>
                </a:lnTo>
                <a:lnTo>
                  <a:pt x="39965" y="56612"/>
                </a:lnTo>
                <a:lnTo>
                  <a:pt x="15615" y="93839"/>
                </a:lnTo>
                <a:lnTo>
                  <a:pt x="1970" y="136173"/>
                </a:lnTo>
                <a:lnTo>
                  <a:pt x="0" y="179117"/>
                </a:lnTo>
                <a:lnTo>
                  <a:pt x="8957" y="220566"/>
                </a:lnTo>
                <a:lnTo>
                  <a:pt x="28098" y="258413"/>
                </a:lnTo>
                <a:lnTo>
                  <a:pt x="56676" y="290549"/>
                </a:lnTo>
                <a:lnTo>
                  <a:pt x="93948" y="314870"/>
                </a:lnTo>
                <a:lnTo>
                  <a:pt x="136321" y="328501"/>
                </a:lnTo>
                <a:lnTo>
                  <a:pt x="179306" y="330469"/>
                </a:lnTo>
                <a:lnTo>
                  <a:pt x="220794" y="321520"/>
                </a:lnTo>
                <a:lnTo>
                  <a:pt x="258680" y="302400"/>
                </a:lnTo>
                <a:lnTo>
                  <a:pt x="290853" y="273853"/>
                </a:lnTo>
                <a:lnTo>
                  <a:pt x="315208" y="236625"/>
                </a:lnTo>
                <a:lnTo>
                  <a:pt x="328851" y="194298"/>
                </a:lnTo>
                <a:lnTo>
                  <a:pt x="330820" y="151359"/>
                </a:lnTo>
                <a:lnTo>
                  <a:pt x="321861" y="109914"/>
                </a:lnTo>
                <a:lnTo>
                  <a:pt x="302720" y="72070"/>
                </a:lnTo>
                <a:lnTo>
                  <a:pt x="274142" y="39932"/>
                </a:lnTo>
                <a:lnTo>
                  <a:pt x="236874" y="15607"/>
                </a:lnTo>
                <a:lnTo>
                  <a:pt x="194501" y="1971"/>
                </a:lnTo>
                <a:lnTo>
                  <a:pt x="15151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6148262" y="5313228"/>
            <a:ext cx="101567" cy="101463"/>
          </a:xfrm>
          <a:prstGeom prst="rect">
            <a:avLst/>
          </a:prstGeom>
          <a:blipFill>
            <a:blip r:embed="rId3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4684053" y="6424645"/>
            <a:ext cx="375920" cy="375920"/>
          </a:xfrm>
          <a:custGeom>
            <a:avLst/>
            <a:gdLst/>
            <a:ahLst/>
            <a:cxnLst/>
            <a:rect l="l" t="t" r="r" b="b"/>
            <a:pathLst>
              <a:path w="375920" h="375920">
                <a:moveTo>
                  <a:pt x="172132" y="0"/>
                </a:moveTo>
                <a:lnTo>
                  <a:pt x="124995" y="10167"/>
                </a:lnTo>
                <a:lnTo>
                  <a:pt x="81954" y="31890"/>
                </a:lnTo>
                <a:lnTo>
                  <a:pt x="45406" y="64322"/>
                </a:lnTo>
                <a:lnTo>
                  <a:pt x="17747" y="106618"/>
                </a:lnTo>
                <a:lnTo>
                  <a:pt x="2240" y="154704"/>
                </a:lnTo>
                <a:lnTo>
                  <a:pt x="0" y="203486"/>
                </a:lnTo>
                <a:lnTo>
                  <a:pt x="10176" y="250571"/>
                </a:lnTo>
                <a:lnTo>
                  <a:pt x="31921" y="293566"/>
                </a:lnTo>
                <a:lnTo>
                  <a:pt x="64386" y="330077"/>
                </a:lnTo>
                <a:lnTo>
                  <a:pt x="106723" y="357710"/>
                </a:lnTo>
                <a:lnTo>
                  <a:pt x="154861" y="373199"/>
                </a:lnTo>
                <a:lnTo>
                  <a:pt x="203696" y="375438"/>
                </a:lnTo>
                <a:lnTo>
                  <a:pt x="250833" y="365273"/>
                </a:lnTo>
                <a:lnTo>
                  <a:pt x="293874" y="343551"/>
                </a:lnTo>
                <a:lnTo>
                  <a:pt x="330422" y="311119"/>
                </a:lnTo>
                <a:lnTo>
                  <a:pt x="358081" y="268823"/>
                </a:lnTo>
                <a:lnTo>
                  <a:pt x="373588" y="220737"/>
                </a:lnTo>
                <a:lnTo>
                  <a:pt x="375831" y="171955"/>
                </a:lnTo>
                <a:lnTo>
                  <a:pt x="365657" y="124868"/>
                </a:lnTo>
                <a:lnTo>
                  <a:pt x="343913" y="81871"/>
                </a:lnTo>
                <a:lnTo>
                  <a:pt x="311446" y="45357"/>
                </a:lnTo>
                <a:lnTo>
                  <a:pt x="269105" y="17718"/>
                </a:lnTo>
                <a:lnTo>
                  <a:pt x="220967" y="2235"/>
                </a:lnTo>
                <a:lnTo>
                  <a:pt x="1721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2834532" y="5263367"/>
            <a:ext cx="110168" cy="110060"/>
          </a:xfrm>
          <a:prstGeom prst="rect">
            <a:avLst/>
          </a:prstGeom>
          <a:blipFill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4449027" y="5047222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20" h="261620">
                <a:moveTo>
                  <a:pt x="136753" y="0"/>
                </a:moveTo>
                <a:lnTo>
                  <a:pt x="87116" y="7391"/>
                </a:lnTo>
                <a:lnTo>
                  <a:pt x="43879" y="32836"/>
                </a:lnTo>
                <a:lnTo>
                  <a:pt x="12656" y="74348"/>
                </a:lnTo>
                <a:lnTo>
                  <a:pt x="0" y="124717"/>
                </a:lnTo>
                <a:lnTo>
                  <a:pt x="7399" y="174303"/>
                </a:lnTo>
                <a:lnTo>
                  <a:pt x="32871" y="217498"/>
                </a:lnTo>
                <a:lnTo>
                  <a:pt x="74428" y="248694"/>
                </a:lnTo>
                <a:lnTo>
                  <a:pt x="124847" y="261338"/>
                </a:lnTo>
                <a:lnTo>
                  <a:pt x="174482" y="253944"/>
                </a:lnTo>
                <a:lnTo>
                  <a:pt x="217721" y="228497"/>
                </a:lnTo>
                <a:lnTo>
                  <a:pt x="248952" y="186984"/>
                </a:lnTo>
                <a:lnTo>
                  <a:pt x="261608" y="136615"/>
                </a:lnTo>
                <a:lnTo>
                  <a:pt x="254208" y="87031"/>
                </a:lnTo>
                <a:lnTo>
                  <a:pt x="228737" y="43840"/>
                </a:lnTo>
                <a:lnTo>
                  <a:pt x="187179" y="12651"/>
                </a:lnTo>
                <a:lnTo>
                  <a:pt x="13675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4772886" y="6513385"/>
            <a:ext cx="198162" cy="197952"/>
          </a:xfrm>
          <a:prstGeom prst="rect">
            <a:avLst/>
          </a:prstGeom>
          <a:blipFill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4733940" y="7483747"/>
            <a:ext cx="217341" cy="76257"/>
          </a:xfrm>
          <a:prstGeom prst="rect">
            <a:avLst/>
          </a:prstGeom>
          <a:blipFill>
            <a:blip r:embed="rId4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132626" y="6774605"/>
            <a:ext cx="41275" cy="40640"/>
          </a:xfrm>
          <a:custGeom>
            <a:avLst/>
            <a:gdLst/>
            <a:ahLst/>
            <a:cxnLst/>
            <a:rect l="l" t="t" r="r" b="b"/>
            <a:pathLst>
              <a:path w="41275" h="40640">
                <a:moveTo>
                  <a:pt x="21250" y="0"/>
                </a:moveTo>
                <a:lnTo>
                  <a:pt x="13539" y="1149"/>
                </a:lnTo>
                <a:lnTo>
                  <a:pt x="6820" y="5102"/>
                </a:lnTo>
                <a:lnTo>
                  <a:pt x="1968" y="11549"/>
                </a:lnTo>
                <a:lnTo>
                  <a:pt x="0" y="19379"/>
                </a:lnTo>
                <a:lnTo>
                  <a:pt x="1148" y="27084"/>
                </a:lnTo>
                <a:lnTo>
                  <a:pt x="5107" y="33795"/>
                </a:lnTo>
                <a:lnTo>
                  <a:pt x="11569" y="38638"/>
                </a:lnTo>
                <a:lnTo>
                  <a:pt x="19401" y="40599"/>
                </a:lnTo>
                <a:lnTo>
                  <a:pt x="27112" y="39449"/>
                </a:lnTo>
                <a:lnTo>
                  <a:pt x="33831" y="35497"/>
                </a:lnTo>
                <a:lnTo>
                  <a:pt x="38683" y="29050"/>
                </a:lnTo>
                <a:lnTo>
                  <a:pt x="40650" y="21227"/>
                </a:lnTo>
                <a:lnTo>
                  <a:pt x="39498" y="13524"/>
                </a:lnTo>
                <a:lnTo>
                  <a:pt x="35538" y="6811"/>
                </a:lnTo>
                <a:lnTo>
                  <a:pt x="29082" y="1961"/>
                </a:lnTo>
                <a:lnTo>
                  <a:pt x="2125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5726097" y="172532"/>
            <a:ext cx="212070" cy="211838"/>
          </a:xfrm>
          <a:prstGeom prst="rect">
            <a:avLst/>
          </a:prstGeom>
          <a:blipFill>
            <a:blip r:embed="rId4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8507752" y="135509"/>
            <a:ext cx="82593" cy="82512"/>
          </a:xfrm>
          <a:prstGeom prst="rect">
            <a:avLst/>
          </a:prstGeom>
          <a:blipFill>
            <a:blip r:embed="rId4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5635589" y="82111"/>
            <a:ext cx="393700" cy="393065"/>
          </a:xfrm>
          <a:custGeom>
            <a:avLst/>
            <a:gdLst/>
            <a:ahLst/>
            <a:cxnLst/>
            <a:rect l="l" t="t" r="r" b="b"/>
            <a:pathLst>
              <a:path w="393700" h="393065">
                <a:moveTo>
                  <a:pt x="194561" y="0"/>
                </a:moveTo>
                <a:lnTo>
                  <a:pt x="151640" y="5217"/>
                </a:lnTo>
                <a:lnTo>
                  <a:pt x="111069" y="19563"/>
                </a:lnTo>
                <a:lnTo>
                  <a:pt x="74421" y="42481"/>
                </a:lnTo>
                <a:lnTo>
                  <a:pt x="43267" y="73415"/>
                </a:lnTo>
                <a:lnTo>
                  <a:pt x="19180" y="111808"/>
                </a:lnTo>
                <a:lnTo>
                  <a:pt x="4465" y="154666"/>
                </a:lnTo>
                <a:lnTo>
                  <a:pt x="0" y="198318"/>
                </a:lnTo>
                <a:lnTo>
                  <a:pt x="5226" y="241194"/>
                </a:lnTo>
                <a:lnTo>
                  <a:pt x="19588" y="281723"/>
                </a:lnTo>
                <a:lnTo>
                  <a:pt x="42530" y="318334"/>
                </a:lnTo>
                <a:lnTo>
                  <a:pt x="73496" y="349455"/>
                </a:lnTo>
                <a:lnTo>
                  <a:pt x="111928" y="373517"/>
                </a:lnTo>
                <a:lnTo>
                  <a:pt x="154826" y="388219"/>
                </a:lnTo>
                <a:lnTo>
                  <a:pt x="198522" y="392683"/>
                </a:lnTo>
                <a:lnTo>
                  <a:pt x="241441" y="387463"/>
                </a:lnTo>
                <a:lnTo>
                  <a:pt x="282012" y="373115"/>
                </a:lnTo>
                <a:lnTo>
                  <a:pt x="318661" y="350197"/>
                </a:lnTo>
                <a:lnTo>
                  <a:pt x="349816" y="319263"/>
                </a:lnTo>
                <a:lnTo>
                  <a:pt x="373904" y="280870"/>
                </a:lnTo>
                <a:lnTo>
                  <a:pt x="388623" y="238012"/>
                </a:lnTo>
                <a:lnTo>
                  <a:pt x="393092" y="194360"/>
                </a:lnTo>
                <a:lnTo>
                  <a:pt x="387868" y="151484"/>
                </a:lnTo>
                <a:lnTo>
                  <a:pt x="373507" y="110957"/>
                </a:lnTo>
                <a:lnTo>
                  <a:pt x="350566" y="74349"/>
                </a:lnTo>
                <a:lnTo>
                  <a:pt x="319601" y="43231"/>
                </a:lnTo>
                <a:lnTo>
                  <a:pt x="281168" y="19174"/>
                </a:lnTo>
                <a:lnTo>
                  <a:pt x="238261" y="4466"/>
                </a:lnTo>
                <a:lnTo>
                  <a:pt x="19456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8489507" y="117289"/>
            <a:ext cx="119086" cy="118964"/>
          </a:xfrm>
          <a:prstGeom prst="rect">
            <a:avLst/>
          </a:prstGeom>
          <a:blipFill>
            <a:blip r:embed="rId4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9253532" y="2502670"/>
            <a:ext cx="142396" cy="142256"/>
          </a:xfrm>
          <a:prstGeom prst="rect">
            <a:avLst/>
          </a:prstGeom>
          <a:blipFill>
            <a:blip r:embed="rId4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7998351" y="5162548"/>
            <a:ext cx="87278" cy="87189"/>
          </a:xfrm>
          <a:prstGeom prst="rect">
            <a:avLst/>
          </a:prstGeom>
          <a:blipFill>
            <a:blip r:embed="rId4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9189978" y="2439185"/>
            <a:ext cx="269875" cy="269240"/>
          </a:xfrm>
          <a:custGeom>
            <a:avLst/>
            <a:gdLst/>
            <a:ahLst/>
            <a:cxnLst/>
            <a:rect l="l" t="t" r="r" b="b"/>
            <a:pathLst>
              <a:path w="269875" h="269239">
                <a:moveTo>
                  <a:pt x="151499" y="0"/>
                </a:moveTo>
                <a:lnTo>
                  <a:pt x="109571" y="1342"/>
                </a:lnTo>
                <a:lnTo>
                  <a:pt x="70395" y="15195"/>
                </a:lnTo>
                <a:lnTo>
                  <a:pt x="36952" y="40505"/>
                </a:lnTo>
                <a:lnTo>
                  <a:pt x="12224" y="76216"/>
                </a:lnTo>
                <a:lnTo>
                  <a:pt x="0" y="117877"/>
                </a:lnTo>
                <a:lnTo>
                  <a:pt x="1348" y="159764"/>
                </a:lnTo>
                <a:lnTo>
                  <a:pt x="15217" y="198900"/>
                </a:lnTo>
                <a:lnTo>
                  <a:pt x="40550" y="232305"/>
                </a:lnTo>
                <a:lnTo>
                  <a:pt x="76295" y="257001"/>
                </a:lnTo>
                <a:lnTo>
                  <a:pt x="118001" y="269216"/>
                </a:lnTo>
                <a:lnTo>
                  <a:pt x="159933" y="267870"/>
                </a:lnTo>
                <a:lnTo>
                  <a:pt x="199108" y="254017"/>
                </a:lnTo>
                <a:lnTo>
                  <a:pt x="232548" y="228711"/>
                </a:lnTo>
                <a:lnTo>
                  <a:pt x="257270" y="193005"/>
                </a:lnTo>
                <a:lnTo>
                  <a:pt x="269501" y="151345"/>
                </a:lnTo>
                <a:lnTo>
                  <a:pt x="268155" y="109457"/>
                </a:lnTo>
                <a:lnTo>
                  <a:pt x="254287" y="70321"/>
                </a:lnTo>
                <a:lnTo>
                  <a:pt x="228950" y="36916"/>
                </a:lnTo>
                <a:lnTo>
                  <a:pt x="193199" y="12221"/>
                </a:lnTo>
                <a:lnTo>
                  <a:pt x="15149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8008695" y="5172885"/>
            <a:ext cx="66590" cy="66523"/>
          </a:xfrm>
          <a:prstGeom prst="rect">
            <a:avLst/>
          </a:prstGeom>
          <a:blipFill>
            <a:blip r:embed="rId4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997905" y="3864279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997905" y="1604200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1150305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5" h="764539">
                <a:moveTo>
                  <a:pt x="3550221" y="0"/>
                </a:moveTo>
                <a:lnTo>
                  <a:pt x="0" y="1727"/>
                </a:lnTo>
                <a:lnTo>
                  <a:pt x="0" y="764451"/>
                </a:lnTo>
                <a:lnTo>
                  <a:pt x="2874391" y="763790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1048705" y="6089172"/>
            <a:ext cx="3651885" cy="764540"/>
          </a:xfrm>
          <a:custGeom>
            <a:avLst/>
            <a:gdLst/>
            <a:ahLst/>
            <a:cxnLst/>
            <a:rect l="l" t="t" r="r" b="b"/>
            <a:pathLst>
              <a:path w="3651885" h="764540">
                <a:moveTo>
                  <a:pt x="0" y="0"/>
                </a:moveTo>
                <a:lnTo>
                  <a:pt x="0" y="762723"/>
                </a:lnTo>
                <a:lnTo>
                  <a:pt x="3651821" y="764451"/>
                </a:lnTo>
                <a:lnTo>
                  <a:pt x="2975991" y="660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0" y="12"/>
            <a:ext cx="7912734" cy="955040"/>
          </a:xfrm>
          <a:custGeom>
            <a:avLst/>
            <a:gdLst/>
            <a:ahLst/>
            <a:cxnLst/>
            <a:rect l="l" t="t" r="r" b="b"/>
            <a:pathLst>
              <a:path w="7912734" h="955040">
                <a:moveTo>
                  <a:pt x="7912608" y="76"/>
                </a:moveTo>
                <a:lnTo>
                  <a:pt x="0" y="0"/>
                </a:lnTo>
                <a:lnTo>
                  <a:pt x="0" y="952969"/>
                </a:lnTo>
                <a:lnTo>
                  <a:pt x="7067182" y="954570"/>
                </a:lnTo>
                <a:lnTo>
                  <a:pt x="7912608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164B4-95FD-498B-A4FE-DD13AE8ABA5B}" type="datetime1">
              <a:rPr lang="en-US" smtClean="0"/>
              <a:t>7/3/2023</a:t>
            </a:fld>
            <a:endParaRPr lang="en-US"/>
          </a:p>
        </p:txBody>
      </p:sp>
      <p:sp>
        <p:nvSpPr>
          <p:cNvPr id="141" name="Holder 6">
            <a:extLst>
              <a:ext uri="{FF2B5EF4-FFF2-40B4-BE49-F238E27FC236}">
                <a16:creationId xmlns="" xmlns:a16="http://schemas.microsoft.com/office/drawing/2014/main" id="{10ABBC32-F311-4314-9729-256C3A8543E3}"/>
              </a:ext>
            </a:extLst>
          </p:cNvPr>
          <p:cNvSpPr>
            <a:spLocks noGrp="1"/>
          </p:cNvSpPr>
          <p:nvPr userDrawn="1"/>
        </p:nvSpPr>
        <p:spPr>
          <a:xfrm>
            <a:off x="9900622" y="7222521"/>
            <a:ext cx="51621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b="1" i="0" kern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</a:pPr>
            <a:fld id="{81D60167-4931-47E6-BA6A-407CBD079E47}" type="slidenum">
              <a:rPr lang="ru-RU" smtClean="0"/>
              <a:pPr marL="62230">
                <a:spcBef>
                  <a:spcPts val="210"/>
                </a:spcBef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2845-0705-41D0-BE5D-14EFC1E10F1D}" type="datetime1">
              <a:rPr lang="en-US" smtClean="0"/>
              <a:t>7/3/2023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B588F-CC9E-42B3-ABBC-20AFFEBCB89B}" type="datetime1">
              <a:rPr lang="en-US" smtClean="0"/>
              <a:t>7/3/2023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0C36F-96D1-49F0-94A1-7F1E2271EF76}" type="datetime1">
              <a:rPr lang="en-US" smtClean="0"/>
              <a:t>7/3/2023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45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6" y="2344484"/>
            <a:ext cx="9089390" cy="307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1" y="4235197"/>
            <a:ext cx="7485380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C728D-2ABB-4CA5-8BB4-5F0E5815EA4D}" type="datetime1">
              <a:rPr lang="en-US" smtClean="0"/>
              <a:t>7/3/2023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4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98889-1BF1-474A-8C0E-CCB790EA6489}" type="datetime1">
              <a:rPr lang="en-US" smtClean="0"/>
              <a:t>7/3/2023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4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1" y="1739456"/>
            <a:ext cx="4651629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2" y="1739456"/>
            <a:ext cx="4651629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A0AE7-A005-4142-898C-B5E680D9E153}" type="datetime1">
              <a:rPr lang="en-US" smtClean="0"/>
              <a:t>7/3/2023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C5B1-BADA-464E-B9F6-8CCDFF681C09}" type="datetime1">
              <a:rPr lang="en-US" smtClean="0"/>
              <a:t>7/3/2023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8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2"/>
            <a:ext cx="10692003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>
              <a:latin typeface="DIN Pro Medium" panose="020B0604020101020102" pitchFamily="34" charset="0"/>
            </a:endParaRPr>
          </a:p>
        </p:txBody>
      </p:sp>
      <p:sp>
        <p:nvSpPr>
          <p:cNvPr id="17" name="bk object 17"/>
          <p:cNvSpPr/>
          <p:nvPr userDrawn="1"/>
        </p:nvSpPr>
        <p:spPr>
          <a:xfrm>
            <a:off x="0" y="6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5818931" y="0"/>
                </a:lnTo>
                <a:lnTo>
                  <a:pt x="0" y="6682146"/>
                </a:lnTo>
                <a:lnTo>
                  <a:pt x="0" y="7559992"/>
                </a:lnTo>
                <a:lnTo>
                  <a:pt x="10681228" y="7559992"/>
                </a:lnTo>
                <a:lnTo>
                  <a:pt x="10692003" y="3778185"/>
                </a:lnTo>
                <a:lnTo>
                  <a:pt x="10692003" y="0"/>
                </a:lnTo>
                <a:close/>
              </a:path>
            </a:pathLst>
          </a:custGeom>
          <a:solidFill>
            <a:srgbClr val="2B2F32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799" dirty="0">
              <a:latin typeface="DIN Pro Medium" panose="020B0604020101020102" pitchFamily="34" charset="0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0" y="927989"/>
            <a:ext cx="5009575" cy="566199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>
              <a:latin typeface="DIN Pro Medium" panose="020B0604020101020102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6A4FA-617C-4C74-A26A-948A5077628B}" type="datetime1">
              <a:rPr lang="en-US" smtClean="0"/>
              <a:t>7/3/2023</a:t>
            </a:fld>
            <a:endParaRPr lang="en-US"/>
          </a:p>
        </p:txBody>
      </p:sp>
      <p:sp>
        <p:nvSpPr>
          <p:cNvPr id="8" name="Holder 4">
            <a:extLst>
              <a:ext uri="{FF2B5EF4-FFF2-40B4-BE49-F238E27FC236}">
                <a16:creationId xmlns="" xmlns:a16="http://schemas.microsoft.com/office/drawing/2014/main" id="{6CD47778-C593-48E5-9032-0BB49C2C963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0071100" y="7254359"/>
            <a:ext cx="457199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62230" algn="r">
              <a:spcBef>
                <a:spcPts val="210"/>
              </a:spcBef>
            </a:pPr>
            <a:fld id="{81D60167-4931-47E6-BA6A-407CBD079E47}" type="slidenum">
              <a:rPr lang="ru-RU" smtClean="0"/>
              <a:pPr marL="62230" algn="r">
                <a:spcBef>
                  <a:spcPts val="21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003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675" y="3060936"/>
            <a:ext cx="8020050" cy="809773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323935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87" indent="0" algn="ctr">
              <a:buNone/>
              <a:defRPr sz="1754"/>
            </a:lvl2pPr>
            <a:lvl3pPr marL="801975" indent="0" algn="ctr">
              <a:buNone/>
              <a:defRPr sz="1579"/>
            </a:lvl3pPr>
            <a:lvl4pPr marL="1202962" indent="0" algn="ctr">
              <a:buNone/>
              <a:defRPr sz="1403"/>
            </a:lvl4pPr>
            <a:lvl5pPr marL="1603949" indent="0" algn="ctr">
              <a:buNone/>
              <a:defRPr sz="1403"/>
            </a:lvl5pPr>
            <a:lvl6pPr marL="2004936" indent="0" algn="ctr">
              <a:buNone/>
              <a:defRPr sz="1403"/>
            </a:lvl6pPr>
            <a:lvl7pPr marL="2405924" indent="0" algn="ctr">
              <a:buNone/>
              <a:defRPr sz="1403"/>
            </a:lvl7pPr>
            <a:lvl8pPr marL="2806911" indent="0" algn="ctr">
              <a:buNone/>
              <a:defRPr sz="1403"/>
            </a:lvl8pPr>
            <a:lvl9pPr marL="3207898" indent="0" algn="ctr">
              <a:buNone/>
              <a:defRPr sz="140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E28A9CB-6EFD-4F78-BB8D-FB2B90A0F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F5B9A-7EAD-480B-8B1C-D27ABC524372}" type="datetimeFigureOut">
              <a:rPr lang="ru-RU"/>
              <a:pPr>
                <a:defRPr/>
              </a:pPr>
              <a:t>03.07.2023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9770C4-CA19-4AFA-8677-DC4C282D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F5C591-339C-4656-810D-2385A70B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0077" y="7183522"/>
            <a:ext cx="291465" cy="184666"/>
          </a:xfrm>
        </p:spPr>
        <p:txBody>
          <a:bodyPr/>
          <a:lstStyle>
            <a:lvl1pPr>
              <a:defRPr/>
            </a:lvl1pPr>
          </a:lstStyle>
          <a:p>
            <a:fld id="{CB4FDC7F-0E0E-4B7E-9490-A140CA8841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6536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7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3E6B-F1D2-4FC2-8239-B301FBFC4F18}" type="datetime1">
              <a:rPr lang="en-US" smtClean="0"/>
              <a:t>7/3/2023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285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9F6DA-242E-419E-AAA2-66375BFF5891}" type="datetime1">
              <a:rPr lang="en-US" smtClean="0"/>
              <a:t>7/3/2023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525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3"/>
            <a:ext cx="9223058" cy="3145935"/>
          </a:xfrm>
        </p:spPr>
        <p:txBody>
          <a:bodyPr anchor="b"/>
          <a:lstStyle>
            <a:lvl1pPr>
              <a:defRPr sz="661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9"/>
            <a:ext cx="9223058" cy="1654373"/>
          </a:xfrm>
        </p:spPr>
        <p:txBody>
          <a:bodyPr/>
          <a:lstStyle>
            <a:lvl1pPr marL="0" indent="0">
              <a:buNone/>
              <a:defRPr sz="2647">
                <a:solidFill>
                  <a:schemeClr val="tx1"/>
                </a:solidFill>
              </a:defRPr>
            </a:lvl1pPr>
            <a:lvl2pPr marL="50420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5EE3-D8D9-4DDB-B176-94F0E57DB540}" type="datetime1">
              <a:rPr lang="en-US" smtClean="0"/>
              <a:t>7/3/2023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1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4798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36E0E-A628-43ED-B835-15B72C57ACFA}" type="datetime1">
              <a:rPr lang="en-US" smtClean="0"/>
              <a:t>7/3/2023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40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146180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40632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3587-C645-42FE-95E5-E51EA62465DB}" type="datetime1">
              <a:rPr lang="en-US" smtClean="0"/>
              <a:t>7/3/2023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5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1F01-FCE9-4582-A411-422EE5D0EA48}" type="datetime1">
              <a:rPr lang="en-US" smtClean="0"/>
              <a:t>7/3/2023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40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12E2-F7E1-4996-8998-69DD2B688FD4}" type="datetime1">
              <a:rPr lang="en-US" smtClean="0"/>
              <a:t>7/3/2023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520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912"/>
            <a:ext cx="5413534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7DB50-A2B0-4EF0-988B-AE358F55B107}" type="datetime1">
              <a:rPr lang="en-US" smtClean="0"/>
              <a:t>7/3/2023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340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912"/>
            <a:ext cx="5413534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0967-0C28-485B-9A07-9443F3811015}" type="datetime1">
              <a:rPr lang="en-US" smtClean="0"/>
              <a:t>7/3/2023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083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16F4-CA70-49DD-B0B4-F7C8B97C00C3}" type="datetime1">
              <a:rPr lang="en-US" smtClean="0"/>
              <a:t>7/3/2023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15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652"/>
            <a:ext cx="2305764" cy="64091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652"/>
            <a:ext cx="6783626" cy="64091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605D-E58F-42F5-AC0B-3A1CDB1D43B3}" type="datetime1">
              <a:rPr lang="en-US" smtClean="0"/>
              <a:t>7/3/2023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51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123D7-FD27-4EE7-8AA2-C0103EEA3D63}" type="datetime1">
              <a:rPr lang="en-US" smtClean="0"/>
              <a:t>7/3/2023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679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1A01D-C2E0-4196-AA2C-068F9957E4A2}" type="datetime1">
              <a:rPr lang="en-US" smtClean="0"/>
              <a:t>7/3/2023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9812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23305" y="4952672"/>
            <a:ext cx="4774565" cy="764540"/>
          </a:xfrm>
          <a:custGeom>
            <a:avLst/>
            <a:gdLst/>
            <a:ahLst/>
            <a:cxnLst/>
            <a:rect l="l" t="t" r="r" b="b"/>
            <a:pathLst>
              <a:path w="4774565" h="764539">
                <a:moveTo>
                  <a:pt x="4773942" y="0"/>
                </a:moveTo>
                <a:lnTo>
                  <a:pt x="0" y="1727"/>
                </a:lnTo>
                <a:lnTo>
                  <a:pt x="0" y="764451"/>
                </a:lnTo>
                <a:lnTo>
                  <a:pt x="4098124" y="763790"/>
                </a:lnTo>
                <a:lnTo>
                  <a:pt x="477394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96763" y="4900597"/>
            <a:ext cx="876935" cy="876935"/>
          </a:xfrm>
          <a:custGeom>
            <a:avLst/>
            <a:gdLst/>
            <a:ahLst/>
            <a:cxnLst/>
            <a:rect l="l" t="t" r="r" b="b"/>
            <a:pathLst>
              <a:path w="876935" h="876935">
                <a:moveTo>
                  <a:pt x="436803" y="0"/>
                </a:moveTo>
                <a:lnTo>
                  <a:pt x="389067" y="2719"/>
                </a:lnTo>
                <a:lnTo>
                  <a:pt x="342836" y="10397"/>
                </a:lnTo>
                <a:lnTo>
                  <a:pt x="298375" y="22767"/>
                </a:lnTo>
                <a:lnTo>
                  <a:pt x="255952" y="39560"/>
                </a:lnTo>
                <a:lnTo>
                  <a:pt x="215834" y="60508"/>
                </a:lnTo>
                <a:lnTo>
                  <a:pt x="178286" y="85344"/>
                </a:lnTo>
                <a:lnTo>
                  <a:pt x="143575" y="113798"/>
                </a:lnTo>
                <a:lnTo>
                  <a:pt x="111967" y="145603"/>
                </a:lnTo>
                <a:lnTo>
                  <a:pt x="83730" y="180490"/>
                </a:lnTo>
                <a:lnTo>
                  <a:pt x="59129" y="218192"/>
                </a:lnTo>
                <a:lnTo>
                  <a:pt x="38431" y="258440"/>
                </a:lnTo>
                <a:lnTo>
                  <a:pt x="21903" y="300967"/>
                </a:lnTo>
                <a:lnTo>
                  <a:pt x="9810" y="345503"/>
                </a:lnTo>
                <a:lnTo>
                  <a:pt x="2420" y="391782"/>
                </a:lnTo>
                <a:lnTo>
                  <a:pt x="0" y="439534"/>
                </a:lnTo>
                <a:lnTo>
                  <a:pt x="2721" y="487270"/>
                </a:lnTo>
                <a:lnTo>
                  <a:pt x="10402" y="533501"/>
                </a:lnTo>
                <a:lnTo>
                  <a:pt x="22774" y="577961"/>
                </a:lnTo>
                <a:lnTo>
                  <a:pt x="39570" y="620383"/>
                </a:lnTo>
                <a:lnTo>
                  <a:pt x="60520" y="660501"/>
                </a:lnTo>
                <a:lnTo>
                  <a:pt x="85357" y="698048"/>
                </a:lnTo>
                <a:lnTo>
                  <a:pt x="113813" y="732758"/>
                </a:lnTo>
                <a:lnTo>
                  <a:pt x="145619" y="764365"/>
                </a:lnTo>
                <a:lnTo>
                  <a:pt x="180508" y="792602"/>
                </a:lnTo>
                <a:lnTo>
                  <a:pt x="218210" y="817203"/>
                </a:lnTo>
                <a:lnTo>
                  <a:pt x="258458" y="837901"/>
                </a:lnTo>
                <a:lnTo>
                  <a:pt x="300984" y="854430"/>
                </a:lnTo>
                <a:lnTo>
                  <a:pt x="345520" y="866523"/>
                </a:lnTo>
                <a:lnTo>
                  <a:pt x="391797" y="873914"/>
                </a:lnTo>
                <a:lnTo>
                  <a:pt x="439547" y="876338"/>
                </a:lnTo>
                <a:lnTo>
                  <a:pt x="487280" y="873616"/>
                </a:lnTo>
                <a:lnTo>
                  <a:pt x="533510" y="865936"/>
                </a:lnTo>
                <a:lnTo>
                  <a:pt x="577968" y="853564"/>
                </a:lnTo>
                <a:lnTo>
                  <a:pt x="620390" y="836769"/>
                </a:lnTo>
                <a:lnTo>
                  <a:pt x="660507" y="815820"/>
                </a:lnTo>
                <a:lnTo>
                  <a:pt x="698054" y="790983"/>
                </a:lnTo>
                <a:lnTo>
                  <a:pt x="732764" y="762528"/>
                </a:lnTo>
                <a:lnTo>
                  <a:pt x="764371" y="730723"/>
                </a:lnTo>
                <a:lnTo>
                  <a:pt x="792608" y="695835"/>
                </a:lnTo>
                <a:lnTo>
                  <a:pt x="817209" y="658133"/>
                </a:lnTo>
                <a:lnTo>
                  <a:pt x="837906" y="617884"/>
                </a:lnTo>
                <a:lnTo>
                  <a:pt x="854435" y="575358"/>
                </a:lnTo>
                <a:lnTo>
                  <a:pt x="866527" y="530821"/>
                </a:lnTo>
                <a:lnTo>
                  <a:pt x="873917" y="484543"/>
                </a:lnTo>
                <a:lnTo>
                  <a:pt x="876338" y="436791"/>
                </a:lnTo>
                <a:lnTo>
                  <a:pt x="873616" y="389055"/>
                </a:lnTo>
                <a:lnTo>
                  <a:pt x="865936" y="342823"/>
                </a:lnTo>
                <a:lnTo>
                  <a:pt x="853564" y="298364"/>
                </a:lnTo>
                <a:lnTo>
                  <a:pt x="836770" y="255942"/>
                </a:lnTo>
                <a:lnTo>
                  <a:pt x="815820" y="215824"/>
                </a:lnTo>
                <a:lnTo>
                  <a:pt x="790984" y="178277"/>
                </a:lnTo>
                <a:lnTo>
                  <a:pt x="762530" y="143568"/>
                </a:lnTo>
                <a:lnTo>
                  <a:pt x="730725" y="111961"/>
                </a:lnTo>
                <a:lnTo>
                  <a:pt x="695838" y="83725"/>
                </a:lnTo>
                <a:lnTo>
                  <a:pt x="658137" y="59126"/>
                </a:lnTo>
                <a:lnTo>
                  <a:pt x="617889" y="38429"/>
                </a:lnTo>
                <a:lnTo>
                  <a:pt x="575364" y="21901"/>
                </a:lnTo>
                <a:lnTo>
                  <a:pt x="530829" y="9810"/>
                </a:lnTo>
                <a:lnTo>
                  <a:pt x="484553" y="2420"/>
                </a:lnTo>
                <a:lnTo>
                  <a:pt x="436803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137502" y="0"/>
                </a:move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  <a:lnTo>
                  <a:pt x="354279" y="384682"/>
                </a:ln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354279" y="384682"/>
                </a:move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</a:path>
            </a:pathLst>
          </a:custGeom>
          <a:ln w="29209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42389" y="5409280"/>
            <a:ext cx="66040" cy="73025"/>
          </a:xfrm>
          <a:custGeom>
            <a:avLst/>
            <a:gdLst/>
            <a:ahLst/>
            <a:cxnLst/>
            <a:rect l="l" t="t" r="r" b="b"/>
            <a:pathLst>
              <a:path w="66040" h="73025">
                <a:moveTo>
                  <a:pt x="65735" y="32791"/>
                </a:moveTo>
                <a:lnTo>
                  <a:pt x="7251" y="70548"/>
                </a:lnTo>
                <a:lnTo>
                  <a:pt x="4114" y="72567"/>
                </a:lnTo>
                <a:lnTo>
                  <a:pt x="0" y="70332"/>
                </a:lnTo>
                <a:lnTo>
                  <a:pt x="0" y="66611"/>
                </a:lnTo>
                <a:lnTo>
                  <a:pt x="0" y="0"/>
                </a:lnTo>
              </a:path>
            </a:pathLst>
          </a:custGeom>
          <a:ln w="25400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052751" y="3864279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900355" y="1604200"/>
            <a:ext cx="3890010" cy="764540"/>
          </a:xfrm>
          <a:custGeom>
            <a:avLst/>
            <a:gdLst/>
            <a:ahLst/>
            <a:cxnLst/>
            <a:rect l="l" t="t" r="r" b="b"/>
            <a:pathLst>
              <a:path w="3890009" h="764539">
                <a:moveTo>
                  <a:pt x="0" y="0"/>
                </a:moveTo>
                <a:lnTo>
                  <a:pt x="675830" y="763790"/>
                </a:lnTo>
                <a:lnTo>
                  <a:pt x="3889819" y="764451"/>
                </a:lnTo>
                <a:lnTo>
                  <a:pt x="3889819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052751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6052751" y="6089172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40">
                <a:moveTo>
                  <a:pt x="3550221" y="0"/>
                </a:moveTo>
                <a:lnTo>
                  <a:pt x="675830" y="660"/>
                </a:lnTo>
                <a:lnTo>
                  <a:pt x="0" y="764451"/>
                </a:lnTo>
                <a:lnTo>
                  <a:pt x="3550221" y="762723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956030" y="4952672"/>
            <a:ext cx="4647565" cy="764540"/>
          </a:xfrm>
          <a:custGeom>
            <a:avLst/>
            <a:gdLst/>
            <a:ahLst/>
            <a:cxnLst/>
            <a:rect l="l" t="t" r="r" b="b"/>
            <a:pathLst>
              <a:path w="4647565" h="764539">
                <a:moveTo>
                  <a:pt x="0" y="0"/>
                </a:moveTo>
                <a:lnTo>
                  <a:pt x="675817" y="763790"/>
                </a:lnTo>
                <a:lnTo>
                  <a:pt x="4646942" y="764451"/>
                </a:lnTo>
                <a:lnTo>
                  <a:pt x="4646942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31838"/>
            <a:ext cx="4060825" cy="4538980"/>
          </a:xfrm>
          <a:custGeom>
            <a:avLst/>
            <a:gdLst/>
            <a:ahLst/>
            <a:cxnLst/>
            <a:rect l="l" t="t" r="r" b="b"/>
            <a:pathLst>
              <a:path w="4060825" h="4538980">
                <a:moveTo>
                  <a:pt x="1086345" y="2832"/>
                </a:moveTo>
                <a:lnTo>
                  <a:pt x="1062443" y="2857"/>
                </a:lnTo>
                <a:lnTo>
                  <a:pt x="0" y="1434020"/>
                </a:lnTo>
                <a:lnTo>
                  <a:pt x="0" y="1466189"/>
                </a:lnTo>
                <a:lnTo>
                  <a:pt x="1086345" y="2832"/>
                </a:lnTo>
                <a:close/>
              </a:path>
              <a:path w="4060825" h="4538980">
                <a:moveTo>
                  <a:pt x="4060685" y="0"/>
                </a:moveTo>
                <a:lnTo>
                  <a:pt x="4001300" y="50"/>
                </a:lnTo>
                <a:lnTo>
                  <a:pt x="3404324" y="204406"/>
                </a:lnTo>
                <a:lnTo>
                  <a:pt x="3472904" y="558"/>
                </a:lnTo>
                <a:lnTo>
                  <a:pt x="3452672" y="571"/>
                </a:lnTo>
                <a:lnTo>
                  <a:pt x="3388233" y="192100"/>
                </a:lnTo>
                <a:lnTo>
                  <a:pt x="3311067" y="711"/>
                </a:lnTo>
                <a:lnTo>
                  <a:pt x="3290366" y="723"/>
                </a:lnTo>
                <a:lnTo>
                  <a:pt x="3377044" y="215722"/>
                </a:lnTo>
                <a:lnTo>
                  <a:pt x="1901507" y="1084453"/>
                </a:lnTo>
                <a:lnTo>
                  <a:pt x="0" y="2203958"/>
                </a:lnTo>
                <a:lnTo>
                  <a:pt x="0" y="2226195"/>
                </a:lnTo>
                <a:lnTo>
                  <a:pt x="3348812" y="254609"/>
                </a:lnTo>
                <a:lnTo>
                  <a:pt x="1244892" y="2879115"/>
                </a:lnTo>
                <a:lnTo>
                  <a:pt x="0" y="4432033"/>
                </a:lnTo>
                <a:lnTo>
                  <a:pt x="0" y="4462704"/>
                </a:lnTo>
                <a:lnTo>
                  <a:pt x="753935" y="3522218"/>
                </a:lnTo>
                <a:lnTo>
                  <a:pt x="3373323" y="254736"/>
                </a:lnTo>
                <a:lnTo>
                  <a:pt x="2750172" y="3898392"/>
                </a:lnTo>
                <a:lnTo>
                  <a:pt x="0" y="4519168"/>
                </a:lnTo>
                <a:lnTo>
                  <a:pt x="0" y="4538815"/>
                </a:lnTo>
                <a:lnTo>
                  <a:pt x="2763570" y="3915029"/>
                </a:lnTo>
                <a:lnTo>
                  <a:pt x="2768003" y="3907929"/>
                </a:lnTo>
                <a:lnTo>
                  <a:pt x="3392792" y="254673"/>
                </a:lnTo>
                <a:lnTo>
                  <a:pt x="3397516" y="227025"/>
                </a:lnTo>
                <a:lnTo>
                  <a:pt x="3463531" y="204406"/>
                </a:lnTo>
                <a:lnTo>
                  <a:pt x="40606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748356" y="30187"/>
            <a:ext cx="7943850" cy="7529830"/>
          </a:xfrm>
          <a:custGeom>
            <a:avLst/>
            <a:gdLst/>
            <a:ahLst/>
            <a:cxnLst/>
            <a:rect l="l" t="t" r="r" b="b"/>
            <a:pathLst>
              <a:path w="7943850" h="7529830">
                <a:moveTo>
                  <a:pt x="7943634" y="5328780"/>
                </a:moveTo>
                <a:lnTo>
                  <a:pt x="5632577" y="5187124"/>
                </a:lnTo>
                <a:lnTo>
                  <a:pt x="5303050" y="5166919"/>
                </a:lnTo>
                <a:lnTo>
                  <a:pt x="5299151" y="4961661"/>
                </a:lnTo>
                <a:lnTo>
                  <a:pt x="5282984" y="4111955"/>
                </a:lnTo>
                <a:lnTo>
                  <a:pt x="5282984" y="5167261"/>
                </a:lnTo>
                <a:lnTo>
                  <a:pt x="3479203" y="5321744"/>
                </a:lnTo>
                <a:lnTo>
                  <a:pt x="3750665" y="5085893"/>
                </a:lnTo>
                <a:lnTo>
                  <a:pt x="5142509" y="3876675"/>
                </a:lnTo>
                <a:lnTo>
                  <a:pt x="5282984" y="5167261"/>
                </a:lnTo>
                <a:lnTo>
                  <a:pt x="5282984" y="4111955"/>
                </a:lnTo>
                <a:lnTo>
                  <a:pt x="5279923" y="3951084"/>
                </a:lnTo>
                <a:lnTo>
                  <a:pt x="5279923" y="4961407"/>
                </a:lnTo>
                <a:lnTo>
                  <a:pt x="5161839" y="3876637"/>
                </a:lnTo>
                <a:lnTo>
                  <a:pt x="5159895" y="3858780"/>
                </a:lnTo>
                <a:lnTo>
                  <a:pt x="5254612" y="3630714"/>
                </a:lnTo>
                <a:lnTo>
                  <a:pt x="5279923" y="4961407"/>
                </a:lnTo>
                <a:lnTo>
                  <a:pt x="5279923" y="3951084"/>
                </a:lnTo>
                <a:lnTo>
                  <a:pt x="5273827" y="3630688"/>
                </a:lnTo>
                <a:lnTo>
                  <a:pt x="5272989" y="3586721"/>
                </a:lnTo>
                <a:lnTo>
                  <a:pt x="5273383" y="3585883"/>
                </a:lnTo>
                <a:lnTo>
                  <a:pt x="5273357" y="3585553"/>
                </a:lnTo>
                <a:lnTo>
                  <a:pt x="5273929" y="3584181"/>
                </a:lnTo>
                <a:lnTo>
                  <a:pt x="5273383" y="3582352"/>
                </a:lnTo>
                <a:lnTo>
                  <a:pt x="5277116" y="3558540"/>
                </a:lnTo>
                <a:lnTo>
                  <a:pt x="5806325" y="172504"/>
                </a:lnTo>
                <a:lnTo>
                  <a:pt x="6910578" y="1842579"/>
                </a:lnTo>
                <a:lnTo>
                  <a:pt x="6911416" y="1846275"/>
                </a:lnTo>
                <a:lnTo>
                  <a:pt x="6913943" y="1847697"/>
                </a:lnTo>
                <a:lnTo>
                  <a:pt x="6914540" y="1848586"/>
                </a:lnTo>
                <a:lnTo>
                  <a:pt x="6917791" y="1850212"/>
                </a:lnTo>
                <a:lnTo>
                  <a:pt x="6918363" y="1850186"/>
                </a:lnTo>
                <a:lnTo>
                  <a:pt x="6920471" y="1851380"/>
                </a:lnTo>
                <a:lnTo>
                  <a:pt x="6926212" y="1849882"/>
                </a:lnTo>
                <a:lnTo>
                  <a:pt x="6927253" y="1848180"/>
                </a:lnTo>
                <a:lnTo>
                  <a:pt x="6927583" y="1847964"/>
                </a:lnTo>
                <a:lnTo>
                  <a:pt x="6928917" y="1845449"/>
                </a:lnTo>
                <a:lnTo>
                  <a:pt x="7113054" y="1541767"/>
                </a:lnTo>
                <a:lnTo>
                  <a:pt x="7289355" y="1251013"/>
                </a:lnTo>
                <a:lnTo>
                  <a:pt x="7291489" y="1246543"/>
                </a:lnTo>
                <a:lnTo>
                  <a:pt x="7290549" y="1241818"/>
                </a:lnTo>
                <a:lnTo>
                  <a:pt x="7287196" y="1239024"/>
                </a:lnTo>
                <a:lnTo>
                  <a:pt x="7283234" y="1235659"/>
                </a:lnTo>
                <a:lnTo>
                  <a:pt x="7268540" y="1223213"/>
                </a:lnTo>
                <a:lnTo>
                  <a:pt x="7268540" y="1248346"/>
                </a:lnTo>
                <a:lnTo>
                  <a:pt x="7090651" y="1541691"/>
                </a:lnTo>
                <a:lnTo>
                  <a:pt x="7253592" y="1235671"/>
                </a:lnTo>
                <a:lnTo>
                  <a:pt x="7268540" y="1248346"/>
                </a:lnTo>
                <a:lnTo>
                  <a:pt x="7268540" y="1223213"/>
                </a:lnTo>
                <a:lnTo>
                  <a:pt x="7260260" y="1216190"/>
                </a:lnTo>
                <a:lnTo>
                  <a:pt x="7260145" y="1215656"/>
                </a:lnTo>
                <a:lnTo>
                  <a:pt x="7256564" y="1213053"/>
                </a:lnTo>
                <a:lnTo>
                  <a:pt x="7256424" y="1212938"/>
                </a:lnTo>
                <a:lnTo>
                  <a:pt x="7254722" y="1211478"/>
                </a:lnTo>
                <a:lnTo>
                  <a:pt x="7254291" y="1211376"/>
                </a:lnTo>
                <a:lnTo>
                  <a:pt x="7238352" y="1199578"/>
                </a:lnTo>
                <a:lnTo>
                  <a:pt x="7238352" y="1223403"/>
                </a:lnTo>
                <a:lnTo>
                  <a:pt x="6919773" y="1821764"/>
                </a:lnTo>
                <a:lnTo>
                  <a:pt x="5838660" y="186664"/>
                </a:lnTo>
                <a:lnTo>
                  <a:pt x="7238352" y="1223403"/>
                </a:lnTo>
                <a:lnTo>
                  <a:pt x="7238352" y="1199578"/>
                </a:lnTo>
                <a:lnTo>
                  <a:pt x="5870905" y="186664"/>
                </a:lnTo>
                <a:lnTo>
                  <a:pt x="5807189" y="139484"/>
                </a:lnTo>
                <a:lnTo>
                  <a:pt x="5805957" y="138061"/>
                </a:lnTo>
                <a:lnTo>
                  <a:pt x="5804420" y="137426"/>
                </a:lnTo>
                <a:lnTo>
                  <a:pt x="5802642" y="136105"/>
                </a:lnTo>
                <a:lnTo>
                  <a:pt x="5797474" y="136410"/>
                </a:lnTo>
                <a:lnTo>
                  <a:pt x="5796686" y="137160"/>
                </a:lnTo>
                <a:lnTo>
                  <a:pt x="5789409" y="137439"/>
                </a:lnTo>
                <a:lnTo>
                  <a:pt x="5789409" y="156603"/>
                </a:lnTo>
                <a:lnTo>
                  <a:pt x="5257711" y="3558540"/>
                </a:lnTo>
                <a:lnTo>
                  <a:pt x="5250929" y="3548164"/>
                </a:lnTo>
                <a:lnTo>
                  <a:pt x="5250929" y="3583317"/>
                </a:lnTo>
                <a:lnTo>
                  <a:pt x="5236718" y="3597033"/>
                </a:lnTo>
                <a:lnTo>
                  <a:pt x="5236718" y="3623716"/>
                </a:lnTo>
                <a:lnTo>
                  <a:pt x="5142077" y="3851605"/>
                </a:lnTo>
                <a:lnTo>
                  <a:pt x="4442422" y="4459478"/>
                </a:lnTo>
                <a:lnTo>
                  <a:pt x="3721633" y="5085689"/>
                </a:lnTo>
                <a:lnTo>
                  <a:pt x="3879748" y="4933112"/>
                </a:lnTo>
                <a:lnTo>
                  <a:pt x="5236718" y="3623716"/>
                </a:lnTo>
                <a:lnTo>
                  <a:pt x="5236718" y="3597033"/>
                </a:lnTo>
                <a:lnTo>
                  <a:pt x="3458781" y="5312651"/>
                </a:lnTo>
                <a:lnTo>
                  <a:pt x="3096006" y="284619"/>
                </a:lnTo>
                <a:lnTo>
                  <a:pt x="5250929" y="3583317"/>
                </a:lnTo>
                <a:lnTo>
                  <a:pt x="5250929" y="3548164"/>
                </a:lnTo>
                <a:lnTo>
                  <a:pt x="3118929" y="284543"/>
                </a:lnTo>
                <a:lnTo>
                  <a:pt x="3101060" y="257200"/>
                </a:lnTo>
                <a:lnTo>
                  <a:pt x="5789409" y="156603"/>
                </a:lnTo>
                <a:lnTo>
                  <a:pt x="5789409" y="137439"/>
                </a:lnTo>
                <a:lnTo>
                  <a:pt x="3091307" y="238391"/>
                </a:lnTo>
                <a:lnTo>
                  <a:pt x="3086760" y="218617"/>
                </a:lnTo>
                <a:lnTo>
                  <a:pt x="3036443" y="0"/>
                </a:lnTo>
                <a:lnTo>
                  <a:pt x="3016796" y="25"/>
                </a:lnTo>
                <a:lnTo>
                  <a:pt x="3067100" y="218617"/>
                </a:lnTo>
                <a:lnTo>
                  <a:pt x="3063379" y="214998"/>
                </a:lnTo>
                <a:lnTo>
                  <a:pt x="3063379" y="257632"/>
                </a:lnTo>
                <a:lnTo>
                  <a:pt x="25628" y="3874732"/>
                </a:lnTo>
                <a:lnTo>
                  <a:pt x="648779" y="231127"/>
                </a:lnTo>
                <a:lnTo>
                  <a:pt x="2260231" y="248805"/>
                </a:lnTo>
                <a:lnTo>
                  <a:pt x="3063379" y="257632"/>
                </a:lnTo>
                <a:lnTo>
                  <a:pt x="3063379" y="214998"/>
                </a:lnTo>
                <a:lnTo>
                  <a:pt x="2843111" y="190"/>
                </a:lnTo>
                <a:lnTo>
                  <a:pt x="2829382" y="203"/>
                </a:lnTo>
                <a:lnTo>
                  <a:pt x="2815679" y="215"/>
                </a:lnTo>
                <a:lnTo>
                  <a:pt x="3059912" y="238404"/>
                </a:lnTo>
                <a:lnTo>
                  <a:pt x="2994698" y="237693"/>
                </a:lnTo>
                <a:lnTo>
                  <a:pt x="2393772" y="231089"/>
                </a:lnTo>
                <a:lnTo>
                  <a:pt x="2392921" y="231089"/>
                </a:lnTo>
                <a:lnTo>
                  <a:pt x="696544" y="212483"/>
                </a:lnTo>
                <a:lnTo>
                  <a:pt x="1312405" y="1638"/>
                </a:lnTo>
                <a:lnTo>
                  <a:pt x="1252969" y="1701"/>
                </a:lnTo>
                <a:lnTo>
                  <a:pt x="639089" y="211848"/>
                </a:lnTo>
                <a:lnTo>
                  <a:pt x="636104" y="211810"/>
                </a:lnTo>
                <a:lnTo>
                  <a:pt x="633933" y="213563"/>
                </a:lnTo>
                <a:lnTo>
                  <a:pt x="633107" y="213829"/>
                </a:lnTo>
                <a:lnTo>
                  <a:pt x="632650" y="214591"/>
                </a:lnTo>
                <a:lnTo>
                  <a:pt x="631863" y="215226"/>
                </a:lnTo>
                <a:lnTo>
                  <a:pt x="631736" y="216154"/>
                </a:lnTo>
                <a:lnTo>
                  <a:pt x="630478" y="218274"/>
                </a:lnTo>
                <a:lnTo>
                  <a:pt x="630961" y="221437"/>
                </a:lnTo>
                <a:lnTo>
                  <a:pt x="0" y="3910634"/>
                </a:lnTo>
                <a:lnTo>
                  <a:pt x="2222" y="3914851"/>
                </a:lnTo>
                <a:lnTo>
                  <a:pt x="10096" y="3918521"/>
                </a:lnTo>
                <a:lnTo>
                  <a:pt x="14757" y="3917467"/>
                </a:lnTo>
                <a:lnTo>
                  <a:pt x="50647" y="3874732"/>
                </a:lnTo>
                <a:lnTo>
                  <a:pt x="3075863" y="272580"/>
                </a:lnTo>
                <a:lnTo>
                  <a:pt x="3440760" y="5330025"/>
                </a:lnTo>
                <a:lnTo>
                  <a:pt x="3440252" y="5330520"/>
                </a:lnTo>
                <a:lnTo>
                  <a:pt x="3440099" y="5336375"/>
                </a:lnTo>
                <a:lnTo>
                  <a:pt x="3441344" y="5337759"/>
                </a:lnTo>
                <a:lnTo>
                  <a:pt x="3441382" y="5338203"/>
                </a:lnTo>
                <a:lnTo>
                  <a:pt x="3443097" y="5340528"/>
                </a:lnTo>
                <a:lnTo>
                  <a:pt x="3443465" y="5341353"/>
                </a:lnTo>
                <a:lnTo>
                  <a:pt x="3446018" y="5342902"/>
                </a:lnTo>
                <a:lnTo>
                  <a:pt x="3447135" y="5344096"/>
                </a:lnTo>
                <a:lnTo>
                  <a:pt x="3453079" y="5344439"/>
                </a:lnTo>
                <a:lnTo>
                  <a:pt x="3454323" y="5343360"/>
                </a:lnTo>
                <a:lnTo>
                  <a:pt x="3454666" y="5343283"/>
                </a:lnTo>
                <a:lnTo>
                  <a:pt x="3454895" y="5343068"/>
                </a:lnTo>
                <a:lnTo>
                  <a:pt x="3703878" y="5321744"/>
                </a:lnTo>
                <a:lnTo>
                  <a:pt x="5290134" y="5185867"/>
                </a:lnTo>
                <a:lnTo>
                  <a:pt x="7741209" y="7529817"/>
                </a:lnTo>
                <a:lnTo>
                  <a:pt x="7768945" y="7529817"/>
                </a:lnTo>
                <a:lnTo>
                  <a:pt x="5319179" y="5187124"/>
                </a:lnTo>
                <a:lnTo>
                  <a:pt x="7943634" y="5347995"/>
                </a:lnTo>
                <a:lnTo>
                  <a:pt x="7943634" y="532878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34663"/>
            <a:ext cx="1086485" cy="1463675"/>
          </a:xfrm>
          <a:custGeom>
            <a:avLst/>
            <a:gdLst/>
            <a:ahLst/>
            <a:cxnLst/>
            <a:rect l="l" t="t" r="r" b="b"/>
            <a:pathLst>
              <a:path w="1086485" h="1463675">
                <a:moveTo>
                  <a:pt x="1086321" y="22"/>
                </a:moveTo>
                <a:lnTo>
                  <a:pt x="1062434" y="22"/>
                </a:lnTo>
                <a:lnTo>
                  <a:pt x="0" y="1431178"/>
                </a:lnTo>
                <a:lnTo>
                  <a:pt x="0" y="1463347"/>
                </a:lnTo>
                <a:lnTo>
                  <a:pt x="1086321" y="22"/>
                </a:lnTo>
                <a:close/>
              </a:path>
              <a:path w="1086485" h="1463675">
                <a:moveTo>
                  <a:pt x="1086338" y="0"/>
                </a:moveTo>
                <a:lnTo>
                  <a:pt x="0" y="1036"/>
                </a:lnTo>
                <a:lnTo>
                  <a:pt x="1086321" y="2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142761" y="5195646"/>
            <a:ext cx="4375150" cy="2364740"/>
          </a:xfrm>
          <a:custGeom>
            <a:avLst/>
            <a:gdLst/>
            <a:ahLst/>
            <a:cxnLst/>
            <a:rect l="l" t="t" r="r" b="b"/>
            <a:pathLst>
              <a:path w="4375150" h="2364740">
                <a:moveTo>
                  <a:pt x="4374540" y="2364359"/>
                </a:moveTo>
                <a:lnTo>
                  <a:pt x="1926539" y="23355"/>
                </a:lnTo>
                <a:lnTo>
                  <a:pt x="1907273" y="4940"/>
                </a:lnTo>
                <a:lnTo>
                  <a:pt x="1906460" y="2946"/>
                </a:lnTo>
                <a:lnTo>
                  <a:pt x="1903006" y="850"/>
                </a:lnTo>
                <a:lnTo>
                  <a:pt x="1902307" y="177"/>
                </a:lnTo>
                <a:lnTo>
                  <a:pt x="1896795" y="0"/>
                </a:lnTo>
                <a:lnTo>
                  <a:pt x="1895360" y="1206"/>
                </a:lnTo>
                <a:lnTo>
                  <a:pt x="1869884" y="3390"/>
                </a:lnTo>
                <a:lnTo>
                  <a:pt x="1869884" y="22593"/>
                </a:lnTo>
                <a:lnTo>
                  <a:pt x="110604" y="1502283"/>
                </a:lnTo>
                <a:lnTo>
                  <a:pt x="20485" y="1578076"/>
                </a:lnTo>
                <a:lnTo>
                  <a:pt x="65595" y="177165"/>
                </a:lnTo>
                <a:lnTo>
                  <a:pt x="1869884" y="22593"/>
                </a:lnTo>
                <a:lnTo>
                  <a:pt x="1869884" y="3390"/>
                </a:lnTo>
                <a:lnTo>
                  <a:pt x="50584" y="159181"/>
                </a:lnTo>
                <a:lnTo>
                  <a:pt x="46812" y="163080"/>
                </a:lnTo>
                <a:lnTo>
                  <a:pt x="46697" y="168033"/>
                </a:lnTo>
                <a:lnTo>
                  <a:pt x="698" y="1595996"/>
                </a:lnTo>
                <a:lnTo>
                  <a:pt x="0" y="1597977"/>
                </a:lnTo>
                <a:lnTo>
                  <a:pt x="558" y="1600288"/>
                </a:lnTo>
                <a:lnTo>
                  <a:pt x="469" y="1602727"/>
                </a:lnTo>
                <a:lnTo>
                  <a:pt x="1612" y="1604606"/>
                </a:lnTo>
                <a:lnTo>
                  <a:pt x="1714" y="1605013"/>
                </a:lnTo>
                <a:lnTo>
                  <a:pt x="2095" y="1605407"/>
                </a:lnTo>
                <a:lnTo>
                  <a:pt x="2590" y="1606207"/>
                </a:lnTo>
                <a:lnTo>
                  <a:pt x="3200" y="1606511"/>
                </a:lnTo>
                <a:lnTo>
                  <a:pt x="4457" y="1607769"/>
                </a:lnTo>
                <a:lnTo>
                  <a:pt x="6946" y="1608366"/>
                </a:lnTo>
                <a:lnTo>
                  <a:pt x="9372" y="1609547"/>
                </a:lnTo>
                <a:lnTo>
                  <a:pt x="11087" y="1609331"/>
                </a:lnTo>
                <a:lnTo>
                  <a:pt x="3225165" y="2364359"/>
                </a:lnTo>
                <a:lnTo>
                  <a:pt x="3308997" y="2364359"/>
                </a:lnTo>
                <a:lnTo>
                  <a:pt x="31013" y="1594294"/>
                </a:lnTo>
                <a:lnTo>
                  <a:pt x="1898802" y="23355"/>
                </a:lnTo>
                <a:lnTo>
                  <a:pt x="4346803" y="2364359"/>
                </a:lnTo>
                <a:lnTo>
                  <a:pt x="4374540" y="236435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8538439" y="26517"/>
            <a:ext cx="2153920" cy="1235075"/>
          </a:xfrm>
          <a:custGeom>
            <a:avLst/>
            <a:gdLst/>
            <a:ahLst/>
            <a:cxnLst/>
            <a:rect l="l" t="t" r="r" b="b"/>
            <a:pathLst>
              <a:path w="2153920" h="1235075">
                <a:moveTo>
                  <a:pt x="2153564" y="133553"/>
                </a:moveTo>
                <a:lnTo>
                  <a:pt x="1463751" y="1201762"/>
                </a:lnTo>
                <a:lnTo>
                  <a:pt x="1463001" y="1199286"/>
                </a:lnTo>
                <a:lnTo>
                  <a:pt x="1095717" y="0"/>
                </a:lnTo>
                <a:lnTo>
                  <a:pt x="1075664" y="12"/>
                </a:lnTo>
                <a:lnTo>
                  <a:pt x="1442910" y="1199273"/>
                </a:lnTo>
                <a:lnTo>
                  <a:pt x="22517" y="147129"/>
                </a:lnTo>
                <a:lnTo>
                  <a:pt x="88138" y="965"/>
                </a:lnTo>
                <a:lnTo>
                  <a:pt x="67094" y="977"/>
                </a:lnTo>
                <a:lnTo>
                  <a:pt x="0" y="150431"/>
                </a:lnTo>
                <a:lnTo>
                  <a:pt x="1270" y="155270"/>
                </a:lnTo>
                <a:lnTo>
                  <a:pt x="1452384" y="1230134"/>
                </a:lnTo>
                <a:lnTo>
                  <a:pt x="1452562" y="1230655"/>
                </a:lnTo>
                <a:lnTo>
                  <a:pt x="1455597" y="1233271"/>
                </a:lnTo>
                <a:lnTo>
                  <a:pt x="1456880" y="1233462"/>
                </a:lnTo>
                <a:lnTo>
                  <a:pt x="1458239" y="1234452"/>
                </a:lnTo>
                <a:lnTo>
                  <a:pt x="1462773" y="1234541"/>
                </a:lnTo>
                <a:lnTo>
                  <a:pt x="1463332" y="1234147"/>
                </a:lnTo>
                <a:lnTo>
                  <a:pt x="1466672" y="1232611"/>
                </a:lnTo>
                <a:lnTo>
                  <a:pt x="1467866" y="1230782"/>
                </a:lnTo>
                <a:lnTo>
                  <a:pt x="1468602" y="1229893"/>
                </a:lnTo>
                <a:lnTo>
                  <a:pt x="1469047" y="1228953"/>
                </a:lnTo>
                <a:lnTo>
                  <a:pt x="1486611" y="1201762"/>
                </a:lnTo>
                <a:lnTo>
                  <a:pt x="2153564" y="168948"/>
                </a:lnTo>
                <a:lnTo>
                  <a:pt x="2153564" y="13355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290372" y="32386"/>
            <a:ext cx="182538" cy="2295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001622" y="166052"/>
            <a:ext cx="2690495" cy="5050790"/>
          </a:xfrm>
          <a:custGeom>
            <a:avLst/>
            <a:gdLst/>
            <a:ahLst/>
            <a:cxnLst/>
            <a:rect l="l" t="t" r="r" b="b"/>
            <a:pathLst>
              <a:path w="2690495" h="5050790">
                <a:moveTo>
                  <a:pt x="2690380" y="2029142"/>
                </a:moveTo>
                <a:lnTo>
                  <a:pt x="1734045" y="1716328"/>
                </a:lnTo>
                <a:lnTo>
                  <a:pt x="1673580" y="1696580"/>
                </a:lnTo>
                <a:lnTo>
                  <a:pt x="1656397" y="1670596"/>
                </a:lnTo>
                <a:lnTo>
                  <a:pt x="1656397" y="1705330"/>
                </a:lnTo>
                <a:lnTo>
                  <a:pt x="1473073" y="2079675"/>
                </a:lnTo>
                <a:lnTo>
                  <a:pt x="1324902" y="2382202"/>
                </a:lnTo>
                <a:lnTo>
                  <a:pt x="1311910" y="2342057"/>
                </a:lnTo>
                <a:lnTo>
                  <a:pt x="1311910" y="2404376"/>
                </a:lnTo>
                <a:lnTo>
                  <a:pt x="1295958" y="2417026"/>
                </a:lnTo>
                <a:lnTo>
                  <a:pt x="1295958" y="2441498"/>
                </a:lnTo>
                <a:lnTo>
                  <a:pt x="49174" y="5000053"/>
                </a:lnTo>
                <a:lnTo>
                  <a:pt x="19761" y="3453409"/>
                </a:lnTo>
                <a:lnTo>
                  <a:pt x="1295958" y="2441498"/>
                </a:lnTo>
                <a:lnTo>
                  <a:pt x="1295958" y="2417026"/>
                </a:lnTo>
                <a:lnTo>
                  <a:pt x="436308" y="3098635"/>
                </a:lnTo>
                <a:lnTo>
                  <a:pt x="23342" y="3426066"/>
                </a:lnTo>
                <a:lnTo>
                  <a:pt x="550672" y="51968"/>
                </a:lnTo>
                <a:lnTo>
                  <a:pt x="1311910" y="2404376"/>
                </a:lnTo>
                <a:lnTo>
                  <a:pt x="1311910" y="2342057"/>
                </a:lnTo>
                <a:lnTo>
                  <a:pt x="578180" y="74688"/>
                </a:lnTo>
                <a:lnTo>
                  <a:pt x="1656397" y="1705330"/>
                </a:lnTo>
                <a:lnTo>
                  <a:pt x="1656397" y="1670596"/>
                </a:lnTo>
                <a:lnTo>
                  <a:pt x="601167" y="74650"/>
                </a:lnTo>
                <a:lnTo>
                  <a:pt x="556145" y="6578"/>
                </a:lnTo>
                <a:lnTo>
                  <a:pt x="555167" y="3530"/>
                </a:lnTo>
                <a:lnTo>
                  <a:pt x="553313" y="2311"/>
                </a:lnTo>
                <a:lnTo>
                  <a:pt x="552754" y="1435"/>
                </a:lnTo>
                <a:lnTo>
                  <a:pt x="551522" y="1104"/>
                </a:lnTo>
                <a:lnTo>
                  <a:pt x="551103" y="812"/>
                </a:lnTo>
                <a:lnTo>
                  <a:pt x="550633" y="850"/>
                </a:lnTo>
                <a:lnTo>
                  <a:pt x="547585" y="0"/>
                </a:lnTo>
                <a:lnTo>
                  <a:pt x="544906" y="1308"/>
                </a:lnTo>
                <a:lnTo>
                  <a:pt x="542213" y="1511"/>
                </a:lnTo>
                <a:lnTo>
                  <a:pt x="539292" y="3975"/>
                </a:lnTo>
                <a:lnTo>
                  <a:pt x="538975" y="4114"/>
                </a:lnTo>
                <a:lnTo>
                  <a:pt x="538886" y="4305"/>
                </a:lnTo>
                <a:lnTo>
                  <a:pt x="538467" y="4660"/>
                </a:lnTo>
                <a:lnTo>
                  <a:pt x="538365" y="5473"/>
                </a:lnTo>
                <a:lnTo>
                  <a:pt x="536790" y="9042"/>
                </a:lnTo>
                <a:lnTo>
                  <a:pt x="537578" y="11518"/>
                </a:lnTo>
                <a:lnTo>
                  <a:pt x="990" y="3444824"/>
                </a:lnTo>
                <a:lnTo>
                  <a:pt x="431" y="3446056"/>
                </a:lnTo>
                <a:lnTo>
                  <a:pt x="457" y="3448266"/>
                </a:lnTo>
                <a:lnTo>
                  <a:pt x="0" y="3451237"/>
                </a:lnTo>
                <a:lnTo>
                  <a:pt x="520" y="3452368"/>
                </a:lnTo>
                <a:lnTo>
                  <a:pt x="546" y="3453409"/>
                </a:lnTo>
                <a:lnTo>
                  <a:pt x="30746" y="5040274"/>
                </a:lnTo>
                <a:lnTo>
                  <a:pt x="30848" y="5044681"/>
                </a:lnTo>
                <a:lnTo>
                  <a:pt x="33972" y="5048491"/>
                </a:lnTo>
                <a:lnTo>
                  <a:pt x="38303" y="5049431"/>
                </a:lnTo>
                <a:lnTo>
                  <a:pt x="42608" y="5050409"/>
                </a:lnTo>
                <a:lnTo>
                  <a:pt x="47040" y="5048250"/>
                </a:lnTo>
                <a:lnTo>
                  <a:pt x="70523" y="5000053"/>
                </a:lnTo>
                <a:lnTo>
                  <a:pt x="1317320" y="2441498"/>
                </a:lnTo>
                <a:lnTo>
                  <a:pt x="1329385" y="2416708"/>
                </a:lnTo>
                <a:lnTo>
                  <a:pt x="1509268" y="2396261"/>
                </a:lnTo>
                <a:lnTo>
                  <a:pt x="2690380" y="2262073"/>
                </a:lnTo>
                <a:lnTo>
                  <a:pt x="2690380" y="2242756"/>
                </a:lnTo>
                <a:lnTo>
                  <a:pt x="1339418" y="2396261"/>
                </a:lnTo>
                <a:lnTo>
                  <a:pt x="1672386" y="1716328"/>
                </a:lnTo>
                <a:lnTo>
                  <a:pt x="2690380" y="2049297"/>
                </a:lnTo>
                <a:lnTo>
                  <a:pt x="2690380" y="202914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2748584" y="267893"/>
            <a:ext cx="3460750" cy="5106035"/>
          </a:xfrm>
          <a:custGeom>
            <a:avLst/>
            <a:gdLst/>
            <a:ahLst/>
            <a:cxnLst/>
            <a:rect l="l" t="t" r="r" b="b"/>
            <a:pathLst>
              <a:path w="3460750" h="5106035">
                <a:moveTo>
                  <a:pt x="3460153" y="5097069"/>
                </a:moveTo>
                <a:lnTo>
                  <a:pt x="3459302" y="5085258"/>
                </a:lnTo>
                <a:lnTo>
                  <a:pt x="3440061" y="4818583"/>
                </a:lnTo>
                <a:lnTo>
                  <a:pt x="3440061" y="5085258"/>
                </a:lnTo>
                <a:lnTo>
                  <a:pt x="1843252" y="4901755"/>
                </a:lnTo>
                <a:lnTo>
                  <a:pt x="1845144" y="4894377"/>
                </a:lnTo>
                <a:lnTo>
                  <a:pt x="2957423" y="542658"/>
                </a:lnTo>
                <a:lnTo>
                  <a:pt x="3078213" y="70129"/>
                </a:lnTo>
                <a:lnTo>
                  <a:pt x="3440061" y="5085258"/>
                </a:lnTo>
                <a:lnTo>
                  <a:pt x="3440061" y="4818583"/>
                </a:lnTo>
                <a:lnTo>
                  <a:pt x="3097479" y="70129"/>
                </a:lnTo>
                <a:lnTo>
                  <a:pt x="3093224" y="11353"/>
                </a:lnTo>
                <a:lnTo>
                  <a:pt x="3093936" y="8585"/>
                </a:lnTo>
                <a:lnTo>
                  <a:pt x="3092831" y="6159"/>
                </a:lnTo>
                <a:lnTo>
                  <a:pt x="3092754" y="5168"/>
                </a:lnTo>
                <a:lnTo>
                  <a:pt x="3092056" y="4470"/>
                </a:lnTo>
                <a:lnTo>
                  <a:pt x="3091891" y="4089"/>
                </a:lnTo>
                <a:lnTo>
                  <a:pt x="3091484" y="3886"/>
                </a:lnTo>
                <a:lnTo>
                  <a:pt x="3089059" y="1409"/>
                </a:lnTo>
                <a:lnTo>
                  <a:pt x="3086176" y="1168"/>
                </a:lnTo>
                <a:lnTo>
                  <a:pt x="3083915" y="0"/>
                </a:lnTo>
                <a:lnTo>
                  <a:pt x="3080499" y="685"/>
                </a:lnTo>
                <a:lnTo>
                  <a:pt x="3079724" y="609"/>
                </a:lnTo>
                <a:lnTo>
                  <a:pt x="3079254" y="927"/>
                </a:lnTo>
                <a:lnTo>
                  <a:pt x="3079051" y="965"/>
                </a:lnTo>
                <a:lnTo>
                  <a:pt x="3078861" y="1193"/>
                </a:lnTo>
                <a:lnTo>
                  <a:pt x="3075571" y="3403"/>
                </a:lnTo>
                <a:lnTo>
                  <a:pt x="3074860" y="5956"/>
                </a:lnTo>
                <a:lnTo>
                  <a:pt x="3063811" y="19113"/>
                </a:lnTo>
                <a:lnTo>
                  <a:pt x="3063811" y="48958"/>
                </a:lnTo>
                <a:lnTo>
                  <a:pt x="1825332" y="4894377"/>
                </a:lnTo>
                <a:lnTo>
                  <a:pt x="24130" y="3668331"/>
                </a:lnTo>
                <a:lnTo>
                  <a:pt x="3063811" y="48958"/>
                </a:lnTo>
                <a:lnTo>
                  <a:pt x="3063811" y="19113"/>
                </a:lnTo>
                <a:lnTo>
                  <a:pt x="2590" y="3664127"/>
                </a:lnTo>
                <a:lnTo>
                  <a:pt x="825" y="3666274"/>
                </a:lnTo>
                <a:lnTo>
                  <a:pt x="0" y="3668941"/>
                </a:lnTo>
                <a:lnTo>
                  <a:pt x="431" y="3671608"/>
                </a:lnTo>
                <a:lnTo>
                  <a:pt x="812" y="3674275"/>
                </a:lnTo>
                <a:lnTo>
                  <a:pt x="2324" y="3676688"/>
                </a:lnTo>
                <a:lnTo>
                  <a:pt x="1824329" y="4916906"/>
                </a:lnTo>
                <a:lnTo>
                  <a:pt x="1824901" y="4917732"/>
                </a:lnTo>
                <a:lnTo>
                  <a:pt x="1827403" y="4919205"/>
                </a:lnTo>
                <a:lnTo>
                  <a:pt x="1827771" y="4919256"/>
                </a:lnTo>
                <a:lnTo>
                  <a:pt x="1828444" y="4919700"/>
                </a:lnTo>
                <a:lnTo>
                  <a:pt x="1831708" y="4920056"/>
                </a:lnTo>
                <a:lnTo>
                  <a:pt x="1832432" y="4919789"/>
                </a:lnTo>
                <a:lnTo>
                  <a:pt x="3452190" y="5105933"/>
                </a:lnTo>
                <a:lnTo>
                  <a:pt x="3455009" y="5104981"/>
                </a:lnTo>
                <a:lnTo>
                  <a:pt x="3457956" y="5102199"/>
                </a:lnTo>
                <a:lnTo>
                  <a:pt x="3458603" y="5101272"/>
                </a:lnTo>
                <a:lnTo>
                  <a:pt x="3459823" y="5098732"/>
                </a:lnTo>
                <a:lnTo>
                  <a:pt x="3460153" y="509706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9658007" y="160095"/>
            <a:ext cx="1034415" cy="2055495"/>
          </a:xfrm>
          <a:custGeom>
            <a:avLst/>
            <a:gdLst/>
            <a:ahLst/>
            <a:cxnLst/>
            <a:rect l="l" t="t" r="r" b="b"/>
            <a:pathLst>
              <a:path w="1034415" h="2055495">
                <a:moveTo>
                  <a:pt x="1033995" y="596607"/>
                </a:moveTo>
                <a:lnTo>
                  <a:pt x="950023" y="819619"/>
                </a:lnTo>
                <a:lnTo>
                  <a:pt x="941019" y="843546"/>
                </a:lnTo>
                <a:lnTo>
                  <a:pt x="927862" y="848753"/>
                </a:lnTo>
                <a:lnTo>
                  <a:pt x="883818" y="866152"/>
                </a:lnTo>
                <a:lnTo>
                  <a:pt x="883818" y="886752"/>
                </a:lnTo>
                <a:lnTo>
                  <a:pt x="808583" y="942327"/>
                </a:lnTo>
                <a:lnTo>
                  <a:pt x="630148" y="1074089"/>
                </a:lnTo>
                <a:lnTo>
                  <a:pt x="607009" y="1074661"/>
                </a:lnTo>
                <a:lnTo>
                  <a:pt x="607009" y="1096606"/>
                </a:lnTo>
                <a:lnTo>
                  <a:pt x="61150" y="1646478"/>
                </a:lnTo>
                <a:lnTo>
                  <a:pt x="377113" y="1125334"/>
                </a:lnTo>
                <a:lnTo>
                  <a:pt x="416826" y="1120368"/>
                </a:lnTo>
                <a:lnTo>
                  <a:pt x="528751" y="1106373"/>
                </a:lnTo>
                <a:lnTo>
                  <a:pt x="596912" y="1097851"/>
                </a:lnTo>
                <a:lnTo>
                  <a:pt x="607009" y="1096606"/>
                </a:lnTo>
                <a:lnTo>
                  <a:pt x="607009" y="1074661"/>
                </a:lnTo>
                <a:lnTo>
                  <a:pt x="449173" y="1078534"/>
                </a:lnTo>
                <a:lnTo>
                  <a:pt x="442366" y="1078699"/>
                </a:lnTo>
                <a:lnTo>
                  <a:pt x="442366" y="1097851"/>
                </a:lnTo>
                <a:lnTo>
                  <a:pt x="375462" y="1106233"/>
                </a:lnTo>
                <a:lnTo>
                  <a:pt x="374332" y="1106373"/>
                </a:lnTo>
                <a:lnTo>
                  <a:pt x="366483" y="1099693"/>
                </a:lnTo>
                <a:lnTo>
                  <a:pt x="442366" y="1097851"/>
                </a:lnTo>
                <a:lnTo>
                  <a:pt x="442366" y="1078699"/>
                </a:lnTo>
                <a:lnTo>
                  <a:pt x="394792" y="1079842"/>
                </a:lnTo>
                <a:lnTo>
                  <a:pt x="883818" y="886752"/>
                </a:lnTo>
                <a:lnTo>
                  <a:pt x="883818" y="866152"/>
                </a:lnTo>
                <a:lnTo>
                  <a:pt x="365302" y="1070838"/>
                </a:lnTo>
                <a:lnTo>
                  <a:pt x="1033983" y="35344"/>
                </a:lnTo>
                <a:lnTo>
                  <a:pt x="1033983" y="0"/>
                </a:lnTo>
                <a:lnTo>
                  <a:pt x="334937" y="1082509"/>
                </a:lnTo>
                <a:lnTo>
                  <a:pt x="333895" y="1083208"/>
                </a:lnTo>
                <a:lnTo>
                  <a:pt x="333184" y="1083475"/>
                </a:lnTo>
                <a:lnTo>
                  <a:pt x="330708" y="1088034"/>
                </a:lnTo>
                <a:lnTo>
                  <a:pt x="331038" y="1089660"/>
                </a:lnTo>
                <a:lnTo>
                  <a:pt x="331038" y="1090345"/>
                </a:lnTo>
                <a:lnTo>
                  <a:pt x="330708" y="1091311"/>
                </a:lnTo>
                <a:lnTo>
                  <a:pt x="331012" y="1092492"/>
                </a:lnTo>
                <a:lnTo>
                  <a:pt x="331012" y="1093609"/>
                </a:lnTo>
                <a:lnTo>
                  <a:pt x="331470" y="1094193"/>
                </a:lnTo>
                <a:lnTo>
                  <a:pt x="331825" y="1095463"/>
                </a:lnTo>
                <a:lnTo>
                  <a:pt x="332320" y="1095895"/>
                </a:lnTo>
                <a:lnTo>
                  <a:pt x="332587" y="1097165"/>
                </a:lnTo>
                <a:lnTo>
                  <a:pt x="336651" y="1100404"/>
                </a:lnTo>
                <a:lnTo>
                  <a:pt x="337616" y="1100391"/>
                </a:lnTo>
                <a:lnTo>
                  <a:pt x="358889" y="1118400"/>
                </a:lnTo>
                <a:lnTo>
                  <a:pt x="3378" y="1704695"/>
                </a:lnTo>
                <a:lnTo>
                  <a:pt x="1930" y="1706194"/>
                </a:lnTo>
                <a:lnTo>
                  <a:pt x="1663" y="1707108"/>
                </a:lnTo>
                <a:lnTo>
                  <a:pt x="0" y="1709280"/>
                </a:lnTo>
                <a:lnTo>
                  <a:pt x="1358" y="1715122"/>
                </a:lnTo>
                <a:lnTo>
                  <a:pt x="2489" y="1716024"/>
                </a:lnTo>
                <a:lnTo>
                  <a:pt x="4902" y="1718652"/>
                </a:lnTo>
                <a:lnTo>
                  <a:pt x="6502" y="1719186"/>
                </a:lnTo>
                <a:lnTo>
                  <a:pt x="8966" y="1721116"/>
                </a:lnTo>
                <a:lnTo>
                  <a:pt x="11887" y="1720951"/>
                </a:lnTo>
                <a:lnTo>
                  <a:pt x="1033983" y="2055279"/>
                </a:lnTo>
                <a:lnTo>
                  <a:pt x="1033983" y="2035111"/>
                </a:lnTo>
                <a:lnTo>
                  <a:pt x="28803" y="1706321"/>
                </a:lnTo>
                <a:lnTo>
                  <a:pt x="88112" y="1646567"/>
                </a:lnTo>
                <a:lnTo>
                  <a:pt x="632587" y="1098080"/>
                </a:lnTo>
                <a:lnTo>
                  <a:pt x="1033995" y="1606359"/>
                </a:lnTo>
                <a:lnTo>
                  <a:pt x="1033995" y="1575371"/>
                </a:lnTo>
                <a:lnTo>
                  <a:pt x="794308" y="1271879"/>
                </a:lnTo>
                <a:lnTo>
                  <a:pt x="657034" y="1098042"/>
                </a:lnTo>
                <a:lnTo>
                  <a:pt x="647077" y="1085443"/>
                </a:lnTo>
                <a:lnTo>
                  <a:pt x="649274" y="1083818"/>
                </a:lnTo>
                <a:lnTo>
                  <a:pt x="649516" y="1083640"/>
                </a:lnTo>
                <a:lnTo>
                  <a:pt x="654646" y="1079855"/>
                </a:lnTo>
                <a:lnTo>
                  <a:pt x="916127" y="886739"/>
                </a:lnTo>
                <a:lnTo>
                  <a:pt x="944384" y="865860"/>
                </a:lnTo>
                <a:lnTo>
                  <a:pt x="1033995" y="1078712"/>
                </a:lnTo>
                <a:lnTo>
                  <a:pt x="1033995" y="1029284"/>
                </a:lnTo>
                <a:lnTo>
                  <a:pt x="965212" y="865847"/>
                </a:lnTo>
                <a:lnTo>
                  <a:pt x="958824" y="850709"/>
                </a:lnTo>
                <a:lnTo>
                  <a:pt x="1024801" y="675474"/>
                </a:lnTo>
                <a:lnTo>
                  <a:pt x="1033983" y="651090"/>
                </a:lnTo>
                <a:lnTo>
                  <a:pt x="1033995" y="596607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0" y="3928033"/>
            <a:ext cx="6209030" cy="3632200"/>
          </a:xfrm>
          <a:custGeom>
            <a:avLst/>
            <a:gdLst/>
            <a:ahLst/>
            <a:cxnLst/>
            <a:rect l="l" t="t" r="r" b="b"/>
            <a:pathLst>
              <a:path w="6209030" h="3632200">
                <a:moveTo>
                  <a:pt x="6208928" y="1435303"/>
                </a:moveTo>
                <a:lnTo>
                  <a:pt x="6208661" y="1434528"/>
                </a:lnTo>
                <a:lnTo>
                  <a:pt x="6208763" y="1432369"/>
                </a:lnTo>
                <a:lnTo>
                  <a:pt x="6207087" y="1429740"/>
                </a:lnTo>
                <a:lnTo>
                  <a:pt x="6206985" y="1429397"/>
                </a:lnTo>
                <a:lnTo>
                  <a:pt x="6206769" y="1429232"/>
                </a:lnTo>
                <a:lnTo>
                  <a:pt x="6206515" y="1428813"/>
                </a:lnTo>
                <a:lnTo>
                  <a:pt x="6205931" y="1428559"/>
                </a:lnTo>
                <a:lnTo>
                  <a:pt x="6203835" y="1426857"/>
                </a:lnTo>
                <a:lnTo>
                  <a:pt x="6201664" y="1426616"/>
                </a:lnTo>
                <a:lnTo>
                  <a:pt x="6199454" y="1425600"/>
                </a:lnTo>
                <a:lnTo>
                  <a:pt x="6196812" y="1426057"/>
                </a:lnTo>
                <a:lnTo>
                  <a:pt x="6188659" y="1425130"/>
                </a:lnTo>
                <a:lnTo>
                  <a:pt x="6188659" y="1458861"/>
                </a:lnTo>
                <a:lnTo>
                  <a:pt x="6143701" y="2855861"/>
                </a:lnTo>
                <a:lnTo>
                  <a:pt x="5017109" y="2695359"/>
                </a:lnTo>
                <a:lnTo>
                  <a:pt x="4893030" y="2677693"/>
                </a:lnTo>
                <a:lnTo>
                  <a:pt x="4902632" y="2668651"/>
                </a:lnTo>
                <a:lnTo>
                  <a:pt x="4905895" y="2665577"/>
                </a:lnTo>
                <a:lnTo>
                  <a:pt x="4980356" y="2595537"/>
                </a:lnTo>
                <a:lnTo>
                  <a:pt x="6188659" y="1458861"/>
                </a:lnTo>
                <a:lnTo>
                  <a:pt x="6188659" y="1425130"/>
                </a:lnTo>
                <a:lnTo>
                  <a:pt x="6177394" y="1423835"/>
                </a:lnTo>
                <a:lnTo>
                  <a:pt x="6177394" y="1443113"/>
                </a:lnTo>
                <a:lnTo>
                  <a:pt x="4877917" y="2665577"/>
                </a:lnTo>
                <a:lnTo>
                  <a:pt x="4877562" y="2663774"/>
                </a:lnTo>
                <a:lnTo>
                  <a:pt x="4857978" y="2567673"/>
                </a:lnTo>
                <a:lnTo>
                  <a:pt x="4857978" y="2663774"/>
                </a:lnTo>
                <a:lnTo>
                  <a:pt x="2918231" y="1397647"/>
                </a:lnTo>
                <a:lnTo>
                  <a:pt x="4572139" y="1260132"/>
                </a:lnTo>
                <a:lnTo>
                  <a:pt x="4857978" y="2663774"/>
                </a:lnTo>
                <a:lnTo>
                  <a:pt x="4857978" y="2567673"/>
                </a:lnTo>
                <a:lnTo>
                  <a:pt x="4702289" y="1803146"/>
                </a:lnTo>
                <a:lnTo>
                  <a:pt x="4591875" y="1260906"/>
                </a:lnTo>
                <a:lnTo>
                  <a:pt x="6177394" y="1443113"/>
                </a:lnTo>
                <a:lnTo>
                  <a:pt x="6177394" y="1423835"/>
                </a:lnTo>
                <a:lnTo>
                  <a:pt x="4759947" y="1260906"/>
                </a:lnTo>
                <a:lnTo>
                  <a:pt x="4585043" y="1240802"/>
                </a:lnTo>
                <a:lnTo>
                  <a:pt x="4583874" y="1239926"/>
                </a:lnTo>
                <a:lnTo>
                  <a:pt x="4582414" y="1240053"/>
                </a:lnTo>
                <a:lnTo>
                  <a:pt x="4552048" y="1219390"/>
                </a:lnTo>
                <a:lnTo>
                  <a:pt x="4552048" y="1242542"/>
                </a:lnTo>
                <a:lnTo>
                  <a:pt x="2898292" y="1380032"/>
                </a:lnTo>
                <a:lnTo>
                  <a:pt x="2796108" y="304203"/>
                </a:lnTo>
                <a:lnTo>
                  <a:pt x="2770035" y="29565"/>
                </a:lnTo>
                <a:lnTo>
                  <a:pt x="4552048" y="1242542"/>
                </a:lnTo>
                <a:lnTo>
                  <a:pt x="4552048" y="1219390"/>
                </a:lnTo>
                <a:lnTo>
                  <a:pt x="2804096" y="29552"/>
                </a:lnTo>
                <a:lnTo>
                  <a:pt x="2764396" y="2540"/>
                </a:lnTo>
                <a:lnTo>
                  <a:pt x="2764167" y="2362"/>
                </a:lnTo>
                <a:lnTo>
                  <a:pt x="2761932" y="762"/>
                </a:lnTo>
                <a:lnTo>
                  <a:pt x="2761729" y="723"/>
                </a:lnTo>
                <a:lnTo>
                  <a:pt x="2760865" y="127"/>
                </a:lnTo>
                <a:lnTo>
                  <a:pt x="2756865" y="0"/>
                </a:lnTo>
                <a:lnTo>
                  <a:pt x="2754934" y="1143"/>
                </a:lnTo>
                <a:lnTo>
                  <a:pt x="0" y="622998"/>
                </a:lnTo>
                <a:lnTo>
                  <a:pt x="0" y="642645"/>
                </a:lnTo>
                <a:lnTo>
                  <a:pt x="2750007" y="21894"/>
                </a:lnTo>
                <a:lnTo>
                  <a:pt x="2878759" y="1377810"/>
                </a:lnTo>
                <a:lnTo>
                  <a:pt x="1277683" y="979068"/>
                </a:lnTo>
                <a:lnTo>
                  <a:pt x="0" y="660857"/>
                </a:lnTo>
                <a:lnTo>
                  <a:pt x="0" y="680605"/>
                </a:lnTo>
                <a:lnTo>
                  <a:pt x="2864916" y="1394129"/>
                </a:lnTo>
                <a:lnTo>
                  <a:pt x="0" y="3128911"/>
                </a:lnTo>
                <a:lnTo>
                  <a:pt x="0" y="3151327"/>
                </a:lnTo>
                <a:lnTo>
                  <a:pt x="2889427" y="1401711"/>
                </a:lnTo>
                <a:lnTo>
                  <a:pt x="4862220" y="2689466"/>
                </a:lnTo>
                <a:lnTo>
                  <a:pt x="4833582" y="3631971"/>
                </a:lnTo>
                <a:lnTo>
                  <a:pt x="4852771" y="3631971"/>
                </a:lnTo>
                <a:lnTo>
                  <a:pt x="4881219" y="2695397"/>
                </a:lnTo>
                <a:lnTo>
                  <a:pt x="5831002" y="2830690"/>
                </a:lnTo>
                <a:lnTo>
                  <a:pt x="6125286" y="2872613"/>
                </a:lnTo>
                <a:lnTo>
                  <a:pt x="4889474" y="3631971"/>
                </a:lnTo>
                <a:lnTo>
                  <a:pt x="4926127" y="3631971"/>
                </a:lnTo>
                <a:lnTo>
                  <a:pt x="6155906" y="2876296"/>
                </a:lnTo>
                <a:lnTo>
                  <a:pt x="6157036" y="2875965"/>
                </a:lnTo>
                <a:lnTo>
                  <a:pt x="6158687" y="2874594"/>
                </a:lnTo>
                <a:lnTo>
                  <a:pt x="6159563" y="2874048"/>
                </a:lnTo>
                <a:lnTo>
                  <a:pt x="6160846" y="2872613"/>
                </a:lnTo>
                <a:lnTo>
                  <a:pt x="6161024" y="2872232"/>
                </a:lnTo>
                <a:lnTo>
                  <a:pt x="6162167" y="2869831"/>
                </a:lnTo>
                <a:lnTo>
                  <a:pt x="6162497" y="2869146"/>
                </a:lnTo>
                <a:lnTo>
                  <a:pt x="6162751" y="2867037"/>
                </a:lnTo>
                <a:lnTo>
                  <a:pt x="6162548" y="2865996"/>
                </a:lnTo>
                <a:lnTo>
                  <a:pt x="6162878" y="2855874"/>
                </a:lnTo>
                <a:lnTo>
                  <a:pt x="6207874" y="1458849"/>
                </a:lnTo>
                <a:lnTo>
                  <a:pt x="6208522" y="1438338"/>
                </a:lnTo>
                <a:lnTo>
                  <a:pt x="6208750" y="1437881"/>
                </a:lnTo>
                <a:lnTo>
                  <a:pt x="6208928" y="143530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765152" y="27634"/>
            <a:ext cx="2794000" cy="260985"/>
          </a:xfrm>
          <a:custGeom>
            <a:avLst/>
            <a:gdLst/>
            <a:ahLst/>
            <a:cxnLst/>
            <a:rect l="l" t="t" r="r" b="b"/>
            <a:pathLst>
              <a:path w="2794000" h="260985">
                <a:moveTo>
                  <a:pt x="2793949" y="150291"/>
                </a:moveTo>
                <a:lnTo>
                  <a:pt x="2793746" y="146824"/>
                </a:lnTo>
                <a:lnTo>
                  <a:pt x="2701277" y="0"/>
                </a:lnTo>
                <a:lnTo>
                  <a:pt x="2678646" y="12"/>
                </a:lnTo>
                <a:lnTo>
                  <a:pt x="2766898" y="140169"/>
                </a:lnTo>
                <a:lnTo>
                  <a:pt x="83083" y="240626"/>
                </a:lnTo>
                <a:lnTo>
                  <a:pt x="206921" y="2374"/>
                </a:lnTo>
                <a:lnTo>
                  <a:pt x="199694" y="2387"/>
                </a:lnTo>
                <a:lnTo>
                  <a:pt x="185293" y="2400"/>
                </a:lnTo>
                <a:lnTo>
                  <a:pt x="70472" y="223240"/>
                </a:lnTo>
                <a:lnTo>
                  <a:pt x="19672" y="2552"/>
                </a:lnTo>
                <a:lnTo>
                  <a:pt x="0" y="2578"/>
                </a:lnTo>
                <a:lnTo>
                  <a:pt x="56845" y="249643"/>
                </a:lnTo>
                <a:lnTo>
                  <a:pt x="56997" y="253072"/>
                </a:lnTo>
                <a:lnTo>
                  <a:pt x="58000" y="254660"/>
                </a:lnTo>
                <a:lnTo>
                  <a:pt x="58521" y="256870"/>
                </a:lnTo>
                <a:lnTo>
                  <a:pt x="61747" y="259816"/>
                </a:lnTo>
                <a:lnTo>
                  <a:pt x="62826" y="259956"/>
                </a:lnTo>
                <a:lnTo>
                  <a:pt x="63906" y="260515"/>
                </a:lnTo>
                <a:lnTo>
                  <a:pt x="66522" y="260426"/>
                </a:lnTo>
                <a:lnTo>
                  <a:pt x="69748" y="260819"/>
                </a:lnTo>
                <a:lnTo>
                  <a:pt x="70827" y="260261"/>
                </a:lnTo>
                <a:lnTo>
                  <a:pt x="595579" y="240626"/>
                </a:lnTo>
                <a:lnTo>
                  <a:pt x="2787662" y="158572"/>
                </a:lnTo>
                <a:lnTo>
                  <a:pt x="2790748" y="156641"/>
                </a:lnTo>
                <a:lnTo>
                  <a:pt x="2792374" y="153593"/>
                </a:lnTo>
                <a:lnTo>
                  <a:pt x="2793949" y="15029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8443803" y="27471"/>
            <a:ext cx="182785" cy="15991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8031556" y="2408834"/>
            <a:ext cx="2660650" cy="2969895"/>
          </a:xfrm>
          <a:custGeom>
            <a:avLst/>
            <a:gdLst/>
            <a:ahLst/>
            <a:cxnLst/>
            <a:rect l="l" t="t" r="r" b="b"/>
            <a:pathLst>
              <a:path w="2660650" h="2969895">
                <a:moveTo>
                  <a:pt x="2660446" y="0"/>
                </a:moveTo>
                <a:lnTo>
                  <a:pt x="1294803" y="155117"/>
                </a:lnTo>
                <a:lnTo>
                  <a:pt x="1292567" y="154025"/>
                </a:lnTo>
                <a:lnTo>
                  <a:pt x="1286840" y="156032"/>
                </a:lnTo>
                <a:lnTo>
                  <a:pt x="1286103" y="157530"/>
                </a:lnTo>
                <a:lnTo>
                  <a:pt x="1284389" y="159169"/>
                </a:lnTo>
                <a:lnTo>
                  <a:pt x="1283919" y="162026"/>
                </a:lnTo>
                <a:lnTo>
                  <a:pt x="3187" y="2790240"/>
                </a:lnTo>
                <a:lnTo>
                  <a:pt x="2209" y="2790736"/>
                </a:lnTo>
                <a:lnTo>
                  <a:pt x="127" y="2795016"/>
                </a:lnTo>
                <a:lnTo>
                  <a:pt x="355" y="2796121"/>
                </a:lnTo>
                <a:lnTo>
                  <a:pt x="0" y="2796857"/>
                </a:lnTo>
                <a:lnTo>
                  <a:pt x="774" y="2801239"/>
                </a:lnTo>
                <a:lnTo>
                  <a:pt x="1600" y="2802064"/>
                </a:lnTo>
                <a:lnTo>
                  <a:pt x="1905" y="2803487"/>
                </a:lnTo>
                <a:lnTo>
                  <a:pt x="5511" y="2806623"/>
                </a:lnTo>
                <a:lnTo>
                  <a:pt x="6286" y="2806674"/>
                </a:lnTo>
                <a:lnTo>
                  <a:pt x="6654" y="2807030"/>
                </a:lnTo>
                <a:lnTo>
                  <a:pt x="11099" y="2807703"/>
                </a:lnTo>
                <a:lnTo>
                  <a:pt x="12395" y="2807055"/>
                </a:lnTo>
                <a:lnTo>
                  <a:pt x="2660446" y="2969323"/>
                </a:lnTo>
                <a:lnTo>
                  <a:pt x="2660446" y="2950108"/>
                </a:lnTo>
                <a:lnTo>
                  <a:pt x="46215" y="2789898"/>
                </a:lnTo>
                <a:lnTo>
                  <a:pt x="73926" y="2775839"/>
                </a:lnTo>
                <a:lnTo>
                  <a:pt x="2660446" y="1464081"/>
                </a:lnTo>
                <a:lnTo>
                  <a:pt x="2660446" y="1442580"/>
                </a:lnTo>
                <a:lnTo>
                  <a:pt x="1762150" y="1898167"/>
                </a:lnTo>
                <a:lnTo>
                  <a:pt x="31559" y="2775839"/>
                </a:lnTo>
                <a:lnTo>
                  <a:pt x="1297597" y="177749"/>
                </a:lnTo>
                <a:lnTo>
                  <a:pt x="2660434" y="834961"/>
                </a:lnTo>
                <a:lnTo>
                  <a:pt x="2660446" y="813676"/>
                </a:lnTo>
                <a:lnTo>
                  <a:pt x="1341729" y="177749"/>
                </a:lnTo>
                <a:lnTo>
                  <a:pt x="1329194" y="171704"/>
                </a:lnTo>
                <a:lnTo>
                  <a:pt x="1327200" y="170738"/>
                </a:lnTo>
                <a:lnTo>
                  <a:pt x="2660446" y="19304"/>
                </a:lnTo>
                <a:lnTo>
                  <a:pt x="26604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0" y="4466913"/>
            <a:ext cx="59055" cy="224154"/>
          </a:xfrm>
          <a:custGeom>
            <a:avLst/>
            <a:gdLst/>
            <a:ahLst/>
            <a:cxnLst/>
            <a:rect l="l" t="t" r="r" b="b"/>
            <a:pathLst>
              <a:path w="59055" h="224154">
                <a:moveTo>
                  <a:pt x="0" y="0"/>
                </a:moveTo>
                <a:lnTo>
                  <a:pt x="0" y="224144"/>
                </a:lnTo>
                <a:lnTo>
                  <a:pt x="20550" y="208590"/>
                </a:lnTo>
                <a:lnTo>
                  <a:pt x="45939" y="171925"/>
                </a:lnTo>
                <a:lnTo>
                  <a:pt x="58496" y="129145"/>
                </a:lnTo>
                <a:lnTo>
                  <a:pt x="57113" y="86133"/>
                </a:lnTo>
                <a:lnTo>
                  <a:pt x="42872" y="45947"/>
                </a:lnTo>
                <a:lnTo>
                  <a:pt x="16858" y="11646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681762" y="3861474"/>
            <a:ext cx="153535" cy="15336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3295972" y="158615"/>
            <a:ext cx="186690" cy="186055"/>
          </a:xfrm>
          <a:custGeom>
            <a:avLst/>
            <a:gdLst/>
            <a:ahLst/>
            <a:cxnLst/>
            <a:rect l="l" t="t" r="r" b="b"/>
            <a:pathLst>
              <a:path w="186689" h="186054">
                <a:moveTo>
                  <a:pt x="97319" y="0"/>
                </a:moveTo>
                <a:lnTo>
                  <a:pt x="61999" y="5262"/>
                </a:lnTo>
                <a:lnTo>
                  <a:pt x="31228" y="23370"/>
                </a:lnTo>
                <a:lnTo>
                  <a:pt x="9003" y="52910"/>
                </a:lnTo>
                <a:lnTo>
                  <a:pt x="0" y="88754"/>
                </a:lnTo>
                <a:lnTo>
                  <a:pt x="5269" y="124039"/>
                </a:lnTo>
                <a:lnTo>
                  <a:pt x="23398" y="154776"/>
                </a:lnTo>
                <a:lnTo>
                  <a:pt x="52970" y="176976"/>
                </a:lnTo>
                <a:lnTo>
                  <a:pt x="88847" y="185975"/>
                </a:lnTo>
                <a:lnTo>
                  <a:pt x="124167" y="180711"/>
                </a:lnTo>
                <a:lnTo>
                  <a:pt x="154933" y="162601"/>
                </a:lnTo>
                <a:lnTo>
                  <a:pt x="177151" y="133059"/>
                </a:lnTo>
                <a:lnTo>
                  <a:pt x="186164" y="97220"/>
                </a:lnTo>
                <a:lnTo>
                  <a:pt x="180901" y="61935"/>
                </a:lnTo>
                <a:lnTo>
                  <a:pt x="162774" y="31195"/>
                </a:lnTo>
                <a:lnTo>
                  <a:pt x="133196" y="8993"/>
                </a:lnTo>
                <a:lnTo>
                  <a:pt x="9731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0" y="4458694"/>
            <a:ext cx="65405" cy="241300"/>
          </a:xfrm>
          <a:custGeom>
            <a:avLst/>
            <a:gdLst/>
            <a:ahLst/>
            <a:cxnLst/>
            <a:rect l="l" t="t" r="r" b="b"/>
            <a:pathLst>
              <a:path w="65405" h="241300">
                <a:moveTo>
                  <a:pt x="0" y="0"/>
                </a:moveTo>
                <a:lnTo>
                  <a:pt x="0" y="240844"/>
                </a:lnTo>
                <a:lnTo>
                  <a:pt x="25491" y="221556"/>
                </a:lnTo>
                <a:lnTo>
                  <a:pt x="52132" y="183094"/>
                </a:lnTo>
                <a:lnTo>
                  <a:pt x="65303" y="138210"/>
                </a:lnTo>
                <a:lnTo>
                  <a:pt x="63848" y="93084"/>
                </a:lnTo>
                <a:lnTo>
                  <a:pt x="48905" y="50923"/>
                </a:lnTo>
                <a:lnTo>
                  <a:pt x="21612" y="14934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3331667" y="194284"/>
            <a:ext cx="114935" cy="114935"/>
          </a:xfrm>
          <a:custGeom>
            <a:avLst/>
            <a:gdLst/>
            <a:ahLst/>
            <a:cxnLst/>
            <a:rect l="l" t="t" r="r" b="b"/>
            <a:pathLst>
              <a:path w="114935" h="114935">
                <a:moveTo>
                  <a:pt x="114757" y="59931"/>
                </a:moveTo>
                <a:lnTo>
                  <a:pt x="111518" y="38188"/>
                </a:lnTo>
                <a:lnTo>
                  <a:pt x="100342" y="19240"/>
                </a:lnTo>
                <a:lnTo>
                  <a:pt x="82118" y="5549"/>
                </a:lnTo>
                <a:lnTo>
                  <a:pt x="59994" y="0"/>
                </a:lnTo>
                <a:lnTo>
                  <a:pt x="38227" y="3251"/>
                </a:lnTo>
                <a:lnTo>
                  <a:pt x="19253" y="14414"/>
                </a:lnTo>
                <a:lnTo>
                  <a:pt x="5562" y="32613"/>
                </a:lnTo>
                <a:lnTo>
                  <a:pt x="0" y="54711"/>
                </a:lnTo>
                <a:lnTo>
                  <a:pt x="3251" y="76454"/>
                </a:lnTo>
                <a:lnTo>
                  <a:pt x="14427" y="95415"/>
                </a:lnTo>
                <a:lnTo>
                  <a:pt x="32664" y="109093"/>
                </a:lnTo>
                <a:lnTo>
                  <a:pt x="54775" y="114642"/>
                </a:lnTo>
                <a:lnTo>
                  <a:pt x="76542" y="111391"/>
                </a:lnTo>
                <a:lnTo>
                  <a:pt x="95504" y="100228"/>
                </a:lnTo>
                <a:lnTo>
                  <a:pt x="109207" y="82016"/>
                </a:lnTo>
                <a:lnTo>
                  <a:pt x="114757" y="5993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9605619" y="1807288"/>
            <a:ext cx="126871" cy="12674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9908735" y="1160558"/>
            <a:ext cx="180716" cy="18052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8398740" y="27524"/>
            <a:ext cx="300990" cy="299720"/>
          </a:xfrm>
          <a:custGeom>
            <a:avLst/>
            <a:gdLst/>
            <a:ahLst/>
            <a:cxnLst/>
            <a:rect l="l" t="t" r="r" b="b"/>
            <a:pathLst>
              <a:path w="300990" h="299720">
                <a:moveTo>
                  <a:pt x="172105" y="0"/>
                </a:moveTo>
                <a:lnTo>
                  <a:pt x="122220" y="589"/>
                </a:lnTo>
                <a:lnTo>
                  <a:pt x="78518" y="16043"/>
                </a:lnTo>
                <a:lnTo>
                  <a:pt x="41218" y="44274"/>
                </a:lnTo>
                <a:lnTo>
                  <a:pt x="13644" y="84105"/>
                </a:lnTo>
                <a:lnTo>
                  <a:pt x="0" y="130583"/>
                </a:lnTo>
                <a:lnTo>
                  <a:pt x="1502" y="177307"/>
                </a:lnTo>
                <a:lnTo>
                  <a:pt x="16973" y="220959"/>
                </a:lnTo>
                <a:lnTo>
                  <a:pt x="45234" y="258219"/>
                </a:lnTo>
                <a:lnTo>
                  <a:pt x="85107" y="285769"/>
                </a:lnTo>
                <a:lnTo>
                  <a:pt x="131622" y="299399"/>
                </a:lnTo>
                <a:lnTo>
                  <a:pt x="178395" y="297899"/>
                </a:lnTo>
                <a:lnTo>
                  <a:pt x="222098" y="282445"/>
                </a:lnTo>
                <a:lnTo>
                  <a:pt x="259404" y="254214"/>
                </a:lnTo>
                <a:lnTo>
                  <a:pt x="286986" y="214382"/>
                </a:lnTo>
                <a:lnTo>
                  <a:pt x="300625" y="167910"/>
                </a:lnTo>
                <a:lnTo>
                  <a:pt x="299122" y="121186"/>
                </a:lnTo>
                <a:lnTo>
                  <a:pt x="283653" y="77532"/>
                </a:lnTo>
                <a:lnTo>
                  <a:pt x="255394" y="40269"/>
                </a:lnTo>
                <a:lnTo>
                  <a:pt x="215523" y="12719"/>
                </a:lnTo>
                <a:lnTo>
                  <a:pt x="1721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598546" y="1800223"/>
            <a:ext cx="141017" cy="140871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9964341" y="1216108"/>
            <a:ext cx="109923" cy="10527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5741101" y="187512"/>
            <a:ext cx="182063" cy="18188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870988" y="3474342"/>
            <a:ext cx="281940" cy="281305"/>
          </a:xfrm>
          <a:custGeom>
            <a:avLst/>
            <a:gdLst/>
            <a:ahLst/>
            <a:cxnLst/>
            <a:rect l="l" t="t" r="r" b="b"/>
            <a:pathLst>
              <a:path w="281940" h="281304">
                <a:moveTo>
                  <a:pt x="158186" y="0"/>
                </a:moveTo>
                <a:lnTo>
                  <a:pt x="114405" y="1404"/>
                </a:lnTo>
                <a:lnTo>
                  <a:pt x="73501" y="15869"/>
                </a:lnTo>
                <a:lnTo>
                  <a:pt x="38585" y="42294"/>
                </a:lnTo>
                <a:lnTo>
                  <a:pt x="12767" y="79582"/>
                </a:lnTo>
                <a:lnTo>
                  <a:pt x="0" y="123081"/>
                </a:lnTo>
                <a:lnTo>
                  <a:pt x="1408" y="166817"/>
                </a:lnTo>
                <a:lnTo>
                  <a:pt x="15890" y="207679"/>
                </a:lnTo>
                <a:lnTo>
                  <a:pt x="42341" y="242557"/>
                </a:lnTo>
                <a:lnTo>
                  <a:pt x="79658" y="268342"/>
                </a:lnTo>
                <a:lnTo>
                  <a:pt x="123204" y="281101"/>
                </a:lnTo>
                <a:lnTo>
                  <a:pt x="166987" y="279697"/>
                </a:lnTo>
                <a:lnTo>
                  <a:pt x="207893" y="265231"/>
                </a:lnTo>
                <a:lnTo>
                  <a:pt x="242808" y="238803"/>
                </a:lnTo>
                <a:lnTo>
                  <a:pt x="268621" y="201514"/>
                </a:lnTo>
                <a:lnTo>
                  <a:pt x="281396" y="158020"/>
                </a:lnTo>
                <a:lnTo>
                  <a:pt x="279993" y="114285"/>
                </a:lnTo>
                <a:lnTo>
                  <a:pt x="265513" y="73421"/>
                </a:lnTo>
                <a:lnTo>
                  <a:pt x="239059" y="38540"/>
                </a:lnTo>
                <a:lnTo>
                  <a:pt x="201730" y="12754"/>
                </a:lnTo>
                <a:lnTo>
                  <a:pt x="15818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504627" y="132387"/>
            <a:ext cx="88850" cy="88765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5632513" y="79057"/>
            <a:ext cx="399415" cy="399415"/>
          </a:xfrm>
          <a:custGeom>
            <a:avLst/>
            <a:gdLst/>
            <a:ahLst/>
            <a:cxnLst/>
            <a:rect l="l" t="t" r="r" b="b"/>
            <a:pathLst>
              <a:path w="399414" h="399415">
                <a:moveTo>
                  <a:pt x="399224" y="197396"/>
                </a:moveTo>
                <a:lnTo>
                  <a:pt x="393915" y="153847"/>
                </a:lnTo>
                <a:lnTo>
                  <a:pt x="379323" y="112687"/>
                </a:lnTo>
                <a:lnTo>
                  <a:pt x="356031" y="75501"/>
                </a:lnTo>
                <a:lnTo>
                  <a:pt x="324586" y="43903"/>
                </a:lnTo>
                <a:lnTo>
                  <a:pt x="285559" y="19469"/>
                </a:lnTo>
                <a:lnTo>
                  <a:pt x="241985" y="4533"/>
                </a:lnTo>
                <a:lnTo>
                  <a:pt x="197599" y="0"/>
                </a:lnTo>
                <a:lnTo>
                  <a:pt x="154012" y="5295"/>
                </a:lnTo>
                <a:lnTo>
                  <a:pt x="112814" y="19862"/>
                </a:lnTo>
                <a:lnTo>
                  <a:pt x="75590" y="43141"/>
                </a:lnTo>
                <a:lnTo>
                  <a:pt x="43954" y="74549"/>
                </a:lnTo>
                <a:lnTo>
                  <a:pt x="19494" y="113550"/>
                </a:lnTo>
                <a:lnTo>
                  <a:pt x="4546" y="157073"/>
                </a:lnTo>
                <a:lnTo>
                  <a:pt x="0" y="201409"/>
                </a:lnTo>
                <a:lnTo>
                  <a:pt x="5308" y="244944"/>
                </a:lnTo>
                <a:lnTo>
                  <a:pt x="19900" y="286105"/>
                </a:lnTo>
                <a:lnTo>
                  <a:pt x="43192" y="323291"/>
                </a:lnTo>
                <a:lnTo>
                  <a:pt x="74637" y="354901"/>
                </a:lnTo>
                <a:lnTo>
                  <a:pt x="113677" y="379349"/>
                </a:lnTo>
                <a:lnTo>
                  <a:pt x="157238" y="394271"/>
                </a:lnTo>
                <a:lnTo>
                  <a:pt x="201625" y="398805"/>
                </a:lnTo>
                <a:lnTo>
                  <a:pt x="245211" y="393509"/>
                </a:lnTo>
                <a:lnTo>
                  <a:pt x="286410" y="378929"/>
                </a:lnTo>
                <a:lnTo>
                  <a:pt x="323634" y="355650"/>
                </a:lnTo>
                <a:lnTo>
                  <a:pt x="355269" y="324243"/>
                </a:lnTo>
                <a:lnTo>
                  <a:pt x="379742" y="285254"/>
                </a:lnTo>
                <a:lnTo>
                  <a:pt x="394677" y="241731"/>
                </a:lnTo>
                <a:lnTo>
                  <a:pt x="399224" y="19739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3278443" y="141106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115648" y="0"/>
                </a:moveTo>
                <a:lnTo>
                  <a:pt x="73676" y="6252"/>
                </a:lnTo>
                <a:lnTo>
                  <a:pt x="37115" y="27772"/>
                </a:lnTo>
                <a:lnTo>
                  <a:pt x="10710" y="62877"/>
                </a:lnTo>
                <a:lnTo>
                  <a:pt x="0" y="105466"/>
                </a:lnTo>
                <a:lnTo>
                  <a:pt x="6257" y="147394"/>
                </a:lnTo>
                <a:lnTo>
                  <a:pt x="27799" y="183919"/>
                </a:lnTo>
                <a:lnTo>
                  <a:pt x="62945" y="210299"/>
                </a:lnTo>
                <a:lnTo>
                  <a:pt x="105581" y="220992"/>
                </a:lnTo>
                <a:lnTo>
                  <a:pt x="147552" y="214739"/>
                </a:lnTo>
                <a:lnTo>
                  <a:pt x="184114" y="193220"/>
                </a:lnTo>
                <a:lnTo>
                  <a:pt x="210519" y="158114"/>
                </a:lnTo>
                <a:lnTo>
                  <a:pt x="221224" y="115525"/>
                </a:lnTo>
                <a:lnTo>
                  <a:pt x="214967" y="73597"/>
                </a:lnTo>
                <a:lnTo>
                  <a:pt x="193427" y="37072"/>
                </a:lnTo>
                <a:lnTo>
                  <a:pt x="158284" y="10693"/>
                </a:lnTo>
                <a:lnTo>
                  <a:pt x="11564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756978" y="203375"/>
            <a:ext cx="150495" cy="150495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78573" y="0"/>
                </a:moveTo>
                <a:lnTo>
                  <a:pt x="50051" y="4247"/>
                </a:lnTo>
                <a:lnTo>
                  <a:pt x="25208" y="18866"/>
                </a:lnTo>
                <a:lnTo>
                  <a:pt x="7269" y="42717"/>
                </a:lnTo>
                <a:lnTo>
                  <a:pt x="0" y="71656"/>
                </a:lnTo>
                <a:lnTo>
                  <a:pt x="4253" y="100145"/>
                </a:lnTo>
                <a:lnTo>
                  <a:pt x="18888" y="124965"/>
                </a:lnTo>
                <a:lnTo>
                  <a:pt x="42766" y="142895"/>
                </a:lnTo>
                <a:lnTo>
                  <a:pt x="71734" y="150154"/>
                </a:lnTo>
                <a:lnTo>
                  <a:pt x="100254" y="145906"/>
                </a:lnTo>
                <a:lnTo>
                  <a:pt x="125099" y="131288"/>
                </a:lnTo>
                <a:lnTo>
                  <a:pt x="143045" y="107437"/>
                </a:lnTo>
                <a:lnTo>
                  <a:pt x="150314" y="78498"/>
                </a:lnTo>
                <a:lnTo>
                  <a:pt x="146061" y="50009"/>
                </a:lnTo>
                <a:lnTo>
                  <a:pt x="131425" y="25189"/>
                </a:lnTo>
                <a:lnTo>
                  <a:pt x="107548" y="7259"/>
                </a:lnTo>
                <a:lnTo>
                  <a:pt x="7857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2737579" y="391722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21903" y="0"/>
                </a:moveTo>
                <a:lnTo>
                  <a:pt x="13951" y="1187"/>
                </a:lnTo>
                <a:lnTo>
                  <a:pt x="7025" y="5265"/>
                </a:lnTo>
                <a:lnTo>
                  <a:pt x="2027" y="11915"/>
                </a:lnTo>
                <a:lnTo>
                  <a:pt x="0" y="19981"/>
                </a:lnTo>
                <a:lnTo>
                  <a:pt x="1188" y="27920"/>
                </a:lnTo>
                <a:lnTo>
                  <a:pt x="5269" y="34836"/>
                </a:lnTo>
                <a:lnTo>
                  <a:pt x="11921" y="39830"/>
                </a:lnTo>
                <a:lnTo>
                  <a:pt x="19998" y="41854"/>
                </a:lnTo>
                <a:lnTo>
                  <a:pt x="27950" y="40671"/>
                </a:lnTo>
                <a:lnTo>
                  <a:pt x="34875" y="36597"/>
                </a:lnTo>
                <a:lnTo>
                  <a:pt x="39873" y="29949"/>
                </a:lnTo>
                <a:lnTo>
                  <a:pt x="41903" y="21883"/>
                </a:lnTo>
                <a:lnTo>
                  <a:pt x="40718" y="13943"/>
                </a:lnTo>
                <a:lnTo>
                  <a:pt x="36637" y="7023"/>
                </a:lnTo>
                <a:lnTo>
                  <a:pt x="29980" y="2022"/>
                </a:lnTo>
                <a:lnTo>
                  <a:pt x="2190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3354877" y="217453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35732" y="0"/>
                </a:moveTo>
                <a:lnTo>
                  <a:pt x="22763" y="1930"/>
                </a:lnTo>
                <a:lnTo>
                  <a:pt x="11466" y="8581"/>
                </a:lnTo>
                <a:lnTo>
                  <a:pt x="3310" y="19434"/>
                </a:lnTo>
                <a:lnTo>
                  <a:pt x="0" y="32594"/>
                </a:lnTo>
                <a:lnTo>
                  <a:pt x="1932" y="45550"/>
                </a:lnTo>
                <a:lnTo>
                  <a:pt x="8589" y="56837"/>
                </a:lnTo>
                <a:lnTo>
                  <a:pt x="19452" y="64989"/>
                </a:lnTo>
                <a:lnTo>
                  <a:pt x="32629" y="68295"/>
                </a:lnTo>
                <a:lnTo>
                  <a:pt x="45598" y="66364"/>
                </a:lnTo>
                <a:lnTo>
                  <a:pt x="56896" y="59713"/>
                </a:lnTo>
                <a:lnTo>
                  <a:pt x="65058" y="48860"/>
                </a:lnTo>
                <a:lnTo>
                  <a:pt x="68361" y="35700"/>
                </a:lnTo>
                <a:lnTo>
                  <a:pt x="66424" y="22744"/>
                </a:lnTo>
                <a:lnTo>
                  <a:pt x="59766" y="11457"/>
                </a:lnTo>
                <a:lnTo>
                  <a:pt x="48903" y="3305"/>
                </a:lnTo>
                <a:lnTo>
                  <a:pt x="357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5764555" y="210942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4" h="135254">
                <a:moveTo>
                  <a:pt x="70660" y="0"/>
                </a:moveTo>
                <a:lnTo>
                  <a:pt x="45015" y="3821"/>
                </a:lnTo>
                <a:lnTo>
                  <a:pt x="22673" y="16969"/>
                </a:lnTo>
                <a:lnTo>
                  <a:pt x="6536" y="38420"/>
                </a:lnTo>
                <a:lnTo>
                  <a:pt x="0" y="64436"/>
                </a:lnTo>
                <a:lnTo>
                  <a:pt x="3824" y="90051"/>
                </a:lnTo>
                <a:lnTo>
                  <a:pt x="16983" y="112367"/>
                </a:lnTo>
                <a:lnTo>
                  <a:pt x="38451" y="128489"/>
                </a:lnTo>
                <a:lnTo>
                  <a:pt x="64502" y="135020"/>
                </a:lnTo>
                <a:lnTo>
                  <a:pt x="90146" y="131199"/>
                </a:lnTo>
                <a:lnTo>
                  <a:pt x="112485" y="118050"/>
                </a:lnTo>
                <a:lnTo>
                  <a:pt x="128621" y="96599"/>
                </a:lnTo>
                <a:lnTo>
                  <a:pt x="135157" y="70578"/>
                </a:lnTo>
                <a:lnTo>
                  <a:pt x="131332" y="44964"/>
                </a:lnTo>
                <a:lnTo>
                  <a:pt x="118173" y="22651"/>
                </a:lnTo>
                <a:lnTo>
                  <a:pt x="96706" y="6531"/>
                </a:lnTo>
                <a:lnTo>
                  <a:pt x="706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6097115" y="5262134"/>
            <a:ext cx="204470" cy="203835"/>
          </a:xfrm>
          <a:custGeom>
            <a:avLst/>
            <a:gdLst/>
            <a:ahLst/>
            <a:cxnLst/>
            <a:rect l="l" t="t" r="r" b="b"/>
            <a:pathLst>
              <a:path w="204470" h="203835">
                <a:moveTo>
                  <a:pt x="106568" y="0"/>
                </a:moveTo>
                <a:lnTo>
                  <a:pt x="67886" y="5765"/>
                </a:lnTo>
                <a:lnTo>
                  <a:pt x="34193" y="25596"/>
                </a:lnTo>
                <a:lnTo>
                  <a:pt x="9861" y="57944"/>
                </a:lnTo>
                <a:lnTo>
                  <a:pt x="0" y="97195"/>
                </a:lnTo>
                <a:lnTo>
                  <a:pt x="5767" y="135833"/>
                </a:lnTo>
                <a:lnTo>
                  <a:pt x="25615" y="169490"/>
                </a:lnTo>
                <a:lnTo>
                  <a:pt x="57994" y="193796"/>
                </a:lnTo>
                <a:lnTo>
                  <a:pt x="97292" y="203653"/>
                </a:lnTo>
                <a:lnTo>
                  <a:pt x="135974" y="197890"/>
                </a:lnTo>
                <a:lnTo>
                  <a:pt x="169667" y="178057"/>
                </a:lnTo>
                <a:lnTo>
                  <a:pt x="193999" y="145701"/>
                </a:lnTo>
                <a:lnTo>
                  <a:pt x="203862" y="106456"/>
                </a:lnTo>
                <a:lnTo>
                  <a:pt x="198097" y="67817"/>
                </a:lnTo>
                <a:lnTo>
                  <a:pt x="178250" y="34157"/>
                </a:lnTo>
                <a:lnTo>
                  <a:pt x="145866" y="9849"/>
                </a:lnTo>
                <a:lnTo>
                  <a:pt x="10656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7957777" y="3561041"/>
            <a:ext cx="107950" cy="107950"/>
          </a:xfrm>
          <a:custGeom>
            <a:avLst/>
            <a:gdLst/>
            <a:ahLst/>
            <a:cxnLst/>
            <a:rect l="l" t="t" r="r" b="b"/>
            <a:pathLst>
              <a:path w="107950" h="107950">
                <a:moveTo>
                  <a:pt x="56364" y="0"/>
                </a:moveTo>
                <a:lnTo>
                  <a:pt x="35908" y="3049"/>
                </a:lnTo>
                <a:lnTo>
                  <a:pt x="18088" y="13538"/>
                </a:lnTo>
                <a:lnTo>
                  <a:pt x="5220" y="30646"/>
                </a:lnTo>
                <a:lnTo>
                  <a:pt x="0" y="51402"/>
                </a:lnTo>
                <a:lnTo>
                  <a:pt x="3049" y="71835"/>
                </a:lnTo>
                <a:lnTo>
                  <a:pt x="13546" y="89636"/>
                </a:lnTo>
                <a:lnTo>
                  <a:pt x="30671" y="102490"/>
                </a:lnTo>
                <a:lnTo>
                  <a:pt x="51453" y="107701"/>
                </a:lnTo>
                <a:lnTo>
                  <a:pt x="71910" y="104655"/>
                </a:lnTo>
                <a:lnTo>
                  <a:pt x="89730" y="94171"/>
                </a:lnTo>
                <a:lnTo>
                  <a:pt x="102604" y="77065"/>
                </a:lnTo>
                <a:lnTo>
                  <a:pt x="107818" y="56304"/>
                </a:lnTo>
                <a:lnTo>
                  <a:pt x="104765" y="35869"/>
                </a:lnTo>
                <a:lnTo>
                  <a:pt x="94265" y="18068"/>
                </a:lnTo>
                <a:lnTo>
                  <a:pt x="77140" y="5208"/>
                </a:lnTo>
                <a:lnTo>
                  <a:pt x="563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7831591" y="3820759"/>
            <a:ext cx="133729" cy="133582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6108749" y="5273758"/>
            <a:ext cx="180975" cy="180975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94402" y="0"/>
                </a:moveTo>
                <a:lnTo>
                  <a:pt x="60138" y="5102"/>
                </a:lnTo>
                <a:lnTo>
                  <a:pt x="30291" y="22665"/>
                </a:lnTo>
                <a:lnTo>
                  <a:pt x="8736" y="51322"/>
                </a:lnTo>
                <a:lnTo>
                  <a:pt x="0" y="86092"/>
                </a:lnTo>
                <a:lnTo>
                  <a:pt x="5109" y="120326"/>
                </a:lnTo>
                <a:lnTo>
                  <a:pt x="22693" y="150147"/>
                </a:lnTo>
                <a:lnTo>
                  <a:pt x="51383" y="171680"/>
                </a:lnTo>
                <a:lnTo>
                  <a:pt x="86189" y="180405"/>
                </a:lnTo>
                <a:lnTo>
                  <a:pt x="120453" y="175299"/>
                </a:lnTo>
                <a:lnTo>
                  <a:pt x="150300" y="157735"/>
                </a:lnTo>
                <a:lnTo>
                  <a:pt x="171855" y="129084"/>
                </a:lnTo>
                <a:lnTo>
                  <a:pt x="180597" y="94308"/>
                </a:lnTo>
                <a:lnTo>
                  <a:pt x="175487" y="60075"/>
                </a:lnTo>
                <a:lnTo>
                  <a:pt x="157900" y="30257"/>
                </a:lnTo>
                <a:lnTo>
                  <a:pt x="129208" y="8726"/>
                </a:lnTo>
                <a:lnTo>
                  <a:pt x="9440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7904441" y="3507763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112120" y="0"/>
                </a:moveTo>
                <a:lnTo>
                  <a:pt x="71425" y="6062"/>
                </a:lnTo>
                <a:lnTo>
                  <a:pt x="35975" y="26927"/>
                </a:lnTo>
                <a:lnTo>
                  <a:pt x="10377" y="60964"/>
                </a:lnTo>
                <a:lnTo>
                  <a:pt x="0" y="102258"/>
                </a:lnTo>
                <a:lnTo>
                  <a:pt x="6069" y="142909"/>
                </a:lnTo>
                <a:lnTo>
                  <a:pt x="26954" y="178320"/>
                </a:lnTo>
                <a:lnTo>
                  <a:pt x="61025" y="203890"/>
                </a:lnTo>
                <a:lnTo>
                  <a:pt x="102366" y="214260"/>
                </a:lnTo>
                <a:lnTo>
                  <a:pt x="143062" y="208200"/>
                </a:lnTo>
                <a:lnTo>
                  <a:pt x="178513" y="187336"/>
                </a:lnTo>
                <a:lnTo>
                  <a:pt x="204116" y="153293"/>
                </a:lnTo>
                <a:lnTo>
                  <a:pt x="214488" y="112002"/>
                </a:lnTo>
                <a:lnTo>
                  <a:pt x="208418" y="71353"/>
                </a:lnTo>
                <a:lnTo>
                  <a:pt x="187532" y="35943"/>
                </a:lnTo>
                <a:lnTo>
                  <a:pt x="153456" y="10367"/>
                </a:lnTo>
                <a:lnTo>
                  <a:pt x="11212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8014920" y="517911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28296" y="0"/>
                </a:moveTo>
                <a:lnTo>
                  <a:pt x="18027" y="1528"/>
                </a:lnTo>
                <a:lnTo>
                  <a:pt x="9081" y="6792"/>
                </a:lnTo>
                <a:lnTo>
                  <a:pt x="2621" y="15382"/>
                </a:lnTo>
                <a:lnTo>
                  <a:pt x="0" y="25804"/>
                </a:lnTo>
                <a:lnTo>
                  <a:pt x="1534" y="36064"/>
                </a:lnTo>
                <a:lnTo>
                  <a:pt x="6809" y="45000"/>
                </a:lnTo>
                <a:lnTo>
                  <a:pt x="15410" y="51450"/>
                </a:lnTo>
                <a:lnTo>
                  <a:pt x="25836" y="54069"/>
                </a:lnTo>
                <a:lnTo>
                  <a:pt x="36107" y="52540"/>
                </a:lnTo>
                <a:lnTo>
                  <a:pt x="45055" y="47276"/>
                </a:lnTo>
                <a:lnTo>
                  <a:pt x="51516" y="38686"/>
                </a:lnTo>
                <a:lnTo>
                  <a:pt x="54133" y="28266"/>
                </a:lnTo>
                <a:lnTo>
                  <a:pt x="52599" y="18009"/>
                </a:lnTo>
                <a:lnTo>
                  <a:pt x="47327" y="9074"/>
                </a:lnTo>
                <a:lnTo>
                  <a:pt x="38728" y="2618"/>
                </a:lnTo>
                <a:lnTo>
                  <a:pt x="2829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7756563" y="3395916"/>
            <a:ext cx="474345" cy="633730"/>
          </a:xfrm>
          <a:custGeom>
            <a:avLst/>
            <a:gdLst/>
            <a:ahLst/>
            <a:cxnLst/>
            <a:rect l="l" t="t" r="r" b="b"/>
            <a:pathLst>
              <a:path w="474345" h="633729">
                <a:moveTo>
                  <a:pt x="474332" y="216776"/>
                </a:moveTo>
                <a:lnTo>
                  <a:pt x="468503" y="168960"/>
                </a:lnTo>
                <a:lnTo>
                  <a:pt x="452488" y="123761"/>
                </a:lnTo>
                <a:lnTo>
                  <a:pt x="426897" y="82918"/>
                </a:lnTo>
                <a:lnTo>
                  <a:pt x="392353" y="48209"/>
                </a:lnTo>
                <a:lnTo>
                  <a:pt x="349491" y="21374"/>
                </a:lnTo>
                <a:lnTo>
                  <a:pt x="301637" y="4978"/>
                </a:lnTo>
                <a:lnTo>
                  <a:pt x="252907" y="0"/>
                </a:lnTo>
                <a:lnTo>
                  <a:pt x="205041" y="5816"/>
                </a:lnTo>
                <a:lnTo>
                  <a:pt x="159791" y="21818"/>
                </a:lnTo>
                <a:lnTo>
                  <a:pt x="118910" y="47383"/>
                </a:lnTo>
                <a:lnTo>
                  <a:pt x="84162" y="81876"/>
                </a:lnTo>
                <a:lnTo>
                  <a:pt x="57302" y="124701"/>
                </a:lnTo>
                <a:lnTo>
                  <a:pt x="40881" y="172504"/>
                </a:lnTo>
                <a:lnTo>
                  <a:pt x="35902" y="221183"/>
                </a:lnTo>
                <a:lnTo>
                  <a:pt x="41732" y="268998"/>
                </a:lnTo>
                <a:lnTo>
                  <a:pt x="57746" y="314210"/>
                </a:lnTo>
                <a:lnTo>
                  <a:pt x="83337" y="355041"/>
                </a:lnTo>
                <a:lnTo>
                  <a:pt x="88938" y="360680"/>
                </a:lnTo>
                <a:lnTo>
                  <a:pt x="74117" y="365912"/>
                </a:lnTo>
                <a:lnTo>
                  <a:pt x="38912" y="392557"/>
                </a:lnTo>
                <a:lnTo>
                  <a:pt x="12877" y="430149"/>
                </a:lnTo>
                <a:lnTo>
                  <a:pt x="0" y="474027"/>
                </a:lnTo>
                <a:lnTo>
                  <a:pt x="1422" y="518134"/>
                </a:lnTo>
                <a:lnTo>
                  <a:pt x="16027" y="559333"/>
                </a:lnTo>
                <a:lnTo>
                  <a:pt x="42697" y="594512"/>
                </a:lnTo>
                <a:lnTo>
                  <a:pt x="80340" y="620509"/>
                </a:lnTo>
                <a:lnTo>
                  <a:pt x="124244" y="633374"/>
                </a:lnTo>
                <a:lnTo>
                  <a:pt x="168402" y="631952"/>
                </a:lnTo>
                <a:lnTo>
                  <a:pt x="209651" y="617372"/>
                </a:lnTo>
                <a:lnTo>
                  <a:pt x="244868" y="590727"/>
                </a:lnTo>
                <a:lnTo>
                  <a:pt x="270903" y="553123"/>
                </a:lnTo>
                <a:lnTo>
                  <a:pt x="283768" y="509257"/>
                </a:lnTo>
                <a:lnTo>
                  <a:pt x="282346" y="465150"/>
                </a:lnTo>
                <a:lnTo>
                  <a:pt x="272084" y="436181"/>
                </a:lnTo>
                <a:lnTo>
                  <a:pt x="305193" y="432155"/>
                </a:lnTo>
                <a:lnTo>
                  <a:pt x="350443" y="416153"/>
                </a:lnTo>
                <a:lnTo>
                  <a:pt x="391325" y="390588"/>
                </a:lnTo>
                <a:lnTo>
                  <a:pt x="426072" y="356082"/>
                </a:lnTo>
                <a:lnTo>
                  <a:pt x="452945" y="313258"/>
                </a:lnTo>
                <a:lnTo>
                  <a:pt x="469353" y="265455"/>
                </a:lnTo>
                <a:lnTo>
                  <a:pt x="474332" y="21677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7942284" y="5106547"/>
            <a:ext cx="199414" cy="199194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6163719" y="5328677"/>
            <a:ext cx="70648" cy="7057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7766673" y="3755905"/>
            <a:ext cx="264160" cy="263525"/>
          </a:xfrm>
          <a:custGeom>
            <a:avLst/>
            <a:gdLst/>
            <a:ahLst/>
            <a:cxnLst/>
            <a:rect l="l" t="t" r="r" b="b"/>
            <a:pathLst>
              <a:path w="264159" h="263525">
                <a:moveTo>
                  <a:pt x="148163" y="0"/>
                </a:moveTo>
                <a:lnTo>
                  <a:pt x="107156" y="1318"/>
                </a:lnTo>
                <a:lnTo>
                  <a:pt x="68842" y="14869"/>
                </a:lnTo>
                <a:lnTo>
                  <a:pt x="36138" y="39621"/>
                </a:lnTo>
                <a:lnTo>
                  <a:pt x="11960" y="74543"/>
                </a:lnTo>
                <a:lnTo>
                  <a:pt x="0" y="115286"/>
                </a:lnTo>
                <a:lnTo>
                  <a:pt x="1317" y="156250"/>
                </a:lnTo>
                <a:lnTo>
                  <a:pt x="14879" y="194522"/>
                </a:lnTo>
                <a:lnTo>
                  <a:pt x="39654" y="227189"/>
                </a:lnTo>
                <a:lnTo>
                  <a:pt x="74609" y="251339"/>
                </a:lnTo>
                <a:lnTo>
                  <a:pt x="115399" y="263290"/>
                </a:lnTo>
                <a:lnTo>
                  <a:pt x="156410" y="261975"/>
                </a:lnTo>
                <a:lnTo>
                  <a:pt x="194725" y="248426"/>
                </a:lnTo>
                <a:lnTo>
                  <a:pt x="227430" y="223675"/>
                </a:lnTo>
                <a:lnTo>
                  <a:pt x="251609" y="188754"/>
                </a:lnTo>
                <a:lnTo>
                  <a:pt x="263569" y="148010"/>
                </a:lnTo>
                <a:lnTo>
                  <a:pt x="262251" y="107046"/>
                </a:lnTo>
                <a:lnTo>
                  <a:pt x="248686" y="68772"/>
                </a:lnTo>
                <a:lnTo>
                  <a:pt x="223908" y="36101"/>
                </a:lnTo>
                <a:lnTo>
                  <a:pt x="188947" y="11944"/>
                </a:lnTo>
                <a:lnTo>
                  <a:pt x="14816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5982509" y="6624646"/>
            <a:ext cx="340995" cy="340995"/>
          </a:xfrm>
          <a:custGeom>
            <a:avLst/>
            <a:gdLst/>
            <a:ahLst/>
            <a:cxnLst/>
            <a:rect l="l" t="t" r="r" b="b"/>
            <a:pathLst>
              <a:path w="340995" h="340995">
                <a:moveTo>
                  <a:pt x="156133" y="0"/>
                </a:moveTo>
                <a:lnTo>
                  <a:pt x="113379" y="9220"/>
                </a:lnTo>
                <a:lnTo>
                  <a:pt x="74340" y="28922"/>
                </a:lnTo>
                <a:lnTo>
                  <a:pt x="41189" y="58337"/>
                </a:lnTo>
                <a:lnTo>
                  <a:pt x="16100" y="96697"/>
                </a:lnTo>
                <a:lnTo>
                  <a:pt x="2034" y="140313"/>
                </a:lnTo>
                <a:lnTo>
                  <a:pt x="0" y="184561"/>
                </a:lnTo>
                <a:lnTo>
                  <a:pt x="9228" y="227269"/>
                </a:lnTo>
                <a:lnTo>
                  <a:pt x="28950" y="266267"/>
                </a:lnTo>
                <a:lnTo>
                  <a:pt x="58396" y="299383"/>
                </a:lnTo>
                <a:lnTo>
                  <a:pt x="96796" y="324446"/>
                </a:lnTo>
                <a:lnTo>
                  <a:pt x="140458" y="338495"/>
                </a:lnTo>
                <a:lnTo>
                  <a:pt x="184753" y="340525"/>
                </a:lnTo>
                <a:lnTo>
                  <a:pt x="227508" y="331304"/>
                </a:lnTo>
                <a:lnTo>
                  <a:pt x="266547" y="311602"/>
                </a:lnTo>
                <a:lnTo>
                  <a:pt x="299698" y="282187"/>
                </a:lnTo>
                <a:lnTo>
                  <a:pt x="324786" y="243827"/>
                </a:lnTo>
                <a:lnTo>
                  <a:pt x="338849" y="200211"/>
                </a:lnTo>
                <a:lnTo>
                  <a:pt x="340882" y="155963"/>
                </a:lnTo>
                <a:lnTo>
                  <a:pt x="331654" y="113255"/>
                </a:lnTo>
                <a:lnTo>
                  <a:pt x="311934" y="74257"/>
                </a:lnTo>
                <a:lnTo>
                  <a:pt x="282490" y="41141"/>
                </a:lnTo>
                <a:lnTo>
                  <a:pt x="244091" y="16078"/>
                </a:lnTo>
                <a:lnTo>
                  <a:pt x="200428" y="2029"/>
                </a:lnTo>
                <a:lnTo>
                  <a:pt x="15613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6133354" y="5298340"/>
            <a:ext cx="131381" cy="131237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7983773" y="5147989"/>
            <a:ext cx="116432" cy="116311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7776264" y="4940697"/>
            <a:ext cx="531495" cy="531495"/>
          </a:xfrm>
          <a:custGeom>
            <a:avLst/>
            <a:gdLst/>
            <a:ahLst/>
            <a:cxnLst/>
            <a:rect l="l" t="t" r="r" b="b"/>
            <a:pathLst>
              <a:path w="531495" h="531495">
                <a:moveTo>
                  <a:pt x="289381" y="85"/>
                </a:moveTo>
                <a:lnTo>
                  <a:pt x="243402" y="0"/>
                </a:lnTo>
                <a:lnTo>
                  <a:pt x="198490" y="7709"/>
                </a:lnTo>
                <a:lnTo>
                  <a:pt x="155652" y="22859"/>
                </a:lnTo>
                <a:lnTo>
                  <a:pt x="115889" y="45095"/>
                </a:lnTo>
                <a:lnTo>
                  <a:pt x="80207" y="74061"/>
                </a:lnTo>
                <a:lnTo>
                  <a:pt x="49608" y="109403"/>
                </a:lnTo>
                <a:lnTo>
                  <a:pt x="25097" y="150766"/>
                </a:lnTo>
                <a:lnTo>
                  <a:pt x="8335" y="195822"/>
                </a:lnTo>
                <a:lnTo>
                  <a:pt x="88" y="241816"/>
                </a:lnTo>
                <a:lnTo>
                  <a:pt x="0" y="287748"/>
                </a:lnTo>
                <a:lnTo>
                  <a:pt x="7715" y="332612"/>
                </a:lnTo>
                <a:lnTo>
                  <a:pt x="22879" y="375408"/>
                </a:lnTo>
                <a:lnTo>
                  <a:pt x="45136" y="415131"/>
                </a:lnTo>
                <a:lnTo>
                  <a:pt x="74131" y="450778"/>
                </a:lnTo>
                <a:lnTo>
                  <a:pt x="109510" y="481346"/>
                </a:lnTo>
                <a:lnTo>
                  <a:pt x="150916" y="505833"/>
                </a:lnTo>
                <a:lnTo>
                  <a:pt x="196022" y="522574"/>
                </a:lnTo>
                <a:lnTo>
                  <a:pt x="242067" y="530810"/>
                </a:lnTo>
                <a:lnTo>
                  <a:pt x="288046" y="530896"/>
                </a:lnTo>
                <a:lnTo>
                  <a:pt x="332957" y="523187"/>
                </a:lnTo>
                <a:lnTo>
                  <a:pt x="375796" y="508038"/>
                </a:lnTo>
                <a:lnTo>
                  <a:pt x="415559" y="485804"/>
                </a:lnTo>
                <a:lnTo>
                  <a:pt x="451241" y="456840"/>
                </a:lnTo>
                <a:lnTo>
                  <a:pt x="481840" y="421500"/>
                </a:lnTo>
                <a:lnTo>
                  <a:pt x="506351" y="380141"/>
                </a:lnTo>
                <a:lnTo>
                  <a:pt x="523112" y="335083"/>
                </a:lnTo>
                <a:lnTo>
                  <a:pt x="531360" y="289086"/>
                </a:lnTo>
                <a:lnTo>
                  <a:pt x="531448" y="243154"/>
                </a:lnTo>
                <a:lnTo>
                  <a:pt x="523733" y="198289"/>
                </a:lnTo>
                <a:lnTo>
                  <a:pt x="508569" y="155493"/>
                </a:lnTo>
                <a:lnTo>
                  <a:pt x="486312" y="115770"/>
                </a:lnTo>
                <a:lnTo>
                  <a:pt x="457317" y="80122"/>
                </a:lnTo>
                <a:lnTo>
                  <a:pt x="421938" y="49552"/>
                </a:lnTo>
                <a:lnTo>
                  <a:pt x="380532" y="25062"/>
                </a:lnTo>
                <a:lnTo>
                  <a:pt x="335426" y="8321"/>
                </a:lnTo>
                <a:lnTo>
                  <a:pt x="289381" y="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6033685" y="6675772"/>
            <a:ext cx="238526" cy="238269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9938450" y="1190246"/>
            <a:ext cx="121274" cy="121145"/>
          </a:xfrm>
          <a:prstGeom prst="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452946" y="80759"/>
            <a:ext cx="192212" cy="192015"/>
          </a:xfrm>
          <a:prstGeom prst="rect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3322525" y="185139"/>
            <a:ext cx="133062" cy="132925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9273853" y="2522984"/>
            <a:ext cx="101747" cy="10162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9512882" y="1714661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20" h="312419">
                <a:moveTo>
                  <a:pt x="175585" y="0"/>
                </a:moveTo>
                <a:lnTo>
                  <a:pt x="126987" y="1556"/>
                </a:lnTo>
                <a:lnTo>
                  <a:pt x="81585" y="17608"/>
                </a:lnTo>
                <a:lnTo>
                  <a:pt x="42829" y="46935"/>
                </a:lnTo>
                <a:lnTo>
                  <a:pt x="14172" y="88315"/>
                </a:lnTo>
                <a:lnTo>
                  <a:pt x="0" y="136604"/>
                </a:lnTo>
                <a:lnTo>
                  <a:pt x="1562" y="185153"/>
                </a:lnTo>
                <a:lnTo>
                  <a:pt x="17637" y="230510"/>
                </a:lnTo>
                <a:lnTo>
                  <a:pt x="47001" y="269223"/>
                </a:lnTo>
                <a:lnTo>
                  <a:pt x="88429" y="297840"/>
                </a:lnTo>
                <a:lnTo>
                  <a:pt x="136764" y="312000"/>
                </a:lnTo>
                <a:lnTo>
                  <a:pt x="185358" y="310443"/>
                </a:lnTo>
                <a:lnTo>
                  <a:pt x="230758" y="294389"/>
                </a:lnTo>
                <a:lnTo>
                  <a:pt x="269513" y="265058"/>
                </a:lnTo>
                <a:lnTo>
                  <a:pt x="298170" y="223672"/>
                </a:lnTo>
                <a:lnTo>
                  <a:pt x="312344" y="175389"/>
                </a:lnTo>
                <a:lnTo>
                  <a:pt x="310784" y="126844"/>
                </a:lnTo>
                <a:lnTo>
                  <a:pt x="294713" y="81489"/>
                </a:lnTo>
                <a:lnTo>
                  <a:pt x="265353" y="42777"/>
                </a:lnTo>
                <a:lnTo>
                  <a:pt x="223926" y="14160"/>
                </a:lnTo>
                <a:lnTo>
                  <a:pt x="1755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450677" y="78493"/>
            <a:ext cx="196752" cy="196549"/>
          </a:xfrm>
          <a:prstGeom prst="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9222692" y="2471858"/>
            <a:ext cx="204085" cy="203873"/>
          </a:xfrm>
          <a:prstGeom prst="rect">
            <a:avLst/>
          </a:prstGeom>
          <a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7921735" y="3525037"/>
            <a:ext cx="179906" cy="179709"/>
          </a:xfrm>
          <a:prstGeom prst="rect">
            <a:avLst/>
          </a:prstGeom>
          <a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295157" y="27349"/>
            <a:ext cx="508000" cy="403225"/>
          </a:xfrm>
          <a:custGeom>
            <a:avLst/>
            <a:gdLst/>
            <a:ahLst/>
            <a:cxnLst/>
            <a:rect l="l" t="t" r="r" b="b"/>
            <a:pathLst>
              <a:path w="508000" h="403225">
                <a:moveTo>
                  <a:pt x="459431" y="0"/>
                </a:moveTo>
                <a:lnTo>
                  <a:pt x="47355" y="393"/>
                </a:lnTo>
                <a:lnTo>
                  <a:pt x="23972" y="39842"/>
                </a:lnTo>
                <a:lnTo>
                  <a:pt x="7959" y="82889"/>
                </a:lnTo>
                <a:lnTo>
                  <a:pt x="82" y="126833"/>
                </a:lnTo>
                <a:lnTo>
                  <a:pt x="0" y="170718"/>
                </a:lnTo>
                <a:lnTo>
                  <a:pt x="7373" y="213583"/>
                </a:lnTo>
                <a:lnTo>
                  <a:pt x="21864" y="254472"/>
                </a:lnTo>
                <a:lnTo>
                  <a:pt x="43131" y="292426"/>
                </a:lnTo>
                <a:lnTo>
                  <a:pt x="70836" y="326487"/>
                </a:lnTo>
                <a:lnTo>
                  <a:pt x="104640" y="355697"/>
                </a:lnTo>
                <a:lnTo>
                  <a:pt x="144203" y="379097"/>
                </a:lnTo>
                <a:lnTo>
                  <a:pt x="187297" y="395093"/>
                </a:lnTo>
                <a:lnTo>
                  <a:pt x="231289" y="402963"/>
                </a:lnTo>
                <a:lnTo>
                  <a:pt x="275221" y="403047"/>
                </a:lnTo>
                <a:lnTo>
                  <a:pt x="318132" y="395682"/>
                </a:lnTo>
                <a:lnTo>
                  <a:pt x="359063" y="381209"/>
                </a:lnTo>
                <a:lnTo>
                  <a:pt x="397055" y="359965"/>
                </a:lnTo>
                <a:lnTo>
                  <a:pt x="431148" y="332291"/>
                </a:lnTo>
                <a:lnTo>
                  <a:pt x="460383" y="298525"/>
                </a:lnTo>
                <a:lnTo>
                  <a:pt x="483801" y="259006"/>
                </a:lnTo>
                <a:lnTo>
                  <a:pt x="499817" y="215956"/>
                </a:lnTo>
                <a:lnTo>
                  <a:pt x="507696" y="172008"/>
                </a:lnTo>
                <a:lnTo>
                  <a:pt x="507779" y="128122"/>
                </a:lnTo>
                <a:lnTo>
                  <a:pt x="500406" y="85256"/>
                </a:lnTo>
                <a:lnTo>
                  <a:pt x="485916" y="44367"/>
                </a:lnTo>
                <a:lnTo>
                  <a:pt x="464648" y="6413"/>
                </a:lnTo>
                <a:lnTo>
                  <a:pt x="45943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9247086" y="2496235"/>
            <a:ext cx="155575" cy="155575"/>
          </a:xfrm>
          <a:custGeom>
            <a:avLst/>
            <a:gdLst/>
            <a:ahLst/>
            <a:cxnLst/>
            <a:rect l="l" t="t" r="r" b="b"/>
            <a:pathLst>
              <a:path w="155575" h="155575">
                <a:moveTo>
                  <a:pt x="81178" y="0"/>
                </a:moveTo>
                <a:lnTo>
                  <a:pt x="51714" y="4389"/>
                </a:lnTo>
                <a:lnTo>
                  <a:pt x="26048" y="19494"/>
                </a:lnTo>
                <a:lnTo>
                  <a:pt x="7513" y="44134"/>
                </a:lnTo>
                <a:lnTo>
                  <a:pt x="0" y="74025"/>
                </a:lnTo>
                <a:lnTo>
                  <a:pt x="4391" y="103455"/>
                </a:lnTo>
                <a:lnTo>
                  <a:pt x="19509" y="129094"/>
                </a:lnTo>
                <a:lnTo>
                  <a:pt x="44178" y="147613"/>
                </a:lnTo>
                <a:lnTo>
                  <a:pt x="74113" y="155122"/>
                </a:lnTo>
                <a:lnTo>
                  <a:pt x="103576" y="150736"/>
                </a:lnTo>
                <a:lnTo>
                  <a:pt x="129239" y="135631"/>
                </a:lnTo>
                <a:lnTo>
                  <a:pt x="147772" y="110986"/>
                </a:lnTo>
                <a:lnTo>
                  <a:pt x="155284" y="81087"/>
                </a:lnTo>
                <a:lnTo>
                  <a:pt x="150890" y="51655"/>
                </a:lnTo>
                <a:lnTo>
                  <a:pt x="135771" y="26019"/>
                </a:lnTo>
                <a:lnTo>
                  <a:pt x="111107" y="7507"/>
                </a:lnTo>
                <a:lnTo>
                  <a:pt x="8117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9633687" y="1835331"/>
            <a:ext cx="70727" cy="70659"/>
          </a:xfrm>
          <a:prstGeom prst="rect">
            <a:avLst/>
          </a:prstGeom>
          <a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9243301" y="2492451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125" y="0"/>
                </a:moveTo>
                <a:lnTo>
                  <a:pt x="54232" y="4603"/>
                </a:lnTo>
                <a:lnTo>
                  <a:pt x="27321" y="20443"/>
                </a:lnTo>
                <a:lnTo>
                  <a:pt x="7884" y="46286"/>
                </a:lnTo>
                <a:lnTo>
                  <a:pt x="0" y="77639"/>
                </a:lnTo>
                <a:lnTo>
                  <a:pt x="4609" y="108506"/>
                </a:lnTo>
                <a:lnTo>
                  <a:pt x="20469" y="135397"/>
                </a:lnTo>
                <a:lnTo>
                  <a:pt x="46339" y="154820"/>
                </a:lnTo>
                <a:lnTo>
                  <a:pt x="77723" y="162688"/>
                </a:lnTo>
                <a:lnTo>
                  <a:pt x="108622" y="158085"/>
                </a:lnTo>
                <a:lnTo>
                  <a:pt x="135541" y="142245"/>
                </a:lnTo>
                <a:lnTo>
                  <a:pt x="154988" y="116402"/>
                </a:lnTo>
                <a:lnTo>
                  <a:pt x="162861" y="85044"/>
                </a:lnTo>
                <a:lnTo>
                  <a:pt x="158250" y="54177"/>
                </a:lnTo>
                <a:lnTo>
                  <a:pt x="142388" y="27289"/>
                </a:lnTo>
                <a:lnTo>
                  <a:pt x="116507" y="7868"/>
                </a:lnTo>
                <a:lnTo>
                  <a:pt x="8512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7984786" y="5148993"/>
            <a:ext cx="114415" cy="114298"/>
          </a:xfrm>
          <a:prstGeom prst="rect">
            <a:avLst/>
          </a:prstGeom>
          <a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7946869" y="3550142"/>
            <a:ext cx="129633" cy="129498"/>
          </a:xfrm>
          <a:prstGeom prst="rect">
            <a:avLst/>
          </a:prstGeom>
          <a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4523999" y="512212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60">
                <a:moveTo>
                  <a:pt x="58372" y="0"/>
                </a:moveTo>
                <a:lnTo>
                  <a:pt x="37189" y="3154"/>
                </a:lnTo>
                <a:lnTo>
                  <a:pt x="18732" y="14015"/>
                </a:lnTo>
                <a:lnTo>
                  <a:pt x="5399" y="31736"/>
                </a:lnTo>
                <a:lnTo>
                  <a:pt x="0" y="53235"/>
                </a:lnTo>
                <a:lnTo>
                  <a:pt x="3161" y="74398"/>
                </a:lnTo>
                <a:lnTo>
                  <a:pt x="14032" y="92833"/>
                </a:lnTo>
                <a:lnTo>
                  <a:pt x="31764" y="106145"/>
                </a:lnTo>
                <a:lnTo>
                  <a:pt x="53284" y="111541"/>
                </a:lnTo>
                <a:lnTo>
                  <a:pt x="74470" y="108386"/>
                </a:lnTo>
                <a:lnTo>
                  <a:pt x="92924" y="97526"/>
                </a:lnTo>
                <a:lnTo>
                  <a:pt x="106250" y="79805"/>
                </a:lnTo>
                <a:lnTo>
                  <a:pt x="111656" y="58306"/>
                </a:lnTo>
                <a:lnTo>
                  <a:pt x="108498" y="37143"/>
                </a:lnTo>
                <a:lnTo>
                  <a:pt x="97624" y="18708"/>
                </a:lnTo>
                <a:lnTo>
                  <a:pt x="79884" y="5396"/>
                </a:lnTo>
                <a:lnTo>
                  <a:pt x="5837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6124658" y="5289652"/>
            <a:ext cx="148768" cy="148617"/>
          </a:xfrm>
          <a:prstGeom prst="rect">
            <a:avLst/>
          </a:prstGeom>
          <a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5788272" y="234638"/>
            <a:ext cx="88265" cy="87630"/>
          </a:xfrm>
          <a:custGeom>
            <a:avLst/>
            <a:gdLst/>
            <a:ahLst/>
            <a:cxnLst/>
            <a:rect l="l" t="t" r="r" b="b"/>
            <a:pathLst>
              <a:path w="88264" h="87629">
                <a:moveTo>
                  <a:pt x="45858" y="0"/>
                </a:moveTo>
                <a:lnTo>
                  <a:pt x="29210" y="2477"/>
                </a:lnTo>
                <a:lnTo>
                  <a:pt x="14710" y="11008"/>
                </a:lnTo>
                <a:lnTo>
                  <a:pt x="4239" y="24928"/>
                </a:lnTo>
                <a:lnTo>
                  <a:pt x="0" y="41816"/>
                </a:lnTo>
                <a:lnTo>
                  <a:pt x="2480" y="58443"/>
                </a:lnTo>
                <a:lnTo>
                  <a:pt x="11018" y="72926"/>
                </a:lnTo>
                <a:lnTo>
                  <a:pt x="24953" y="83386"/>
                </a:lnTo>
                <a:lnTo>
                  <a:pt x="41865" y="87626"/>
                </a:lnTo>
                <a:lnTo>
                  <a:pt x="58509" y="85148"/>
                </a:lnTo>
                <a:lnTo>
                  <a:pt x="73005" y="76617"/>
                </a:lnTo>
                <a:lnTo>
                  <a:pt x="83474" y="62697"/>
                </a:lnTo>
                <a:lnTo>
                  <a:pt x="87725" y="45803"/>
                </a:lnTo>
                <a:lnTo>
                  <a:pt x="85244" y="29177"/>
                </a:lnTo>
                <a:lnTo>
                  <a:pt x="76704" y="14697"/>
                </a:lnTo>
                <a:lnTo>
                  <a:pt x="62773" y="4239"/>
                </a:lnTo>
                <a:lnTo>
                  <a:pt x="458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4527116" y="5125234"/>
            <a:ext cx="106045" cy="105410"/>
          </a:xfrm>
          <a:custGeom>
            <a:avLst/>
            <a:gdLst/>
            <a:ahLst/>
            <a:cxnLst/>
            <a:rect l="l" t="t" r="r" b="b"/>
            <a:pathLst>
              <a:path w="106045" h="105410">
                <a:moveTo>
                  <a:pt x="55112" y="0"/>
                </a:moveTo>
                <a:lnTo>
                  <a:pt x="35108" y="2979"/>
                </a:lnTo>
                <a:lnTo>
                  <a:pt x="17681" y="13234"/>
                </a:lnTo>
                <a:lnTo>
                  <a:pt x="5095" y="29962"/>
                </a:lnTo>
                <a:lnTo>
                  <a:pt x="0" y="50262"/>
                </a:lnTo>
                <a:lnTo>
                  <a:pt x="2984" y="70243"/>
                </a:lnTo>
                <a:lnTo>
                  <a:pt x="13250" y="87648"/>
                </a:lnTo>
                <a:lnTo>
                  <a:pt x="30000" y="100219"/>
                </a:lnTo>
                <a:lnTo>
                  <a:pt x="50315" y="105315"/>
                </a:lnTo>
                <a:lnTo>
                  <a:pt x="70317" y="102335"/>
                </a:lnTo>
                <a:lnTo>
                  <a:pt x="87741" y="92080"/>
                </a:lnTo>
                <a:lnTo>
                  <a:pt x="100320" y="75352"/>
                </a:lnTo>
                <a:lnTo>
                  <a:pt x="105421" y="55057"/>
                </a:lnTo>
                <a:lnTo>
                  <a:pt x="102437" y="35076"/>
                </a:lnTo>
                <a:lnTo>
                  <a:pt x="92172" y="17668"/>
                </a:lnTo>
                <a:lnTo>
                  <a:pt x="75428" y="5096"/>
                </a:lnTo>
                <a:lnTo>
                  <a:pt x="5511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2638395" y="3818154"/>
            <a:ext cx="240261" cy="240011"/>
          </a:xfrm>
          <a:prstGeom prst="rect">
            <a:avLst/>
          </a:prstGeom>
          <a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5706817" y="153264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131016" y="0"/>
                </a:moveTo>
                <a:lnTo>
                  <a:pt x="83463" y="7084"/>
                </a:lnTo>
                <a:lnTo>
                  <a:pt x="42040" y="31465"/>
                </a:lnTo>
                <a:lnTo>
                  <a:pt x="12128" y="71244"/>
                </a:lnTo>
                <a:lnTo>
                  <a:pt x="0" y="119495"/>
                </a:lnTo>
                <a:lnTo>
                  <a:pt x="7091" y="166997"/>
                </a:lnTo>
                <a:lnTo>
                  <a:pt x="31497" y="208377"/>
                </a:lnTo>
                <a:lnTo>
                  <a:pt x="71310" y="238262"/>
                </a:lnTo>
                <a:lnTo>
                  <a:pt x="119610" y="250375"/>
                </a:lnTo>
                <a:lnTo>
                  <a:pt x="167162" y="243291"/>
                </a:lnTo>
                <a:lnTo>
                  <a:pt x="208586" y="218909"/>
                </a:lnTo>
                <a:lnTo>
                  <a:pt x="238506" y="179131"/>
                </a:lnTo>
                <a:lnTo>
                  <a:pt x="250636" y="130880"/>
                </a:lnTo>
                <a:lnTo>
                  <a:pt x="243548" y="83377"/>
                </a:lnTo>
                <a:lnTo>
                  <a:pt x="219143" y="41997"/>
                </a:lnTo>
                <a:lnTo>
                  <a:pt x="179324" y="12113"/>
                </a:lnTo>
                <a:lnTo>
                  <a:pt x="13101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10207773" y="1160179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87443" y="0"/>
                </a:moveTo>
                <a:lnTo>
                  <a:pt x="55707" y="4727"/>
                </a:lnTo>
                <a:lnTo>
                  <a:pt x="28065" y="20998"/>
                </a:lnTo>
                <a:lnTo>
                  <a:pt x="8103" y="47545"/>
                </a:lnTo>
                <a:lnTo>
                  <a:pt x="0" y="79744"/>
                </a:lnTo>
                <a:lnTo>
                  <a:pt x="4730" y="111446"/>
                </a:lnTo>
                <a:lnTo>
                  <a:pt x="21021" y="139065"/>
                </a:lnTo>
                <a:lnTo>
                  <a:pt x="47600" y="159013"/>
                </a:lnTo>
                <a:lnTo>
                  <a:pt x="79835" y="167097"/>
                </a:lnTo>
                <a:lnTo>
                  <a:pt x="111568" y="162367"/>
                </a:lnTo>
                <a:lnTo>
                  <a:pt x="139213" y="146095"/>
                </a:lnTo>
                <a:lnTo>
                  <a:pt x="159182" y="119554"/>
                </a:lnTo>
                <a:lnTo>
                  <a:pt x="167279" y="87348"/>
                </a:lnTo>
                <a:lnTo>
                  <a:pt x="162546" y="55643"/>
                </a:lnTo>
                <a:lnTo>
                  <a:pt x="146257" y="28026"/>
                </a:lnTo>
                <a:lnTo>
                  <a:pt x="119685" y="8086"/>
                </a:lnTo>
                <a:lnTo>
                  <a:pt x="8744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9922941" y="1174749"/>
            <a:ext cx="204961" cy="200224"/>
          </a:xfrm>
          <a:prstGeom prst="rect">
            <a:avLst/>
          </a:prstGeom>
          <a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10225564" y="1177949"/>
            <a:ext cx="132080" cy="132080"/>
          </a:xfrm>
          <a:custGeom>
            <a:avLst/>
            <a:gdLst/>
            <a:ahLst/>
            <a:cxnLst/>
            <a:rect l="l" t="t" r="r" b="b"/>
            <a:pathLst>
              <a:path w="132079" h="132080">
                <a:moveTo>
                  <a:pt x="68840" y="0"/>
                </a:moveTo>
                <a:lnTo>
                  <a:pt x="43856" y="3723"/>
                </a:lnTo>
                <a:lnTo>
                  <a:pt x="22091" y="16531"/>
                </a:lnTo>
                <a:lnTo>
                  <a:pt x="6372" y="37424"/>
                </a:lnTo>
                <a:lnTo>
                  <a:pt x="0" y="62780"/>
                </a:lnTo>
                <a:lnTo>
                  <a:pt x="3725" y="87741"/>
                </a:lnTo>
                <a:lnTo>
                  <a:pt x="16550" y="109483"/>
                </a:lnTo>
                <a:lnTo>
                  <a:pt x="37474" y="125181"/>
                </a:lnTo>
                <a:lnTo>
                  <a:pt x="62851" y="131548"/>
                </a:lnTo>
                <a:lnTo>
                  <a:pt x="87836" y="127827"/>
                </a:lnTo>
                <a:lnTo>
                  <a:pt x="109601" y="115017"/>
                </a:lnTo>
                <a:lnTo>
                  <a:pt x="125320" y="94117"/>
                </a:lnTo>
                <a:lnTo>
                  <a:pt x="131686" y="68767"/>
                </a:lnTo>
                <a:lnTo>
                  <a:pt x="127961" y="43809"/>
                </a:lnTo>
                <a:lnTo>
                  <a:pt x="115140" y="22065"/>
                </a:lnTo>
                <a:lnTo>
                  <a:pt x="94217" y="6360"/>
                </a:lnTo>
                <a:lnTo>
                  <a:pt x="6884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9470816" y="1672625"/>
            <a:ext cx="396875" cy="396240"/>
          </a:xfrm>
          <a:custGeom>
            <a:avLst/>
            <a:gdLst/>
            <a:ahLst/>
            <a:cxnLst/>
            <a:rect l="l" t="t" r="r" b="b"/>
            <a:pathLst>
              <a:path w="396875" h="396239">
                <a:moveTo>
                  <a:pt x="196242" y="0"/>
                </a:moveTo>
                <a:lnTo>
                  <a:pt x="152953" y="5265"/>
                </a:lnTo>
                <a:lnTo>
                  <a:pt x="112033" y="19736"/>
                </a:lnTo>
                <a:lnTo>
                  <a:pt x="75068" y="42851"/>
                </a:lnTo>
                <a:lnTo>
                  <a:pt x="43644" y="74048"/>
                </a:lnTo>
                <a:lnTo>
                  <a:pt x="19348" y="112766"/>
                </a:lnTo>
                <a:lnTo>
                  <a:pt x="4505" y="155996"/>
                </a:lnTo>
                <a:lnTo>
                  <a:pt x="0" y="200025"/>
                </a:lnTo>
                <a:lnTo>
                  <a:pt x="5269" y="243271"/>
                </a:lnTo>
                <a:lnTo>
                  <a:pt x="19754" y="284149"/>
                </a:lnTo>
                <a:lnTo>
                  <a:pt x="42892" y="321075"/>
                </a:lnTo>
                <a:lnTo>
                  <a:pt x="74122" y="352465"/>
                </a:lnTo>
                <a:lnTo>
                  <a:pt x="112884" y="376735"/>
                </a:lnTo>
                <a:lnTo>
                  <a:pt x="156154" y="391566"/>
                </a:lnTo>
                <a:lnTo>
                  <a:pt x="200229" y="396070"/>
                </a:lnTo>
                <a:lnTo>
                  <a:pt x="243521" y="390806"/>
                </a:lnTo>
                <a:lnTo>
                  <a:pt x="284443" y="376336"/>
                </a:lnTo>
                <a:lnTo>
                  <a:pt x="321411" y="353222"/>
                </a:lnTo>
                <a:lnTo>
                  <a:pt x="352836" y="322023"/>
                </a:lnTo>
                <a:lnTo>
                  <a:pt x="377133" y="283301"/>
                </a:lnTo>
                <a:lnTo>
                  <a:pt x="391976" y="240071"/>
                </a:lnTo>
                <a:lnTo>
                  <a:pt x="396481" y="196042"/>
                </a:lnTo>
                <a:lnTo>
                  <a:pt x="391211" y="152796"/>
                </a:lnTo>
                <a:lnTo>
                  <a:pt x="376725" y="111918"/>
                </a:lnTo>
                <a:lnTo>
                  <a:pt x="353584" y="74992"/>
                </a:lnTo>
                <a:lnTo>
                  <a:pt x="322351" y="43602"/>
                </a:lnTo>
                <a:lnTo>
                  <a:pt x="283585" y="19332"/>
                </a:lnTo>
                <a:lnTo>
                  <a:pt x="240315" y="4501"/>
                </a:lnTo>
                <a:lnTo>
                  <a:pt x="19624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10214002" y="1166393"/>
            <a:ext cx="154813" cy="154660"/>
          </a:xfrm>
          <a:prstGeom prst="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9985912" y="1233128"/>
            <a:ext cx="86822" cy="86725"/>
          </a:xfrm>
          <a:prstGeom prst="rect">
            <a:avLst/>
          </a:prstGeom>
          <a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9616873" y="1818527"/>
            <a:ext cx="104365" cy="10426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10437255" y="841880"/>
            <a:ext cx="255270" cy="338455"/>
          </a:xfrm>
          <a:custGeom>
            <a:avLst/>
            <a:gdLst/>
            <a:ahLst/>
            <a:cxnLst/>
            <a:rect l="l" t="t" r="r" b="b"/>
            <a:pathLst>
              <a:path w="255270" h="338455">
                <a:moveTo>
                  <a:pt x="155056" y="0"/>
                </a:moveTo>
                <a:lnTo>
                  <a:pt x="112596" y="9157"/>
                </a:lnTo>
                <a:lnTo>
                  <a:pt x="73825" y="28723"/>
                </a:lnTo>
                <a:lnTo>
                  <a:pt x="40900" y="57934"/>
                </a:lnTo>
                <a:lnTo>
                  <a:pt x="15979" y="96027"/>
                </a:lnTo>
                <a:lnTo>
                  <a:pt x="2015" y="139348"/>
                </a:lnTo>
                <a:lnTo>
                  <a:pt x="0" y="183293"/>
                </a:lnTo>
                <a:lnTo>
                  <a:pt x="9167" y="225708"/>
                </a:lnTo>
                <a:lnTo>
                  <a:pt x="28755" y="264436"/>
                </a:lnTo>
                <a:lnTo>
                  <a:pt x="57997" y="297323"/>
                </a:lnTo>
                <a:lnTo>
                  <a:pt x="96129" y="322214"/>
                </a:lnTo>
                <a:lnTo>
                  <a:pt x="139491" y="336165"/>
                </a:lnTo>
                <a:lnTo>
                  <a:pt x="183481" y="338180"/>
                </a:lnTo>
                <a:lnTo>
                  <a:pt x="225941" y="329022"/>
                </a:lnTo>
                <a:lnTo>
                  <a:pt x="254747" y="314485"/>
                </a:lnTo>
                <a:lnTo>
                  <a:pt x="254747" y="24020"/>
                </a:lnTo>
                <a:lnTo>
                  <a:pt x="242408" y="15966"/>
                </a:lnTo>
                <a:lnTo>
                  <a:pt x="199045" y="2015"/>
                </a:lnTo>
                <a:lnTo>
                  <a:pt x="15505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9977604" y="122935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2460" y="0"/>
                </a:moveTo>
                <a:lnTo>
                  <a:pt x="14311" y="1218"/>
                </a:lnTo>
                <a:lnTo>
                  <a:pt x="7211" y="5401"/>
                </a:lnTo>
                <a:lnTo>
                  <a:pt x="2075" y="12221"/>
                </a:lnTo>
                <a:lnTo>
                  <a:pt x="0" y="20487"/>
                </a:lnTo>
                <a:lnTo>
                  <a:pt x="1216" y="28629"/>
                </a:lnTo>
                <a:lnTo>
                  <a:pt x="5402" y="35724"/>
                </a:lnTo>
                <a:lnTo>
                  <a:pt x="12235" y="40846"/>
                </a:lnTo>
                <a:lnTo>
                  <a:pt x="20516" y="42928"/>
                </a:lnTo>
                <a:lnTo>
                  <a:pt x="28667" y="41713"/>
                </a:lnTo>
                <a:lnTo>
                  <a:pt x="35768" y="37532"/>
                </a:lnTo>
                <a:lnTo>
                  <a:pt x="40899" y="30712"/>
                </a:lnTo>
                <a:lnTo>
                  <a:pt x="42973" y="22440"/>
                </a:lnTo>
                <a:lnTo>
                  <a:pt x="41753" y="14297"/>
                </a:lnTo>
                <a:lnTo>
                  <a:pt x="37566" y="7202"/>
                </a:lnTo>
                <a:lnTo>
                  <a:pt x="30739" y="2073"/>
                </a:lnTo>
                <a:lnTo>
                  <a:pt x="224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10537571" y="942089"/>
            <a:ext cx="137910" cy="137769"/>
          </a:xfrm>
          <a:prstGeom prst="rect">
            <a:avLst/>
          </a:prstGeom>
          <a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10396864" y="801533"/>
            <a:ext cx="295275" cy="419100"/>
          </a:xfrm>
          <a:custGeom>
            <a:avLst/>
            <a:gdLst/>
            <a:ahLst/>
            <a:cxnLst/>
            <a:rect l="l" t="t" r="r" b="b"/>
            <a:pathLst>
              <a:path w="295275" h="419100">
                <a:moveTo>
                  <a:pt x="207554" y="0"/>
                </a:moveTo>
                <a:lnTo>
                  <a:pt x="161768" y="5567"/>
                </a:lnTo>
                <a:lnTo>
                  <a:pt x="118490" y="20871"/>
                </a:lnTo>
                <a:lnTo>
                  <a:pt x="79396" y="45318"/>
                </a:lnTo>
                <a:lnTo>
                  <a:pt x="46165" y="78318"/>
                </a:lnTo>
                <a:lnTo>
                  <a:pt x="20472" y="119276"/>
                </a:lnTo>
                <a:lnTo>
                  <a:pt x="4769" y="164989"/>
                </a:lnTo>
                <a:lnTo>
                  <a:pt x="0" y="211551"/>
                </a:lnTo>
                <a:lnTo>
                  <a:pt x="5571" y="257286"/>
                </a:lnTo>
                <a:lnTo>
                  <a:pt x="20890" y="300518"/>
                </a:lnTo>
                <a:lnTo>
                  <a:pt x="45362" y="339571"/>
                </a:lnTo>
                <a:lnTo>
                  <a:pt x="78394" y="372769"/>
                </a:lnTo>
                <a:lnTo>
                  <a:pt x="119393" y="398435"/>
                </a:lnTo>
                <a:lnTo>
                  <a:pt x="165159" y="414117"/>
                </a:lnTo>
                <a:lnTo>
                  <a:pt x="211772" y="418877"/>
                </a:lnTo>
                <a:lnTo>
                  <a:pt x="257556" y="413308"/>
                </a:lnTo>
                <a:lnTo>
                  <a:pt x="295138" y="400017"/>
                </a:lnTo>
                <a:lnTo>
                  <a:pt x="295138" y="18800"/>
                </a:lnTo>
                <a:lnTo>
                  <a:pt x="254169" y="4761"/>
                </a:lnTo>
                <a:lnTo>
                  <a:pt x="20755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9887919" y="1139761"/>
            <a:ext cx="222344" cy="222116"/>
          </a:xfrm>
          <a:prstGeom prst="rect">
            <a:avLst/>
          </a:prstGeom>
          <a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10205239" y="1157636"/>
            <a:ext cx="172342" cy="172166"/>
          </a:xfrm>
          <a:prstGeom prst="rect">
            <a:avLst/>
          </a:prstGeom>
          <a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10499438" y="903986"/>
            <a:ext cx="192564" cy="213974"/>
          </a:xfrm>
          <a:prstGeom prst="rect">
            <a:avLst/>
          </a:prstGeom>
          <a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10077751" y="1030286"/>
            <a:ext cx="427355" cy="427355"/>
          </a:xfrm>
          <a:custGeom>
            <a:avLst/>
            <a:gdLst/>
            <a:ahLst/>
            <a:cxnLst/>
            <a:rect l="l" t="t" r="r" b="b"/>
            <a:pathLst>
              <a:path w="427354" h="427355">
                <a:moveTo>
                  <a:pt x="211506" y="0"/>
                </a:moveTo>
                <a:lnTo>
                  <a:pt x="164851" y="5673"/>
                </a:lnTo>
                <a:lnTo>
                  <a:pt x="120750" y="21269"/>
                </a:lnTo>
                <a:lnTo>
                  <a:pt x="80911" y="46183"/>
                </a:lnTo>
                <a:lnTo>
                  <a:pt x="47045" y="79810"/>
                </a:lnTo>
                <a:lnTo>
                  <a:pt x="20863" y="121546"/>
                </a:lnTo>
                <a:lnTo>
                  <a:pt x="4859" y="168136"/>
                </a:lnTo>
                <a:lnTo>
                  <a:pt x="0" y="215589"/>
                </a:lnTo>
                <a:lnTo>
                  <a:pt x="5678" y="262198"/>
                </a:lnTo>
                <a:lnTo>
                  <a:pt x="21290" y="306255"/>
                </a:lnTo>
                <a:lnTo>
                  <a:pt x="46231" y="346052"/>
                </a:lnTo>
                <a:lnTo>
                  <a:pt x="79894" y="379883"/>
                </a:lnTo>
                <a:lnTo>
                  <a:pt x="121675" y="406039"/>
                </a:lnTo>
                <a:lnTo>
                  <a:pt x="168311" y="422022"/>
                </a:lnTo>
                <a:lnTo>
                  <a:pt x="215812" y="426874"/>
                </a:lnTo>
                <a:lnTo>
                  <a:pt x="262469" y="421200"/>
                </a:lnTo>
                <a:lnTo>
                  <a:pt x="306572" y="405604"/>
                </a:lnTo>
                <a:lnTo>
                  <a:pt x="346411" y="380691"/>
                </a:lnTo>
                <a:lnTo>
                  <a:pt x="380277" y="347064"/>
                </a:lnTo>
                <a:lnTo>
                  <a:pt x="406460" y="305328"/>
                </a:lnTo>
                <a:lnTo>
                  <a:pt x="422463" y="258742"/>
                </a:lnTo>
                <a:lnTo>
                  <a:pt x="427320" y="211290"/>
                </a:lnTo>
                <a:lnTo>
                  <a:pt x="421639" y="164681"/>
                </a:lnTo>
                <a:lnTo>
                  <a:pt x="406024" y="120623"/>
                </a:lnTo>
                <a:lnTo>
                  <a:pt x="381082" y="80824"/>
                </a:lnTo>
                <a:lnTo>
                  <a:pt x="347416" y="46992"/>
                </a:lnTo>
                <a:lnTo>
                  <a:pt x="305635" y="20835"/>
                </a:lnTo>
                <a:lnTo>
                  <a:pt x="259004" y="4852"/>
                </a:lnTo>
                <a:lnTo>
                  <a:pt x="21150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2837478" y="5266320"/>
            <a:ext cx="104277" cy="104162"/>
          </a:xfrm>
          <a:prstGeom prst="rect">
            <a:avLst/>
          </a:prstGeom>
          <a:blipFill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4542042" y="5140135"/>
            <a:ext cx="75586" cy="75510"/>
          </a:xfrm>
          <a:prstGeom prst="rect">
            <a:avLst/>
          </a:prstGeom>
          <a:blipFill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2730514" y="39101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9293" y="0"/>
                </a:moveTo>
                <a:lnTo>
                  <a:pt x="18662" y="1582"/>
                </a:lnTo>
                <a:lnTo>
                  <a:pt x="9401" y="7031"/>
                </a:lnTo>
                <a:lnTo>
                  <a:pt x="2713" y="15926"/>
                </a:lnTo>
                <a:lnTo>
                  <a:pt x="0" y="26713"/>
                </a:lnTo>
                <a:lnTo>
                  <a:pt x="1581" y="37334"/>
                </a:lnTo>
                <a:lnTo>
                  <a:pt x="7036" y="46586"/>
                </a:lnTo>
                <a:lnTo>
                  <a:pt x="15946" y="53264"/>
                </a:lnTo>
                <a:lnTo>
                  <a:pt x="26742" y="55971"/>
                </a:lnTo>
                <a:lnTo>
                  <a:pt x="37373" y="54388"/>
                </a:lnTo>
                <a:lnTo>
                  <a:pt x="46634" y="48939"/>
                </a:lnTo>
                <a:lnTo>
                  <a:pt x="53322" y="40044"/>
                </a:lnTo>
                <a:lnTo>
                  <a:pt x="56039" y="29257"/>
                </a:lnTo>
                <a:lnTo>
                  <a:pt x="54454" y="18636"/>
                </a:lnTo>
                <a:lnTo>
                  <a:pt x="48995" y="9385"/>
                </a:lnTo>
                <a:lnTo>
                  <a:pt x="40089" y="2706"/>
                </a:lnTo>
                <a:lnTo>
                  <a:pt x="2929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2722185" y="5151143"/>
            <a:ext cx="335280" cy="334645"/>
          </a:xfrm>
          <a:custGeom>
            <a:avLst/>
            <a:gdLst/>
            <a:ahLst/>
            <a:cxnLst/>
            <a:rect l="l" t="t" r="r" b="b"/>
            <a:pathLst>
              <a:path w="335280" h="334645">
                <a:moveTo>
                  <a:pt x="153376" y="0"/>
                </a:moveTo>
                <a:lnTo>
                  <a:pt x="111376" y="9058"/>
                </a:lnTo>
                <a:lnTo>
                  <a:pt x="73027" y="28412"/>
                </a:lnTo>
                <a:lnTo>
                  <a:pt x="40463" y="57306"/>
                </a:lnTo>
                <a:lnTo>
                  <a:pt x="15820" y="94986"/>
                </a:lnTo>
                <a:lnTo>
                  <a:pt x="1999" y="137834"/>
                </a:lnTo>
                <a:lnTo>
                  <a:pt x="0" y="181301"/>
                </a:lnTo>
                <a:lnTo>
                  <a:pt x="9065" y="223256"/>
                </a:lnTo>
                <a:lnTo>
                  <a:pt x="28440" y="261566"/>
                </a:lnTo>
                <a:lnTo>
                  <a:pt x="57368" y="294099"/>
                </a:lnTo>
                <a:lnTo>
                  <a:pt x="95093" y="318722"/>
                </a:lnTo>
                <a:lnTo>
                  <a:pt x="137986" y="332524"/>
                </a:lnTo>
                <a:lnTo>
                  <a:pt x="181499" y="334517"/>
                </a:lnTo>
                <a:lnTo>
                  <a:pt x="223497" y="325458"/>
                </a:lnTo>
                <a:lnTo>
                  <a:pt x="261845" y="306102"/>
                </a:lnTo>
                <a:lnTo>
                  <a:pt x="294410" y="277206"/>
                </a:lnTo>
                <a:lnTo>
                  <a:pt x="319058" y="239525"/>
                </a:lnTo>
                <a:lnTo>
                  <a:pt x="332868" y="196677"/>
                </a:lnTo>
                <a:lnTo>
                  <a:pt x="334861" y="153209"/>
                </a:lnTo>
                <a:lnTo>
                  <a:pt x="325794" y="111255"/>
                </a:lnTo>
                <a:lnTo>
                  <a:pt x="306421" y="72945"/>
                </a:lnTo>
                <a:lnTo>
                  <a:pt x="277499" y="40412"/>
                </a:lnTo>
                <a:lnTo>
                  <a:pt x="239784" y="15789"/>
                </a:lnTo>
                <a:lnTo>
                  <a:pt x="196890" y="1992"/>
                </a:lnTo>
                <a:lnTo>
                  <a:pt x="15337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0" y="4496119"/>
            <a:ext cx="36830" cy="167005"/>
          </a:xfrm>
          <a:custGeom>
            <a:avLst/>
            <a:gdLst/>
            <a:ahLst/>
            <a:cxnLst/>
            <a:rect l="l" t="t" r="r" b="b"/>
            <a:pathLst>
              <a:path w="36830" h="167004">
                <a:moveTo>
                  <a:pt x="0" y="0"/>
                </a:moveTo>
                <a:lnTo>
                  <a:pt x="0" y="166492"/>
                </a:lnTo>
                <a:lnTo>
                  <a:pt x="25281" y="132868"/>
                </a:lnTo>
                <a:lnTo>
                  <a:pt x="36549" y="88042"/>
                </a:lnTo>
                <a:lnTo>
                  <a:pt x="29963" y="43913"/>
                </a:lnTo>
                <a:lnTo>
                  <a:pt x="7292" y="5472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2606669" y="3786463"/>
            <a:ext cx="304165" cy="303530"/>
          </a:xfrm>
          <a:custGeom>
            <a:avLst/>
            <a:gdLst/>
            <a:ahLst/>
            <a:cxnLst/>
            <a:rect l="l" t="t" r="r" b="b"/>
            <a:pathLst>
              <a:path w="304164" h="303529">
                <a:moveTo>
                  <a:pt x="170737" y="0"/>
                </a:moveTo>
                <a:lnTo>
                  <a:pt x="123482" y="1513"/>
                </a:lnTo>
                <a:lnTo>
                  <a:pt x="79333" y="17125"/>
                </a:lnTo>
                <a:lnTo>
                  <a:pt x="41646" y="45647"/>
                </a:lnTo>
                <a:lnTo>
                  <a:pt x="13778" y="85893"/>
                </a:lnTo>
                <a:lnTo>
                  <a:pt x="0" y="132843"/>
                </a:lnTo>
                <a:lnTo>
                  <a:pt x="1519" y="180047"/>
                </a:lnTo>
                <a:lnTo>
                  <a:pt x="17148" y="224149"/>
                </a:lnTo>
                <a:lnTo>
                  <a:pt x="45697" y="261794"/>
                </a:lnTo>
                <a:lnTo>
                  <a:pt x="85977" y="289627"/>
                </a:lnTo>
                <a:lnTo>
                  <a:pt x="132982" y="303396"/>
                </a:lnTo>
                <a:lnTo>
                  <a:pt x="180239" y="301880"/>
                </a:lnTo>
                <a:lnTo>
                  <a:pt x="224390" y="286266"/>
                </a:lnTo>
                <a:lnTo>
                  <a:pt x="262077" y="257745"/>
                </a:lnTo>
                <a:lnTo>
                  <a:pt x="289939" y="217503"/>
                </a:lnTo>
                <a:lnTo>
                  <a:pt x="303723" y="170553"/>
                </a:lnTo>
                <a:lnTo>
                  <a:pt x="302204" y="123350"/>
                </a:lnTo>
                <a:lnTo>
                  <a:pt x="286574" y="79248"/>
                </a:lnTo>
                <a:lnTo>
                  <a:pt x="258022" y="41603"/>
                </a:lnTo>
                <a:lnTo>
                  <a:pt x="217740" y="13770"/>
                </a:lnTo>
                <a:lnTo>
                  <a:pt x="170737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2808429" y="5237294"/>
            <a:ext cx="162375" cy="162203"/>
          </a:xfrm>
          <a:prstGeom prst="rect">
            <a:avLst/>
          </a:prstGeom>
          <a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4718814" y="6459364"/>
            <a:ext cx="306705" cy="306070"/>
          </a:xfrm>
          <a:custGeom>
            <a:avLst/>
            <a:gdLst/>
            <a:ahLst/>
            <a:cxnLst/>
            <a:rect l="l" t="t" r="r" b="b"/>
            <a:pathLst>
              <a:path w="306704" h="306070">
                <a:moveTo>
                  <a:pt x="172192" y="0"/>
                </a:moveTo>
                <a:lnTo>
                  <a:pt x="124530" y="1531"/>
                </a:lnTo>
                <a:lnTo>
                  <a:pt x="80003" y="17279"/>
                </a:lnTo>
                <a:lnTo>
                  <a:pt x="41997" y="46045"/>
                </a:lnTo>
                <a:lnTo>
                  <a:pt x="13900" y="86629"/>
                </a:lnTo>
                <a:lnTo>
                  <a:pt x="0" y="133984"/>
                </a:lnTo>
                <a:lnTo>
                  <a:pt x="1528" y="181593"/>
                </a:lnTo>
                <a:lnTo>
                  <a:pt x="17288" y="226073"/>
                </a:lnTo>
                <a:lnTo>
                  <a:pt x="46081" y="264041"/>
                </a:lnTo>
                <a:lnTo>
                  <a:pt x="86709" y="292115"/>
                </a:lnTo>
                <a:lnTo>
                  <a:pt x="134119" y="306000"/>
                </a:lnTo>
                <a:lnTo>
                  <a:pt x="181780" y="304471"/>
                </a:lnTo>
                <a:lnTo>
                  <a:pt x="226308" y="288724"/>
                </a:lnTo>
                <a:lnTo>
                  <a:pt x="264314" y="259958"/>
                </a:lnTo>
                <a:lnTo>
                  <a:pt x="292411" y="219369"/>
                </a:lnTo>
                <a:lnTo>
                  <a:pt x="306316" y="172019"/>
                </a:lnTo>
                <a:lnTo>
                  <a:pt x="304788" y="124411"/>
                </a:lnTo>
                <a:lnTo>
                  <a:pt x="289027" y="79929"/>
                </a:lnTo>
                <a:lnTo>
                  <a:pt x="260231" y="41958"/>
                </a:lnTo>
                <a:lnTo>
                  <a:pt x="219602" y="13883"/>
                </a:lnTo>
                <a:lnTo>
                  <a:pt x="17219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4431955" y="5030172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10" h="295910">
                <a:moveTo>
                  <a:pt x="166264" y="0"/>
                </a:moveTo>
                <a:lnTo>
                  <a:pt x="120246" y="1476"/>
                </a:lnTo>
                <a:lnTo>
                  <a:pt x="77251" y="16677"/>
                </a:lnTo>
                <a:lnTo>
                  <a:pt x="40551" y="44448"/>
                </a:lnTo>
                <a:lnTo>
                  <a:pt x="13418" y="83635"/>
                </a:lnTo>
                <a:lnTo>
                  <a:pt x="0" y="129356"/>
                </a:lnTo>
                <a:lnTo>
                  <a:pt x="1478" y="175324"/>
                </a:lnTo>
                <a:lnTo>
                  <a:pt x="16697" y="218271"/>
                </a:lnTo>
                <a:lnTo>
                  <a:pt x="44498" y="254930"/>
                </a:lnTo>
                <a:lnTo>
                  <a:pt x="83725" y="282034"/>
                </a:lnTo>
                <a:lnTo>
                  <a:pt x="129494" y="295443"/>
                </a:lnTo>
                <a:lnTo>
                  <a:pt x="175511" y="293967"/>
                </a:lnTo>
                <a:lnTo>
                  <a:pt x="218504" y="278764"/>
                </a:lnTo>
                <a:lnTo>
                  <a:pt x="255200" y="250990"/>
                </a:lnTo>
                <a:lnTo>
                  <a:pt x="282327" y="211803"/>
                </a:lnTo>
                <a:lnTo>
                  <a:pt x="295750" y="166082"/>
                </a:lnTo>
                <a:lnTo>
                  <a:pt x="294273" y="120114"/>
                </a:lnTo>
                <a:lnTo>
                  <a:pt x="279055" y="77167"/>
                </a:lnTo>
                <a:lnTo>
                  <a:pt x="251255" y="40507"/>
                </a:lnTo>
                <a:lnTo>
                  <a:pt x="212033" y="13404"/>
                </a:lnTo>
                <a:lnTo>
                  <a:pt x="1662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5989566" y="5154705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7365" y="0"/>
                </a:moveTo>
                <a:lnTo>
                  <a:pt x="161622" y="5562"/>
                </a:lnTo>
                <a:lnTo>
                  <a:pt x="118383" y="20852"/>
                </a:lnTo>
                <a:lnTo>
                  <a:pt x="79324" y="45277"/>
                </a:lnTo>
                <a:lnTo>
                  <a:pt x="46121" y="78243"/>
                </a:lnTo>
                <a:lnTo>
                  <a:pt x="20450" y="119158"/>
                </a:lnTo>
                <a:lnTo>
                  <a:pt x="4763" y="164836"/>
                </a:lnTo>
                <a:lnTo>
                  <a:pt x="0" y="211361"/>
                </a:lnTo>
                <a:lnTo>
                  <a:pt x="5568" y="257058"/>
                </a:lnTo>
                <a:lnTo>
                  <a:pt x="20874" y="300253"/>
                </a:lnTo>
                <a:lnTo>
                  <a:pt x="45326" y="339273"/>
                </a:lnTo>
                <a:lnTo>
                  <a:pt x="78330" y="372443"/>
                </a:lnTo>
                <a:lnTo>
                  <a:pt x="119294" y="398088"/>
                </a:lnTo>
                <a:lnTo>
                  <a:pt x="165016" y="413755"/>
                </a:lnTo>
                <a:lnTo>
                  <a:pt x="211585" y="418510"/>
                </a:lnTo>
                <a:lnTo>
                  <a:pt x="257327" y="412947"/>
                </a:lnTo>
                <a:lnTo>
                  <a:pt x="300564" y="397657"/>
                </a:lnTo>
                <a:lnTo>
                  <a:pt x="339623" y="373232"/>
                </a:lnTo>
                <a:lnTo>
                  <a:pt x="372828" y="340264"/>
                </a:lnTo>
                <a:lnTo>
                  <a:pt x="398503" y="299345"/>
                </a:lnTo>
                <a:lnTo>
                  <a:pt x="414190" y="253672"/>
                </a:lnTo>
                <a:lnTo>
                  <a:pt x="418953" y="207150"/>
                </a:lnTo>
                <a:lnTo>
                  <a:pt x="413385" y="161456"/>
                </a:lnTo>
                <a:lnTo>
                  <a:pt x="398079" y="118261"/>
                </a:lnTo>
                <a:lnTo>
                  <a:pt x="373627" y="79242"/>
                </a:lnTo>
                <a:lnTo>
                  <a:pt x="340623" y="46073"/>
                </a:lnTo>
                <a:lnTo>
                  <a:pt x="299659" y="20428"/>
                </a:lnTo>
                <a:lnTo>
                  <a:pt x="253936" y="4757"/>
                </a:lnTo>
                <a:lnTo>
                  <a:pt x="20736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4662252" y="6402866"/>
            <a:ext cx="419734" cy="419100"/>
          </a:xfrm>
          <a:custGeom>
            <a:avLst/>
            <a:gdLst/>
            <a:ahLst/>
            <a:cxnLst/>
            <a:rect l="l" t="t" r="r" b="b"/>
            <a:pathLst>
              <a:path w="419735" h="419100">
                <a:moveTo>
                  <a:pt x="207605" y="0"/>
                </a:moveTo>
                <a:lnTo>
                  <a:pt x="161809" y="5570"/>
                </a:lnTo>
                <a:lnTo>
                  <a:pt x="118521" y="20879"/>
                </a:lnTo>
                <a:lnTo>
                  <a:pt x="79418" y="45334"/>
                </a:lnTo>
                <a:lnTo>
                  <a:pt x="46177" y="78340"/>
                </a:lnTo>
                <a:lnTo>
                  <a:pt x="20475" y="119304"/>
                </a:lnTo>
                <a:lnTo>
                  <a:pt x="4768" y="165032"/>
                </a:lnTo>
                <a:lnTo>
                  <a:pt x="0" y="211608"/>
                </a:lnTo>
                <a:lnTo>
                  <a:pt x="5575" y="257356"/>
                </a:lnTo>
                <a:lnTo>
                  <a:pt x="20901" y="300599"/>
                </a:lnTo>
                <a:lnTo>
                  <a:pt x="45382" y="339661"/>
                </a:lnTo>
                <a:lnTo>
                  <a:pt x="78424" y="372867"/>
                </a:lnTo>
                <a:lnTo>
                  <a:pt x="119433" y="398539"/>
                </a:lnTo>
                <a:lnTo>
                  <a:pt x="165206" y="414226"/>
                </a:lnTo>
                <a:lnTo>
                  <a:pt x="211829" y="418989"/>
                </a:lnTo>
                <a:lnTo>
                  <a:pt x="257623" y="413421"/>
                </a:lnTo>
                <a:lnTo>
                  <a:pt x="300911" y="398114"/>
                </a:lnTo>
                <a:lnTo>
                  <a:pt x="340015" y="373663"/>
                </a:lnTo>
                <a:lnTo>
                  <a:pt x="373257" y="340658"/>
                </a:lnTo>
                <a:lnTo>
                  <a:pt x="398960" y="299695"/>
                </a:lnTo>
                <a:lnTo>
                  <a:pt x="414666" y="253966"/>
                </a:lnTo>
                <a:lnTo>
                  <a:pt x="419434" y="207390"/>
                </a:lnTo>
                <a:lnTo>
                  <a:pt x="413857" y="161642"/>
                </a:lnTo>
                <a:lnTo>
                  <a:pt x="398531" y="118397"/>
                </a:lnTo>
                <a:lnTo>
                  <a:pt x="374052" y="79333"/>
                </a:lnTo>
                <a:lnTo>
                  <a:pt x="341015" y="46124"/>
                </a:lnTo>
                <a:lnTo>
                  <a:pt x="300014" y="20447"/>
                </a:lnTo>
                <a:lnTo>
                  <a:pt x="254233" y="4761"/>
                </a:lnTo>
                <a:lnTo>
                  <a:pt x="2076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5987539" y="6629671"/>
            <a:ext cx="330835" cy="330835"/>
          </a:xfrm>
          <a:custGeom>
            <a:avLst/>
            <a:gdLst/>
            <a:ahLst/>
            <a:cxnLst/>
            <a:rect l="l" t="t" r="r" b="b"/>
            <a:pathLst>
              <a:path w="330835" h="330834">
                <a:moveTo>
                  <a:pt x="151514" y="0"/>
                </a:moveTo>
                <a:lnTo>
                  <a:pt x="110023" y="8946"/>
                </a:lnTo>
                <a:lnTo>
                  <a:pt x="72137" y="28066"/>
                </a:lnTo>
                <a:lnTo>
                  <a:pt x="39965" y="56612"/>
                </a:lnTo>
                <a:lnTo>
                  <a:pt x="15615" y="93839"/>
                </a:lnTo>
                <a:lnTo>
                  <a:pt x="1970" y="136173"/>
                </a:lnTo>
                <a:lnTo>
                  <a:pt x="0" y="179117"/>
                </a:lnTo>
                <a:lnTo>
                  <a:pt x="8957" y="220566"/>
                </a:lnTo>
                <a:lnTo>
                  <a:pt x="28098" y="258413"/>
                </a:lnTo>
                <a:lnTo>
                  <a:pt x="56676" y="290549"/>
                </a:lnTo>
                <a:lnTo>
                  <a:pt x="93948" y="314870"/>
                </a:lnTo>
                <a:lnTo>
                  <a:pt x="136321" y="328501"/>
                </a:lnTo>
                <a:lnTo>
                  <a:pt x="179306" y="330469"/>
                </a:lnTo>
                <a:lnTo>
                  <a:pt x="220794" y="321520"/>
                </a:lnTo>
                <a:lnTo>
                  <a:pt x="258680" y="302400"/>
                </a:lnTo>
                <a:lnTo>
                  <a:pt x="290853" y="273853"/>
                </a:lnTo>
                <a:lnTo>
                  <a:pt x="315208" y="236625"/>
                </a:lnTo>
                <a:lnTo>
                  <a:pt x="328851" y="194298"/>
                </a:lnTo>
                <a:lnTo>
                  <a:pt x="330820" y="151359"/>
                </a:lnTo>
                <a:lnTo>
                  <a:pt x="321861" y="109914"/>
                </a:lnTo>
                <a:lnTo>
                  <a:pt x="302720" y="72070"/>
                </a:lnTo>
                <a:lnTo>
                  <a:pt x="274142" y="39932"/>
                </a:lnTo>
                <a:lnTo>
                  <a:pt x="236874" y="15607"/>
                </a:lnTo>
                <a:lnTo>
                  <a:pt x="194501" y="1971"/>
                </a:lnTo>
                <a:lnTo>
                  <a:pt x="15151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6148262" y="5313228"/>
            <a:ext cx="101567" cy="101463"/>
          </a:xfrm>
          <a:prstGeom prst="rect">
            <a:avLst/>
          </a:prstGeom>
          <a:blipFill>
            <a:blip r:embed="rId3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4684053" y="6424645"/>
            <a:ext cx="375920" cy="375920"/>
          </a:xfrm>
          <a:custGeom>
            <a:avLst/>
            <a:gdLst/>
            <a:ahLst/>
            <a:cxnLst/>
            <a:rect l="l" t="t" r="r" b="b"/>
            <a:pathLst>
              <a:path w="375920" h="375920">
                <a:moveTo>
                  <a:pt x="172132" y="0"/>
                </a:moveTo>
                <a:lnTo>
                  <a:pt x="124995" y="10167"/>
                </a:lnTo>
                <a:lnTo>
                  <a:pt x="81954" y="31890"/>
                </a:lnTo>
                <a:lnTo>
                  <a:pt x="45406" y="64322"/>
                </a:lnTo>
                <a:lnTo>
                  <a:pt x="17747" y="106618"/>
                </a:lnTo>
                <a:lnTo>
                  <a:pt x="2240" y="154704"/>
                </a:lnTo>
                <a:lnTo>
                  <a:pt x="0" y="203486"/>
                </a:lnTo>
                <a:lnTo>
                  <a:pt x="10176" y="250571"/>
                </a:lnTo>
                <a:lnTo>
                  <a:pt x="31921" y="293566"/>
                </a:lnTo>
                <a:lnTo>
                  <a:pt x="64386" y="330077"/>
                </a:lnTo>
                <a:lnTo>
                  <a:pt x="106723" y="357710"/>
                </a:lnTo>
                <a:lnTo>
                  <a:pt x="154861" y="373199"/>
                </a:lnTo>
                <a:lnTo>
                  <a:pt x="203696" y="375438"/>
                </a:lnTo>
                <a:lnTo>
                  <a:pt x="250833" y="365273"/>
                </a:lnTo>
                <a:lnTo>
                  <a:pt x="293874" y="343551"/>
                </a:lnTo>
                <a:lnTo>
                  <a:pt x="330422" y="311119"/>
                </a:lnTo>
                <a:lnTo>
                  <a:pt x="358081" y="268823"/>
                </a:lnTo>
                <a:lnTo>
                  <a:pt x="373588" y="220737"/>
                </a:lnTo>
                <a:lnTo>
                  <a:pt x="375831" y="171955"/>
                </a:lnTo>
                <a:lnTo>
                  <a:pt x="365657" y="124868"/>
                </a:lnTo>
                <a:lnTo>
                  <a:pt x="343913" y="81871"/>
                </a:lnTo>
                <a:lnTo>
                  <a:pt x="311446" y="45357"/>
                </a:lnTo>
                <a:lnTo>
                  <a:pt x="269105" y="17718"/>
                </a:lnTo>
                <a:lnTo>
                  <a:pt x="220967" y="2235"/>
                </a:lnTo>
                <a:lnTo>
                  <a:pt x="1721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2834532" y="5263367"/>
            <a:ext cx="110168" cy="110060"/>
          </a:xfrm>
          <a:prstGeom prst="rect">
            <a:avLst/>
          </a:prstGeom>
          <a:blipFill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4449027" y="5047222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20" h="261620">
                <a:moveTo>
                  <a:pt x="136753" y="0"/>
                </a:moveTo>
                <a:lnTo>
                  <a:pt x="87116" y="7391"/>
                </a:lnTo>
                <a:lnTo>
                  <a:pt x="43879" y="32836"/>
                </a:lnTo>
                <a:lnTo>
                  <a:pt x="12656" y="74348"/>
                </a:lnTo>
                <a:lnTo>
                  <a:pt x="0" y="124717"/>
                </a:lnTo>
                <a:lnTo>
                  <a:pt x="7399" y="174303"/>
                </a:lnTo>
                <a:lnTo>
                  <a:pt x="32871" y="217498"/>
                </a:lnTo>
                <a:lnTo>
                  <a:pt x="74428" y="248694"/>
                </a:lnTo>
                <a:lnTo>
                  <a:pt x="124847" y="261338"/>
                </a:lnTo>
                <a:lnTo>
                  <a:pt x="174482" y="253944"/>
                </a:lnTo>
                <a:lnTo>
                  <a:pt x="217721" y="228497"/>
                </a:lnTo>
                <a:lnTo>
                  <a:pt x="248952" y="186984"/>
                </a:lnTo>
                <a:lnTo>
                  <a:pt x="261608" y="136615"/>
                </a:lnTo>
                <a:lnTo>
                  <a:pt x="254208" y="87031"/>
                </a:lnTo>
                <a:lnTo>
                  <a:pt x="228737" y="43840"/>
                </a:lnTo>
                <a:lnTo>
                  <a:pt x="187179" y="12651"/>
                </a:lnTo>
                <a:lnTo>
                  <a:pt x="13675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4772886" y="6513385"/>
            <a:ext cx="198162" cy="197952"/>
          </a:xfrm>
          <a:prstGeom prst="rect">
            <a:avLst/>
          </a:prstGeom>
          <a:blipFill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4733940" y="7483747"/>
            <a:ext cx="217341" cy="76257"/>
          </a:xfrm>
          <a:prstGeom prst="rect">
            <a:avLst/>
          </a:prstGeom>
          <a:blipFill>
            <a:blip r:embed="rId4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132626" y="6774605"/>
            <a:ext cx="41275" cy="40640"/>
          </a:xfrm>
          <a:custGeom>
            <a:avLst/>
            <a:gdLst/>
            <a:ahLst/>
            <a:cxnLst/>
            <a:rect l="l" t="t" r="r" b="b"/>
            <a:pathLst>
              <a:path w="41275" h="40640">
                <a:moveTo>
                  <a:pt x="21250" y="0"/>
                </a:moveTo>
                <a:lnTo>
                  <a:pt x="13539" y="1149"/>
                </a:lnTo>
                <a:lnTo>
                  <a:pt x="6820" y="5102"/>
                </a:lnTo>
                <a:lnTo>
                  <a:pt x="1968" y="11549"/>
                </a:lnTo>
                <a:lnTo>
                  <a:pt x="0" y="19379"/>
                </a:lnTo>
                <a:lnTo>
                  <a:pt x="1148" y="27084"/>
                </a:lnTo>
                <a:lnTo>
                  <a:pt x="5107" y="33795"/>
                </a:lnTo>
                <a:lnTo>
                  <a:pt x="11569" y="38638"/>
                </a:lnTo>
                <a:lnTo>
                  <a:pt x="19401" y="40599"/>
                </a:lnTo>
                <a:lnTo>
                  <a:pt x="27112" y="39449"/>
                </a:lnTo>
                <a:lnTo>
                  <a:pt x="33831" y="35497"/>
                </a:lnTo>
                <a:lnTo>
                  <a:pt x="38683" y="29050"/>
                </a:lnTo>
                <a:lnTo>
                  <a:pt x="40650" y="21227"/>
                </a:lnTo>
                <a:lnTo>
                  <a:pt x="39498" y="13524"/>
                </a:lnTo>
                <a:lnTo>
                  <a:pt x="35538" y="6811"/>
                </a:lnTo>
                <a:lnTo>
                  <a:pt x="29082" y="1961"/>
                </a:lnTo>
                <a:lnTo>
                  <a:pt x="2125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5726097" y="172532"/>
            <a:ext cx="212070" cy="211838"/>
          </a:xfrm>
          <a:prstGeom prst="rect">
            <a:avLst/>
          </a:prstGeom>
          <a:blipFill>
            <a:blip r:embed="rId4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8507752" y="135509"/>
            <a:ext cx="82593" cy="82512"/>
          </a:xfrm>
          <a:prstGeom prst="rect">
            <a:avLst/>
          </a:prstGeom>
          <a:blipFill>
            <a:blip r:embed="rId4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5635589" y="82111"/>
            <a:ext cx="393700" cy="393065"/>
          </a:xfrm>
          <a:custGeom>
            <a:avLst/>
            <a:gdLst/>
            <a:ahLst/>
            <a:cxnLst/>
            <a:rect l="l" t="t" r="r" b="b"/>
            <a:pathLst>
              <a:path w="393700" h="393065">
                <a:moveTo>
                  <a:pt x="194561" y="0"/>
                </a:moveTo>
                <a:lnTo>
                  <a:pt x="151640" y="5217"/>
                </a:lnTo>
                <a:lnTo>
                  <a:pt x="111069" y="19563"/>
                </a:lnTo>
                <a:lnTo>
                  <a:pt x="74421" y="42481"/>
                </a:lnTo>
                <a:lnTo>
                  <a:pt x="43267" y="73415"/>
                </a:lnTo>
                <a:lnTo>
                  <a:pt x="19180" y="111808"/>
                </a:lnTo>
                <a:lnTo>
                  <a:pt x="4465" y="154666"/>
                </a:lnTo>
                <a:lnTo>
                  <a:pt x="0" y="198318"/>
                </a:lnTo>
                <a:lnTo>
                  <a:pt x="5226" y="241194"/>
                </a:lnTo>
                <a:lnTo>
                  <a:pt x="19588" y="281723"/>
                </a:lnTo>
                <a:lnTo>
                  <a:pt x="42530" y="318334"/>
                </a:lnTo>
                <a:lnTo>
                  <a:pt x="73496" y="349455"/>
                </a:lnTo>
                <a:lnTo>
                  <a:pt x="111928" y="373517"/>
                </a:lnTo>
                <a:lnTo>
                  <a:pt x="154826" y="388219"/>
                </a:lnTo>
                <a:lnTo>
                  <a:pt x="198522" y="392683"/>
                </a:lnTo>
                <a:lnTo>
                  <a:pt x="241441" y="387463"/>
                </a:lnTo>
                <a:lnTo>
                  <a:pt x="282012" y="373115"/>
                </a:lnTo>
                <a:lnTo>
                  <a:pt x="318661" y="350197"/>
                </a:lnTo>
                <a:lnTo>
                  <a:pt x="349816" y="319263"/>
                </a:lnTo>
                <a:lnTo>
                  <a:pt x="373904" y="280870"/>
                </a:lnTo>
                <a:lnTo>
                  <a:pt x="388623" y="238012"/>
                </a:lnTo>
                <a:lnTo>
                  <a:pt x="393092" y="194360"/>
                </a:lnTo>
                <a:lnTo>
                  <a:pt x="387868" y="151484"/>
                </a:lnTo>
                <a:lnTo>
                  <a:pt x="373507" y="110957"/>
                </a:lnTo>
                <a:lnTo>
                  <a:pt x="350566" y="74349"/>
                </a:lnTo>
                <a:lnTo>
                  <a:pt x="319601" y="43231"/>
                </a:lnTo>
                <a:lnTo>
                  <a:pt x="281168" y="19174"/>
                </a:lnTo>
                <a:lnTo>
                  <a:pt x="238261" y="4466"/>
                </a:lnTo>
                <a:lnTo>
                  <a:pt x="19456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8489507" y="117289"/>
            <a:ext cx="119086" cy="118964"/>
          </a:xfrm>
          <a:prstGeom prst="rect">
            <a:avLst/>
          </a:prstGeom>
          <a:blipFill>
            <a:blip r:embed="rId4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9253532" y="2502670"/>
            <a:ext cx="142396" cy="142256"/>
          </a:xfrm>
          <a:prstGeom prst="rect">
            <a:avLst/>
          </a:prstGeom>
          <a:blipFill>
            <a:blip r:embed="rId4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7998351" y="5162548"/>
            <a:ext cx="87278" cy="87189"/>
          </a:xfrm>
          <a:prstGeom prst="rect">
            <a:avLst/>
          </a:prstGeom>
          <a:blipFill>
            <a:blip r:embed="rId4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9189978" y="2439185"/>
            <a:ext cx="269875" cy="269240"/>
          </a:xfrm>
          <a:custGeom>
            <a:avLst/>
            <a:gdLst/>
            <a:ahLst/>
            <a:cxnLst/>
            <a:rect l="l" t="t" r="r" b="b"/>
            <a:pathLst>
              <a:path w="269875" h="269239">
                <a:moveTo>
                  <a:pt x="151499" y="0"/>
                </a:moveTo>
                <a:lnTo>
                  <a:pt x="109571" y="1342"/>
                </a:lnTo>
                <a:lnTo>
                  <a:pt x="70395" y="15195"/>
                </a:lnTo>
                <a:lnTo>
                  <a:pt x="36952" y="40505"/>
                </a:lnTo>
                <a:lnTo>
                  <a:pt x="12224" y="76216"/>
                </a:lnTo>
                <a:lnTo>
                  <a:pt x="0" y="117877"/>
                </a:lnTo>
                <a:lnTo>
                  <a:pt x="1348" y="159764"/>
                </a:lnTo>
                <a:lnTo>
                  <a:pt x="15217" y="198900"/>
                </a:lnTo>
                <a:lnTo>
                  <a:pt x="40550" y="232305"/>
                </a:lnTo>
                <a:lnTo>
                  <a:pt x="76295" y="257001"/>
                </a:lnTo>
                <a:lnTo>
                  <a:pt x="118001" y="269216"/>
                </a:lnTo>
                <a:lnTo>
                  <a:pt x="159933" y="267870"/>
                </a:lnTo>
                <a:lnTo>
                  <a:pt x="199108" y="254017"/>
                </a:lnTo>
                <a:lnTo>
                  <a:pt x="232548" y="228711"/>
                </a:lnTo>
                <a:lnTo>
                  <a:pt x="257270" y="193005"/>
                </a:lnTo>
                <a:lnTo>
                  <a:pt x="269501" y="151345"/>
                </a:lnTo>
                <a:lnTo>
                  <a:pt x="268155" y="109457"/>
                </a:lnTo>
                <a:lnTo>
                  <a:pt x="254287" y="70321"/>
                </a:lnTo>
                <a:lnTo>
                  <a:pt x="228950" y="36916"/>
                </a:lnTo>
                <a:lnTo>
                  <a:pt x="193199" y="12221"/>
                </a:lnTo>
                <a:lnTo>
                  <a:pt x="15149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8008695" y="5172885"/>
            <a:ext cx="66590" cy="66523"/>
          </a:xfrm>
          <a:prstGeom prst="rect">
            <a:avLst/>
          </a:prstGeom>
          <a:blipFill>
            <a:blip r:embed="rId4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997905" y="3864279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997905" y="1604200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1150305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5" h="764539">
                <a:moveTo>
                  <a:pt x="3550221" y="0"/>
                </a:moveTo>
                <a:lnTo>
                  <a:pt x="0" y="1727"/>
                </a:lnTo>
                <a:lnTo>
                  <a:pt x="0" y="764451"/>
                </a:lnTo>
                <a:lnTo>
                  <a:pt x="2874391" y="763790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1048705" y="6089172"/>
            <a:ext cx="3651885" cy="764540"/>
          </a:xfrm>
          <a:custGeom>
            <a:avLst/>
            <a:gdLst/>
            <a:ahLst/>
            <a:cxnLst/>
            <a:rect l="l" t="t" r="r" b="b"/>
            <a:pathLst>
              <a:path w="3651885" h="764540">
                <a:moveTo>
                  <a:pt x="0" y="0"/>
                </a:moveTo>
                <a:lnTo>
                  <a:pt x="0" y="762723"/>
                </a:lnTo>
                <a:lnTo>
                  <a:pt x="3651821" y="764451"/>
                </a:lnTo>
                <a:lnTo>
                  <a:pt x="2975991" y="660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0" y="12"/>
            <a:ext cx="7912734" cy="955040"/>
          </a:xfrm>
          <a:custGeom>
            <a:avLst/>
            <a:gdLst/>
            <a:ahLst/>
            <a:cxnLst/>
            <a:rect l="l" t="t" r="r" b="b"/>
            <a:pathLst>
              <a:path w="7912734" h="955040">
                <a:moveTo>
                  <a:pt x="7912608" y="76"/>
                </a:moveTo>
                <a:lnTo>
                  <a:pt x="0" y="0"/>
                </a:lnTo>
                <a:lnTo>
                  <a:pt x="0" y="952969"/>
                </a:lnTo>
                <a:lnTo>
                  <a:pt x="7067182" y="954570"/>
                </a:lnTo>
                <a:lnTo>
                  <a:pt x="7912608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4897A-C6FA-4956-A09A-7041C00EB472}" type="datetime1">
              <a:rPr lang="en-US" smtClean="0"/>
              <a:t>7/3/2023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6847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B567F-618A-43AA-8B11-46B7B8C995F2}" type="datetime1">
              <a:rPr lang="en-US" smtClean="0"/>
              <a:t>7/3/2023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8015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B901E-71BF-4D0E-BC1D-8AC80D1C002E}" type="datetime1">
              <a:rPr lang="en-US" smtClean="0"/>
              <a:t>7/3/2023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5655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CB0C-C026-419D-844E-2D1DB6CE6525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77BE-FE7D-4F40-8F5B-A9F80944C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53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209" y="147558"/>
            <a:ext cx="9880981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6893" y="1202461"/>
            <a:ext cx="7939613" cy="2531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7924B-B799-4DA9-9A4C-99D96D874F9E}" type="datetime1">
              <a:rPr lang="en-US" smtClean="0"/>
              <a:t>7/3/2023</a:t>
            </a:fld>
            <a:endParaRPr lang="en-US"/>
          </a:p>
        </p:txBody>
      </p:sp>
      <p:sp>
        <p:nvSpPr>
          <p:cNvPr id="8" name="Holder 6">
            <a:extLst>
              <a:ext uri="{FF2B5EF4-FFF2-40B4-BE49-F238E27FC236}">
                <a16:creationId xmlns="" xmlns:a16="http://schemas.microsoft.com/office/drawing/2014/main" id="{14190B8C-20DE-4DA9-A419-30F25BBD256B}"/>
              </a:ext>
            </a:extLst>
          </p:cNvPr>
          <p:cNvSpPr>
            <a:spLocks noGrp="1"/>
          </p:cNvSpPr>
          <p:nvPr userDrawn="1"/>
        </p:nvSpPr>
        <p:spPr>
          <a:xfrm>
            <a:off x="9900622" y="7222521"/>
            <a:ext cx="51621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b="1" i="0" kern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</a:pPr>
            <a:fld id="{81D60167-4931-47E6-BA6A-407CBD079E47}" type="slidenum">
              <a:rPr lang="ru-RU" smtClean="0"/>
              <a:pPr marL="62230">
                <a:spcBef>
                  <a:spcPts val="210"/>
                </a:spcBef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0" r:id="rId6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210" y="147559"/>
            <a:ext cx="9880981" cy="307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1" y="1739456"/>
            <a:ext cx="9624060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7" y="7033450"/>
            <a:ext cx="3421888" cy="276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DIN Pro Medium" panose="020B0604020101020102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1" y="7033450"/>
            <a:ext cx="2459482" cy="276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DIN Pro Medium" panose="020B0604020101020102" pitchFamily="34" charset="0"/>
              </a:defRPr>
            </a:lvl1pPr>
          </a:lstStyle>
          <a:p>
            <a:fld id="{581B9506-C8E1-4FE4-AD7B-22109AA9E980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8" name="Holder 6">
            <a:extLst>
              <a:ext uri="{FF2B5EF4-FFF2-40B4-BE49-F238E27FC236}">
                <a16:creationId xmlns="" xmlns:a16="http://schemas.microsoft.com/office/drawing/2014/main" id="{8BFEC2D6-3D1F-43CE-9549-69AEF9058BD6}"/>
              </a:ext>
            </a:extLst>
          </p:cNvPr>
          <p:cNvSpPr>
            <a:spLocks noGrp="1"/>
          </p:cNvSpPr>
          <p:nvPr userDrawn="1"/>
        </p:nvSpPr>
        <p:spPr>
          <a:xfrm>
            <a:off x="9900622" y="7222521"/>
            <a:ext cx="51621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b="1" i="0" kern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</a:pPr>
            <a:fld id="{81D60167-4931-47E6-BA6A-407CBD079E47}" type="slidenum">
              <a:rPr lang="ru-RU" smtClean="0"/>
              <a:pPr marL="62230">
                <a:spcBef>
                  <a:spcPts val="21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70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98" r:id="rId6"/>
  </p:sldLayoutIdLst>
  <p:hf sldNum="0" hdr="0" ftr="0" dt="0"/>
  <p:txStyles>
    <p:titleStyle>
      <a:lvl1pPr>
        <a:defRPr>
          <a:latin typeface="DIN Pro Medium" panose="020B0604020101020102" pitchFamily="34" charset="0"/>
          <a:ea typeface="+mj-ea"/>
          <a:cs typeface="DIN Pro Medium" panose="020B0604020101020102" pitchFamily="34" charset="0"/>
        </a:defRPr>
      </a:lvl1pPr>
    </p:titleStyle>
    <p:bodyStyle>
      <a:lvl1pPr marL="0">
        <a:defRPr>
          <a:latin typeface="DIN Pro Medium" panose="020B0604020101020102" pitchFamily="34" charset="0"/>
          <a:ea typeface="+mn-ea"/>
          <a:cs typeface="+mn-cs"/>
        </a:defRPr>
      </a:lvl1pPr>
      <a:lvl2pPr marL="457246">
        <a:defRPr>
          <a:latin typeface="+mn-lt"/>
          <a:ea typeface="+mn-ea"/>
          <a:cs typeface="+mn-cs"/>
        </a:defRPr>
      </a:lvl2pPr>
      <a:lvl3pPr marL="914491">
        <a:defRPr>
          <a:latin typeface="+mn-lt"/>
          <a:ea typeface="+mn-ea"/>
          <a:cs typeface="+mn-cs"/>
        </a:defRPr>
      </a:lvl3pPr>
      <a:lvl4pPr marL="1371737">
        <a:defRPr>
          <a:latin typeface="+mn-lt"/>
          <a:ea typeface="+mn-ea"/>
          <a:cs typeface="+mn-cs"/>
        </a:defRPr>
      </a:lvl4pPr>
      <a:lvl5pPr marL="1828983">
        <a:defRPr>
          <a:latin typeface="+mn-lt"/>
          <a:ea typeface="+mn-ea"/>
          <a:cs typeface="+mn-cs"/>
        </a:defRPr>
      </a:lvl5pPr>
      <a:lvl6pPr marL="2286229">
        <a:defRPr>
          <a:latin typeface="+mn-lt"/>
          <a:ea typeface="+mn-ea"/>
          <a:cs typeface="+mn-cs"/>
        </a:defRPr>
      </a:lvl6pPr>
      <a:lvl7pPr marL="2743474">
        <a:defRPr>
          <a:latin typeface="+mn-lt"/>
          <a:ea typeface="+mn-ea"/>
          <a:cs typeface="+mn-cs"/>
        </a:defRPr>
      </a:lvl7pPr>
      <a:lvl8pPr marL="3200720">
        <a:defRPr>
          <a:latin typeface="+mn-lt"/>
          <a:ea typeface="+mn-ea"/>
          <a:cs typeface="+mn-cs"/>
        </a:defRPr>
      </a:lvl8pPr>
      <a:lvl9pPr marL="36579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46">
        <a:defRPr>
          <a:latin typeface="+mn-lt"/>
          <a:ea typeface="+mn-ea"/>
          <a:cs typeface="+mn-cs"/>
        </a:defRPr>
      </a:lvl2pPr>
      <a:lvl3pPr marL="914491">
        <a:defRPr>
          <a:latin typeface="+mn-lt"/>
          <a:ea typeface="+mn-ea"/>
          <a:cs typeface="+mn-cs"/>
        </a:defRPr>
      </a:lvl3pPr>
      <a:lvl4pPr marL="1371737">
        <a:defRPr>
          <a:latin typeface="+mn-lt"/>
          <a:ea typeface="+mn-ea"/>
          <a:cs typeface="+mn-cs"/>
        </a:defRPr>
      </a:lvl4pPr>
      <a:lvl5pPr marL="1828983">
        <a:defRPr>
          <a:latin typeface="+mn-lt"/>
          <a:ea typeface="+mn-ea"/>
          <a:cs typeface="+mn-cs"/>
        </a:defRPr>
      </a:lvl5pPr>
      <a:lvl6pPr marL="2286229">
        <a:defRPr>
          <a:latin typeface="+mn-lt"/>
          <a:ea typeface="+mn-ea"/>
          <a:cs typeface="+mn-cs"/>
        </a:defRPr>
      </a:lvl6pPr>
      <a:lvl7pPr marL="2743474">
        <a:defRPr>
          <a:latin typeface="+mn-lt"/>
          <a:ea typeface="+mn-ea"/>
          <a:cs typeface="+mn-cs"/>
        </a:defRPr>
      </a:lvl7pPr>
      <a:lvl8pPr marL="3200720">
        <a:defRPr>
          <a:latin typeface="+mn-lt"/>
          <a:ea typeface="+mn-ea"/>
          <a:cs typeface="+mn-cs"/>
        </a:defRPr>
      </a:lvl8pPr>
      <a:lvl9pPr marL="3657966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A05D3-8C6D-4D2B-97DF-C9EDA4068913}" type="datetime1">
              <a:rPr lang="en-US" smtClean="0"/>
              <a:t>7/3/2023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22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209" y="147558"/>
            <a:ext cx="9880981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6893" y="1202461"/>
            <a:ext cx="7939613" cy="2531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1D371-223F-4EEA-A3A4-B500C1E83E7F}" type="datetime1">
              <a:rPr lang="en-US" smtClean="0"/>
              <a:t>7/3/2023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96487" y="7161321"/>
            <a:ext cx="214629" cy="24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06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9.svg"/><Relationship Id="rId4" Type="http://schemas.openxmlformats.org/officeDocument/2006/relationships/image" Target="../media/image57.png"/><Relationship Id="rId9" Type="http://schemas.openxmlformats.org/officeDocument/2006/relationships/image" Target="../media/image6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jpe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jpe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jpe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101.png"/><Relationship Id="rId7" Type="http://schemas.openxmlformats.org/officeDocument/2006/relationships/image" Target="../media/image90.png"/><Relationship Id="rId12" Type="http://schemas.openxmlformats.org/officeDocument/2006/relationships/image" Target="../media/image10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105.png"/><Relationship Id="rId5" Type="http://schemas.openxmlformats.org/officeDocument/2006/relationships/image" Target="../media/image88.png"/><Relationship Id="rId10" Type="http://schemas.openxmlformats.org/officeDocument/2006/relationships/image" Target="../media/image104.png"/><Relationship Id="rId4" Type="http://schemas.openxmlformats.org/officeDocument/2006/relationships/image" Target="../media/image95.png"/><Relationship Id="rId9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69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153.png"/><Relationship Id="rId4" Type="http://schemas.openxmlformats.org/officeDocument/2006/relationships/image" Target="../media/image148.png"/><Relationship Id="rId9" Type="http://schemas.openxmlformats.org/officeDocument/2006/relationships/image" Target="../media/image1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7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155.png"/><Relationship Id="rId7" Type="http://schemas.openxmlformats.org/officeDocument/2006/relationships/chart" Target="../charts/chart9.xml"/><Relationship Id="rId12" Type="http://schemas.openxmlformats.org/officeDocument/2006/relationships/image" Target="../media/image150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8.png"/><Relationship Id="rId11" Type="http://schemas.openxmlformats.org/officeDocument/2006/relationships/image" Target="../media/image148.png"/><Relationship Id="rId5" Type="http://schemas.openxmlformats.org/officeDocument/2006/relationships/image" Target="../media/image157.png"/><Relationship Id="rId10" Type="http://schemas.openxmlformats.org/officeDocument/2006/relationships/image" Target="../media/image147.png"/><Relationship Id="rId4" Type="http://schemas.openxmlformats.org/officeDocument/2006/relationships/image" Target="../media/image156.png"/><Relationship Id="rId9" Type="http://schemas.openxmlformats.org/officeDocument/2006/relationships/image" Target="../media/image1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chart" Target="../charts/chart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2.png"/><Relationship Id="rId11" Type="http://schemas.openxmlformats.org/officeDocument/2006/relationships/chart" Target="../charts/chart13.xml"/><Relationship Id="rId5" Type="http://schemas.openxmlformats.org/officeDocument/2006/relationships/image" Target="../media/image161.png"/><Relationship Id="rId10" Type="http://schemas.openxmlformats.org/officeDocument/2006/relationships/chart" Target="../charts/chart12.xml"/><Relationship Id="rId4" Type="http://schemas.openxmlformats.org/officeDocument/2006/relationships/image" Target="../media/image160.png"/><Relationship Id="rId9" Type="http://schemas.openxmlformats.org/officeDocument/2006/relationships/chart" Target="../charts/char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svg"/><Relationship Id="rId3" Type="http://schemas.openxmlformats.org/officeDocument/2006/relationships/image" Target="../media/image165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3.svg"/><Relationship Id="rId11" Type="http://schemas.openxmlformats.org/officeDocument/2006/relationships/image" Target="../media/image169.png"/><Relationship Id="rId5" Type="http://schemas.openxmlformats.org/officeDocument/2006/relationships/image" Target="../media/image166.png"/><Relationship Id="rId10" Type="http://schemas.openxmlformats.org/officeDocument/2006/relationships/hyperlink" Target="https://admtyumen.ru/ogv_ru/finance/fuel_energy/nedr.htm" TargetMode="External"/><Relationship Id="rId4" Type="http://schemas.openxmlformats.org/officeDocument/2006/relationships/image" Target="../media/image171.svg"/><Relationship Id="rId9" Type="http://schemas.openxmlformats.org/officeDocument/2006/relationships/image" Target="../media/image16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ятиугольник 53">
            <a:extLst>
              <a:ext uri="{FF2B5EF4-FFF2-40B4-BE49-F238E27FC236}">
                <a16:creationId xmlns="" xmlns:a16="http://schemas.microsoft.com/office/drawing/2014/main" id="{22C79B75-C704-4488-ADAD-03B68B2859C3}"/>
              </a:ext>
            </a:extLst>
          </p:cNvPr>
          <p:cNvSpPr/>
          <p:nvPr/>
        </p:nvSpPr>
        <p:spPr>
          <a:xfrm>
            <a:off x="625148" y="2763"/>
            <a:ext cx="10074226" cy="7560178"/>
          </a:xfrm>
          <a:custGeom>
            <a:avLst/>
            <a:gdLst>
              <a:gd name="connsiteX0" fmla="*/ 5 w 4972469"/>
              <a:gd name="connsiteY0" fmla="*/ 1449611 h 3795141"/>
              <a:gd name="connsiteX1" fmla="*/ 2486235 w 4972469"/>
              <a:gd name="connsiteY1" fmla="*/ 0 h 3795141"/>
              <a:gd name="connsiteX2" fmla="*/ 4972464 w 4972469"/>
              <a:gd name="connsiteY2" fmla="*/ 1449611 h 3795141"/>
              <a:gd name="connsiteX3" fmla="*/ 4022809 w 4972469"/>
              <a:gd name="connsiteY3" fmla="*/ 3795131 h 3795141"/>
              <a:gd name="connsiteX4" fmla="*/ 949660 w 4972469"/>
              <a:gd name="connsiteY4" fmla="*/ 3795131 h 3795141"/>
              <a:gd name="connsiteX5" fmla="*/ 5 w 4972469"/>
              <a:gd name="connsiteY5" fmla="*/ 1449611 h 3795141"/>
              <a:gd name="connsiteX0" fmla="*/ 0 w 8778915"/>
              <a:gd name="connsiteY0" fmla="*/ 4628746 h 4628746"/>
              <a:gd name="connsiteX1" fmla="*/ 6292686 w 8778915"/>
              <a:gd name="connsiteY1" fmla="*/ 0 h 4628746"/>
              <a:gd name="connsiteX2" fmla="*/ 8778915 w 8778915"/>
              <a:gd name="connsiteY2" fmla="*/ 1449611 h 4628746"/>
              <a:gd name="connsiteX3" fmla="*/ 7829260 w 8778915"/>
              <a:gd name="connsiteY3" fmla="*/ 3795131 h 4628746"/>
              <a:gd name="connsiteX4" fmla="*/ 4756111 w 8778915"/>
              <a:gd name="connsiteY4" fmla="*/ 3795131 h 4628746"/>
              <a:gd name="connsiteX5" fmla="*/ 0 w 8778915"/>
              <a:gd name="connsiteY5" fmla="*/ 4628746 h 4628746"/>
              <a:gd name="connsiteX0" fmla="*/ 0 w 8778915"/>
              <a:gd name="connsiteY0" fmla="*/ 4628746 h 6208722"/>
              <a:gd name="connsiteX1" fmla="*/ 6292686 w 8778915"/>
              <a:gd name="connsiteY1" fmla="*/ 0 h 6208722"/>
              <a:gd name="connsiteX2" fmla="*/ 8778915 w 8778915"/>
              <a:gd name="connsiteY2" fmla="*/ 1449611 h 6208722"/>
              <a:gd name="connsiteX3" fmla="*/ 7829260 w 8778915"/>
              <a:gd name="connsiteY3" fmla="*/ 3795131 h 6208722"/>
              <a:gd name="connsiteX4" fmla="*/ 1417488 w 8778915"/>
              <a:gd name="connsiteY4" fmla="*/ 6208722 h 6208722"/>
              <a:gd name="connsiteX5" fmla="*/ 0 w 8778915"/>
              <a:gd name="connsiteY5" fmla="*/ 4628746 h 6208722"/>
              <a:gd name="connsiteX0" fmla="*/ 0 w 10072730"/>
              <a:gd name="connsiteY0" fmla="*/ 4628746 h 6219354"/>
              <a:gd name="connsiteX1" fmla="*/ 6292686 w 10072730"/>
              <a:gd name="connsiteY1" fmla="*/ 0 h 6219354"/>
              <a:gd name="connsiteX2" fmla="*/ 8778915 w 10072730"/>
              <a:gd name="connsiteY2" fmla="*/ 1449611 h 6219354"/>
              <a:gd name="connsiteX3" fmla="*/ 10072730 w 10072730"/>
              <a:gd name="connsiteY3" fmla="*/ 6219354 h 6219354"/>
              <a:gd name="connsiteX4" fmla="*/ 1417488 w 10072730"/>
              <a:gd name="connsiteY4" fmla="*/ 6208722 h 6219354"/>
              <a:gd name="connsiteX5" fmla="*/ 0 w 10072730"/>
              <a:gd name="connsiteY5" fmla="*/ 4628746 h 6219354"/>
              <a:gd name="connsiteX0" fmla="*/ 0 w 10072730"/>
              <a:gd name="connsiteY0" fmla="*/ 5922335 h 7512943"/>
              <a:gd name="connsiteX1" fmla="*/ 6292686 w 10072730"/>
              <a:gd name="connsiteY1" fmla="*/ 1293589 h 7512943"/>
              <a:gd name="connsiteX2" fmla="*/ 9714580 w 10072730"/>
              <a:gd name="connsiteY2" fmla="*/ 0 h 7512943"/>
              <a:gd name="connsiteX3" fmla="*/ 10072730 w 10072730"/>
              <a:gd name="connsiteY3" fmla="*/ 7512943 h 7512943"/>
              <a:gd name="connsiteX4" fmla="*/ 1417488 w 10072730"/>
              <a:gd name="connsiteY4" fmla="*/ 7502311 h 7512943"/>
              <a:gd name="connsiteX5" fmla="*/ 0 w 10072730"/>
              <a:gd name="connsiteY5" fmla="*/ 5922335 h 7512943"/>
              <a:gd name="connsiteX0" fmla="*/ 0 w 10072730"/>
              <a:gd name="connsiteY0" fmla="*/ 6007395 h 7598003"/>
              <a:gd name="connsiteX1" fmla="*/ 6292686 w 10072730"/>
              <a:gd name="connsiteY1" fmla="*/ 1378649 h 7598003"/>
              <a:gd name="connsiteX2" fmla="*/ 10065454 w 10072730"/>
              <a:gd name="connsiteY2" fmla="*/ 0 h 7598003"/>
              <a:gd name="connsiteX3" fmla="*/ 10072730 w 10072730"/>
              <a:gd name="connsiteY3" fmla="*/ 7598003 h 7598003"/>
              <a:gd name="connsiteX4" fmla="*/ 1417488 w 10072730"/>
              <a:gd name="connsiteY4" fmla="*/ 7587371 h 7598003"/>
              <a:gd name="connsiteX5" fmla="*/ 0 w 10072730"/>
              <a:gd name="connsiteY5" fmla="*/ 6007395 h 7598003"/>
              <a:gd name="connsiteX0" fmla="*/ 0 w 10072730"/>
              <a:gd name="connsiteY0" fmla="*/ 6007395 h 7598003"/>
              <a:gd name="connsiteX1" fmla="*/ 5208165 w 10072730"/>
              <a:gd name="connsiteY1" fmla="*/ 38947 h 7598003"/>
              <a:gd name="connsiteX2" fmla="*/ 10065454 w 10072730"/>
              <a:gd name="connsiteY2" fmla="*/ 0 h 7598003"/>
              <a:gd name="connsiteX3" fmla="*/ 10072730 w 10072730"/>
              <a:gd name="connsiteY3" fmla="*/ 7598003 h 7598003"/>
              <a:gd name="connsiteX4" fmla="*/ 1417488 w 10072730"/>
              <a:gd name="connsiteY4" fmla="*/ 7587371 h 7598003"/>
              <a:gd name="connsiteX5" fmla="*/ 0 w 10072730"/>
              <a:gd name="connsiteY5" fmla="*/ 6007395 h 7598003"/>
              <a:gd name="connsiteX0" fmla="*/ 0 w 10072730"/>
              <a:gd name="connsiteY0" fmla="*/ 5968448 h 7559056"/>
              <a:gd name="connsiteX1" fmla="*/ 5208165 w 10072730"/>
              <a:gd name="connsiteY1" fmla="*/ 0 h 7559056"/>
              <a:gd name="connsiteX2" fmla="*/ 10022923 w 10072730"/>
              <a:gd name="connsiteY2" fmla="*/ 99276 h 7559056"/>
              <a:gd name="connsiteX3" fmla="*/ 10072730 w 10072730"/>
              <a:gd name="connsiteY3" fmla="*/ 7559056 h 7559056"/>
              <a:gd name="connsiteX4" fmla="*/ 1417488 w 10072730"/>
              <a:gd name="connsiteY4" fmla="*/ 7548424 h 7559056"/>
              <a:gd name="connsiteX5" fmla="*/ 0 w 10072730"/>
              <a:gd name="connsiteY5" fmla="*/ 5968448 h 7559056"/>
              <a:gd name="connsiteX0" fmla="*/ 0 w 10072730"/>
              <a:gd name="connsiteY0" fmla="*/ 5968448 h 7559056"/>
              <a:gd name="connsiteX1" fmla="*/ 5208165 w 10072730"/>
              <a:gd name="connsiteY1" fmla="*/ 0 h 7559056"/>
              <a:gd name="connsiteX2" fmla="*/ 10065454 w 10072730"/>
              <a:gd name="connsiteY2" fmla="*/ 3583 h 7559056"/>
              <a:gd name="connsiteX3" fmla="*/ 10072730 w 10072730"/>
              <a:gd name="connsiteY3" fmla="*/ 7559056 h 7559056"/>
              <a:gd name="connsiteX4" fmla="*/ 1417488 w 10072730"/>
              <a:gd name="connsiteY4" fmla="*/ 7548424 h 7559056"/>
              <a:gd name="connsiteX5" fmla="*/ 0 w 10072730"/>
              <a:gd name="connsiteY5" fmla="*/ 5968448 h 7559056"/>
              <a:gd name="connsiteX0" fmla="*/ 0 w 10072730"/>
              <a:gd name="connsiteY0" fmla="*/ 5968448 h 7559056"/>
              <a:gd name="connsiteX1" fmla="*/ 5208165 w 10072730"/>
              <a:gd name="connsiteY1" fmla="*/ 0 h 7559056"/>
              <a:gd name="connsiteX2" fmla="*/ 10065454 w 10072730"/>
              <a:gd name="connsiteY2" fmla="*/ 3583 h 7559056"/>
              <a:gd name="connsiteX3" fmla="*/ 10072730 w 10072730"/>
              <a:gd name="connsiteY3" fmla="*/ 7559056 h 7559056"/>
              <a:gd name="connsiteX4" fmla="*/ 1417488 w 10072730"/>
              <a:gd name="connsiteY4" fmla="*/ 7548424 h 7559056"/>
              <a:gd name="connsiteX5" fmla="*/ 0 w 10072730"/>
              <a:gd name="connsiteY5" fmla="*/ 5968448 h 755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2730" h="7559056">
                <a:moveTo>
                  <a:pt x="0" y="5968448"/>
                </a:moveTo>
                <a:lnTo>
                  <a:pt x="5208165" y="0"/>
                </a:lnTo>
                <a:lnTo>
                  <a:pt x="10065454" y="3583"/>
                </a:lnTo>
                <a:cubicBezTo>
                  <a:pt x="10046614" y="37600"/>
                  <a:pt x="10070305" y="5026388"/>
                  <a:pt x="10072730" y="7559056"/>
                </a:cubicBezTo>
                <a:lnTo>
                  <a:pt x="1417488" y="7548424"/>
                </a:lnTo>
                <a:lnTo>
                  <a:pt x="0" y="5968448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55" name="Пятиугольник 53">
            <a:extLst>
              <a:ext uri="{FF2B5EF4-FFF2-40B4-BE49-F238E27FC236}">
                <a16:creationId xmlns="" xmlns:a16="http://schemas.microsoft.com/office/drawing/2014/main" id="{454187A0-FD94-4B40-BB4D-1CD4C79215C6}"/>
              </a:ext>
            </a:extLst>
          </p:cNvPr>
          <p:cNvSpPr/>
          <p:nvPr/>
        </p:nvSpPr>
        <p:spPr>
          <a:xfrm>
            <a:off x="603263" y="2672"/>
            <a:ext cx="10074226" cy="7560178"/>
          </a:xfrm>
          <a:custGeom>
            <a:avLst/>
            <a:gdLst>
              <a:gd name="connsiteX0" fmla="*/ 5 w 4972469"/>
              <a:gd name="connsiteY0" fmla="*/ 1449611 h 3795141"/>
              <a:gd name="connsiteX1" fmla="*/ 2486235 w 4972469"/>
              <a:gd name="connsiteY1" fmla="*/ 0 h 3795141"/>
              <a:gd name="connsiteX2" fmla="*/ 4972464 w 4972469"/>
              <a:gd name="connsiteY2" fmla="*/ 1449611 h 3795141"/>
              <a:gd name="connsiteX3" fmla="*/ 4022809 w 4972469"/>
              <a:gd name="connsiteY3" fmla="*/ 3795131 h 3795141"/>
              <a:gd name="connsiteX4" fmla="*/ 949660 w 4972469"/>
              <a:gd name="connsiteY4" fmla="*/ 3795131 h 3795141"/>
              <a:gd name="connsiteX5" fmla="*/ 5 w 4972469"/>
              <a:gd name="connsiteY5" fmla="*/ 1449611 h 3795141"/>
              <a:gd name="connsiteX0" fmla="*/ 0 w 8778915"/>
              <a:gd name="connsiteY0" fmla="*/ 4628746 h 4628746"/>
              <a:gd name="connsiteX1" fmla="*/ 6292686 w 8778915"/>
              <a:gd name="connsiteY1" fmla="*/ 0 h 4628746"/>
              <a:gd name="connsiteX2" fmla="*/ 8778915 w 8778915"/>
              <a:gd name="connsiteY2" fmla="*/ 1449611 h 4628746"/>
              <a:gd name="connsiteX3" fmla="*/ 7829260 w 8778915"/>
              <a:gd name="connsiteY3" fmla="*/ 3795131 h 4628746"/>
              <a:gd name="connsiteX4" fmla="*/ 4756111 w 8778915"/>
              <a:gd name="connsiteY4" fmla="*/ 3795131 h 4628746"/>
              <a:gd name="connsiteX5" fmla="*/ 0 w 8778915"/>
              <a:gd name="connsiteY5" fmla="*/ 4628746 h 4628746"/>
              <a:gd name="connsiteX0" fmla="*/ 0 w 8778915"/>
              <a:gd name="connsiteY0" fmla="*/ 4628746 h 6208722"/>
              <a:gd name="connsiteX1" fmla="*/ 6292686 w 8778915"/>
              <a:gd name="connsiteY1" fmla="*/ 0 h 6208722"/>
              <a:gd name="connsiteX2" fmla="*/ 8778915 w 8778915"/>
              <a:gd name="connsiteY2" fmla="*/ 1449611 h 6208722"/>
              <a:gd name="connsiteX3" fmla="*/ 7829260 w 8778915"/>
              <a:gd name="connsiteY3" fmla="*/ 3795131 h 6208722"/>
              <a:gd name="connsiteX4" fmla="*/ 1417488 w 8778915"/>
              <a:gd name="connsiteY4" fmla="*/ 6208722 h 6208722"/>
              <a:gd name="connsiteX5" fmla="*/ 0 w 8778915"/>
              <a:gd name="connsiteY5" fmla="*/ 4628746 h 6208722"/>
              <a:gd name="connsiteX0" fmla="*/ 0 w 10072730"/>
              <a:gd name="connsiteY0" fmla="*/ 4628746 h 6219354"/>
              <a:gd name="connsiteX1" fmla="*/ 6292686 w 10072730"/>
              <a:gd name="connsiteY1" fmla="*/ 0 h 6219354"/>
              <a:gd name="connsiteX2" fmla="*/ 8778915 w 10072730"/>
              <a:gd name="connsiteY2" fmla="*/ 1449611 h 6219354"/>
              <a:gd name="connsiteX3" fmla="*/ 10072730 w 10072730"/>
              <a:gd name="connsiteY3" fmla="*/ 6219354 h 6219354"/>
              <a:gd name="connsiteX4" fmla="*/ 1417488 w 10072730"/>
              <a:gd name="connsiteY4" fmla="*/ 6208722 h 6219354"/>
              <a:gd name="connsiteX5" fmla="*/ 0 w 10072730"/>
              <a:gd name="connsiteY5" fmla="*/ 4628746 h 6219354"/>
              <a:gd name="connsiteX0" fmla="*/ 0 w 10072730"/>
              <a:gd name="connsiteY0" fmla="*/ 5922335 h 7512943"/>
              <a:gd name="connsiteX1" fmla="*/ 6292686 w 10072730"/>
              <a:gd name="connsiteY1" fmla="*/ 1293589 h 7512943"/>
              <a:gd name="connsiteX2" fmla="*/ 9714580 w 10072730"/>
              <a:gd name="connsiteY2" fmla="*/ 0 h 7512943"/>
              <a:gd name="connsiteX3" fmla="*/ 10072730 w 10072730"/>
              <a:gd name="connsiteY3" fmla="*/ 7512943 h 7512943"/>
              <a:gd name="connsiteX4" fmla="*/ 1417488 w 10072730"/>
              <a:gd name="connsiteY4" fmla="*/ 7502311 h 7512943"/>
              <a:gd name="connsiteX5" fmla="*/ 0 w 10072730"/>
              <a:gd name="connsiteY5" fmla="*/ 5922335 h 7512943"/>
              <a:gd name="connsiteX0" fmla="*/ 0 w 10072730"/>
              <a:gd name="connsiteY0" fmla="*/ 6007395 h 7598003"/>
              <a:gd name="connsiteX1" fmla="*/ 6292686 w 10072730"/>
              <a:gd name="connsiteY1" fmla="*/ 1378649 h 7598003"/>
              <a:gd name="connsiteX2" fmla="*/ 10065454 w 10072730"/>
              <a:gd name="connsiteY2" fmla="*/ 0 h 7598003"/>
              <a:gd name="connsiteX3" fmla="*/ 10072730 w 10072730"/>
              <a:gd name="connsiteY3" fmla="*/ 7598003 h 7598003"/>
              <a:gd name="connsiteX4" fmla="*/ 1417488 w 10072730"/>
              <a:gd name="connsiteY4" fmla="*/ 7587371 h 7598003"/>
              <a:gd name="connsiteX5" fmla="*/ 0 w 10072730"/>
              <a:gd name="connsiteY5" fmla="*/ 6007395 h 7598003"/>
              <a:gd name="connsiteX0" fmla="*/ 0 w 10072730"/>
              <a:gd name="connsiteY0" fmla="*/ 6007395 h 7598003"/>
              <a:gd name="connsiteX1" fmla="*/ 5208165 w 10072730"/>
              <a:gd name="connsiteY1" fmla="*/ 38947 h 7598003"/>
              <a:gd name="connsiteX2" fmla="*/ 10065454 w 10072730"/>
              <a:gd name="connsiteY2" fmla="*/ 0 h 7598003"/>
              <a:gd name="connsiteX3" fmla="*/ 10072730 w 10072730"/>
              <a:gd name="connsiteY3" fmla="*/ 7598003 h 7598003"/>
              <a:gd name="connsiteX4" fmla="*/ 1417488 w 10072730"/>
              <a:gd name="connsiteY4" fmla="*/ 7587371 h 7598003"/>
              <a:gd name="connsiteX5" fmla="*/ 0 w 10072730"/>
              <a:gd name="connsiteY5" fmla="*/ 6007395 h 7598003"/>
              <a:gd name="connsiteX0" fmla="*/ 0 w 10072730"/>
              <a:gd name="connsiteY0" fmla="*/ 5968448 h 7559056"/>
              <a:gd name="connsiteX1" fmla="*/ 5208165 w 10072730"/>
              <a:gd name="connsiteY1" fmla="*/ 0 h 7559056"/>
              <a:gd name="connsiteX2" fmla="*/ 10022923 w 10072730"/>
              <a:gd name="connsiteY2" fmla="*/ 99276 h 7559056"/>
              <a:gd name="connsiteX3" fmla="*/ 10072730 w 10072730"/>
              <a:gd name="connsiteY3" fmla="*/ 7559056 h 7559056"/>
              <a:gd name="connsiteX4" fmla="*/ 1417488 w 10072730"/>
              <a:gd name="connsiteY4" fmla="*/ 7548424 h 7559056"/>
              <a:gd name="connsiteX5" fmla="*/ 0 w 10072730"/>
              <a:gd name="connsiteY5" fmla="*/ 5968448 h 7559056"/>
              <a:gd name="connsiteX0" fmla="*/ 0 w 10072730"/>
              <a:gd name="connsiteY0" fmla="*/ 5968448 h 7559056"/>
              <a:gd name="connsiteX1" fmla="*/ 5208165 w 10072730"/>
              <a:gd name="connsiteY1" fmla="*/ 0 h 7559056"/>
              <a:gd name="connsiteX2" fmla="*/ 10065454 w 10072730"/>
              <a:gd name="connsiteY2" fmla="*/ 3583 h 7559056"/>
              <a:gd name="connsiteX3" fmla="*/ 10072730 w 10072730"/>
              <a:gd name="connsiteY3" fmla="*/ 7559056 h 7559056"/>
              <a:gd name="connsiteX4" fmla="*/ 1417488 w 10072730"/>
              <a:gd name="connsiteY4" fmla="*/ 7548424 h 7559056"/>
              <a:gd name="connsiteX5" fmla="*/ 0 w 10072730"/>
              <a:gd name="connsiteY5" fmla="*/ 5968448 h 7559056"/>
              <a:gd name="connsiteX0" fmla="*/ 0 w 10072730"/>
              <a:gd name="connsiteY0" fmla="*/ 5968448 h 7559056"/>
              <a:gd name="connsiteX1" fmla="*/ 5208165 w 10072730"/>
              <a:gd name="connsiteY1" fmla="*/ 0 h 7559056"/>
              <a:gd name="connsiteX2" fmla="*/ 10065454 w 10072730"/>
              <a:gd name="connsiteY2" fmla="*/ 3583 h 7559056"/>
              <a:gd name="connsiteX3" fmla="*/ 10072730 w 10072730"/>
              <a:gd name="connsiteY3" fmla="*/ 7559056 h 7559056"/>
              <a:gd name="connsiteX4" fmla="*/ 1417488 w 10072730"/>
              <a:gd name="connsiteY4" fmla="*/ 7548424 h 7559056"/>
              <a:gd name="connsiteX5" fmla="*/ 0 w 10072730"/>
              <a:gd name="connsiteY5" fmla="*/ 5968448 h 755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2730" h="7559056">
                <a:moveTo>
                  <a:pt x="0" y="5968448"/>
                </a:moveTo>
                <a:lnTo>
                  <a:pt x="5208165" y="0"/>
                </a:lnTo>
                <a:lnTo>
                  <a:pt x="10065454" y="3583"/>
                </a:lnTo>
                <a:cubicBezTo>
                  <a:pt x="10046614" y="37600"/>
                  <a:pt x="10070305" y="5026388"/>
                  <a:pt x="10072730" y="7559056"/>
                </a:cubicBezTo>
                <a:lnTo>
                  <a:pt x="1417488" y="7548424"/>
                </a:lnTo>
                <a:lnTo>
                  <a:pt x="0" y="5968448"/>
                </a:lnTo>
                <a:close/>
              </a:path>
            </a:pathLst>
          </a:custGeom>
          <a:solidFill>
            <a:srgbClr val="2B2F32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44053" y="5848206"/>
            <a:ext cx="893076" cy="428386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66412" y="5842718"/>
            <a:ext cx="1124333" cy="428324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DIN Pro Medium" panose="020B0604020101020102" pitchFamily="34" charset="0"/>
              </a:rPr>
              <a:t>2024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30331" y="6072422"/>
            <a:ext cx="4632378" cy="0"/>
          </a:xfrm>
          <a:custGeom>
            <a:avLst/>
            <a:gdLst/>
            <a:ahLst/>
            <a:cxnLst/>
            <a:rect l="l" t="t" r="r" b="b"/>
            <a:pathLst>
              <a:path w="4631690">
                <a:moveTo>
                  <a:pt x="0" y="0"/>
                </a:moveTo>
                <a:lnTo>
                  <a:pt x="4631524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30330" y="6072427"/>
            <a:ext cx="4632378" cy="0"/>
          </a:xfrm>
          <a:custGeom>
            <a:avLst/>
            <a:gdLst/>
            <a:ahLst/>
            <a:cxnLst/>
            <a:rect l="l" t="t" r="r" b="b"/>
            <a:pathLst>
              <a:path w="4631690">
                <a:moveTo>
                  <a:pt x="0" y="0"/>
                </a:moveTo>
                <a:lnTo>
                  <a:pt x="4631524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13890" y="6005737"/>
            <a:ext cx="135313" cy="13339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43498" y="5956421"/>
            <a:ext cx="229713" cy="232024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1698" y="4045114"/>
            <a:ext cx="7046602" cy="689934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DIN Pro Medium" panose="020B0604020101020102" pitchFamily="34" charset="0"/>
              </a:rPr>
              <a:t>Уватский район</a:t>
            </a:r>
            <a:endParaRPr kumimoji="0" sz="4400" b="1" i="0" u="none" strike="noStrike" kern="1200" cap="none" spc="1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81700" y="4689424"/>
            <a:ext cx="5923671" cy="382158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100" dirty="0">
                <a:solidFill>
                  <a:srgbClr val="FFFFFF"/>
                </a:solidFill>
                <a:latin typeface="+mj-lt"/>
                <a:cs typeface="DIN Pro Medium" panose="020B0604020101020102" pitchFamily="34" charset="0"/>
              </a:rPr>
              <a:t>Тюменская</a:t>
            </a:r>
            <a:r>
              <a:rPr kumimoji="0" sz="24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24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DIN Pro Medium" panose="020B0604020101020102" pitchFamily="34" charset="0"/>
              </a:rPr>
              <a:t>область</a:t>
            </a:r>
            <a:endParaRPr kumimoji="0" sz="2400" b="0" i="0" u="none" strike="noStrike" kern="1200" cap="none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-793" y="5689538"/>
            <a:ext cx="2034207" cy="1870988"/>
          </a:xfrm>
          <a:custGeom>
            <a:avLst/>
            <a:gdLst/>
            <a:ahLst/>
            <a:cxnLst/>
            <a:rect l="l" t="t" r="r" b="b"/>
            <a:pathLst>
              <a:path w="2033905" h="1870709">
                <a:moveTo>
                  <a:pt x="382305" y="0"/>
                </a:moveTo>
                <a:lnTo>
                  <a:pt x="372117" y="2143"/>
                </a:lnTo>
                <a:lnTo>
                  <a:pt x="363382" y="8572"/>
                </a:lnTo>
                <a:lnTo>
                  <a:pt x="0" y="422923"/>
                </a:lnTo>
                <a:lnTo>
                  <a:pt x="0" y="1870176"/>
                </a:lnTo>
                <a:lnTo>
                  <a:pt x="2033838" y="1870176"/>
                </a:lnTo>
                <a:lnTo>
                  <a:pt x="401228" y="8572"/>
                </a:lnTo>
                <a:lnTo>
                  <a:pt x="392493" y="2143"/>
                </a:lnTo>
                <a:lnTo>
                  <a:pt x="382305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6478E4B-22C0-2A4F-8187-B11F1263E339}"/>
              </a:ext>
            </a:extLst>
          </p:cNvPr>
          <p:cNvSpPr txBox="1"/>
          <p:nvPr/>
        </p:nvSpPr>
        <p:spPr>
          <a:xfrm>
            <a:off x="241300" y="7058025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DIN Pro Bold" panose="020B0804020101020102" pitchFamily="34" charset="0"/>
              </a:rPr>
              <a:t>v.3.5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="" xmlns:a16="http://schemas.microsoft.com/office/drawing/2014/main" id="{6FBE46F4-1EBE-4B76-97D3-AD3A0A714657}"/>
              </a:ext>
            </a:extLst>
          </p:cNvPr>
          <p:cNvSpPr/>
          <p:nvPr/>
        </p:nvSpPr>
        <p:spPr>
          <a:xfrm>
            <a:off x="-1244" y="428625"/>
            <a:ext cx="642715" cy="1101889"/>
          </a:xfrm>
          <a:custGeom>
            <a:avLst/>
            <a:gdLst/>
            <a:ahLst/>
            <a:cxnLst/>
            <a:rect l="l" t="t" r="r" b="b"/>
            <a:pathLst>
              <a:path w="642620" h="1101725">
                <a:moveTo>
                  <a:pt x="8496" y="0"/>
                </a:moveTo>
                <a:lnTo>
                  <a:pt x="0" y="3886"/>
                </a:lnTo>
                <a:lnTo>
                  <a:pt x="0" y="1097254"/>
                </a:lnTo>
                <a:lnTo>
                  <a:pt x="8496" y="1101140"/>
                </a:lnTo>
                <a:lnTo>
                  <a:pt x="642454" y="553593"/>
                </a:lnTo>
                <a:lnTo>
                  <a:pt x="642454" y="547547"/>
                </a:lnTo>
                <a:lnTo>
                  <a:pt x="849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defTabSz="914217"/>
            <a:endParaRPr sz="1799" dirty="0">
              <a:solidFill>
                <a:prstClr val="black"/>
              </a:solidFill>
              <a:latin typeface="DIN Pro Medium" panose="020B0604020101020102" pitchFamily="34" charset="0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="" xmlns:a16="http://schemas.microsoft.com/office/drawing/2014/main" id="{9C0D6578-15E3-49EC-ADB8-8850B59E0CDF}"/>
              </a:ext>
            </a:extLst>
          </p:cNvPr>
          <p:cNvSpPr txBox="1"/>
          <p:nvPr/>
        </p:nvSpPr>
        <p:spPr>
          <a:xfrm>
            <a:off x="658242" y="236524"/>
            <a:ext cx="4184949" cy="384201"/>
          </a:xfrm>
          <a:prstGeom prst="rect">
            <a:avLst/>
          </a:prstGeom>
        </p:spPr>
        <p:txBody>
          <a:bodyPr vert="horz" wrap="square" lIns="0" tIns="73036" rIns="0" bIns="0" rtlCol="0">
            <a:spAutoFit/>
          </a:bodyPr>
          <a:lstStyle/>
          <a:p>
            <a:pPr marL="12701" marR="5081" defTabSz="914217">
              <a:lnSpc>
                <a:spcPts val="2380"/>
              </a:lnSpc>
              <a:spcBef>
                <a:spcPts val="575"/>
              </a:spcBef>
            </a:pPr>
            <a:r>
              <a:rPr lang="ru-RU" sz="2350" b="1" dirty="0">
                <a:solidFill>
                  <a:srgbClr val="2B2F32"/>
                </a:solidFill>
                <a:latin typeface="+mj-lt"/>
                <a:cs typeface="DIN Pro Medium" panose="020B0604020101020102" pitchFamily="34" charset="0"/>
              </a:rPr>
              <a:t>ИНВЕСТИЦИОННЫЙ ПРОФИЛЬ</a:t>
            </a:r>
            <a:endParaRPr sz="2350" dirty="0">
              <a:solidFill>
                <a:prstClr val="black"/>
              </a:solidFill>
              <a:latin typeface="+mj-lt"/>
              <a:cs typeface="DIN Pro Medium" panose="020B0604020101020102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C3B7D8EE-4119-471C-ABF1-B867621FA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525" y="281382"/>
            <a:ext cx="1631569" cy="128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31D842C9-80BB-43F2-BB96-F22663827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055" y="159998"/>
            <a:ext cx="910352" cy="141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536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C6C6618-D277-4948-8AC4-FC2D6345E272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76303" y="2848143"/>
            <a:ext cx="1939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0" dirty="0">
                <a:solidFill>
                  <a:srgbClr val="FFFFFF"/>
                </a:solidFill>
                <a:latin typeface="+mj-lt"/>
                <a:cs typeface="Montserrat ExtraBold"/>
              </a:rPr>
              <a:t>Содержание</a:t>
            </a:r>
            <a:r>
              <a:rPr sz="1400" b="1" spc="-15" dirty="0">
                <a:solidFill>
                  <a:srgbClr val="FFFFFF"/>
                </a:solidFill>
                <a:latin typeface="+mj-lt"/>
                <a:cs typeface="Montserrat ExtraBold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+mj-lt"/>
                <a:cs typeface="Montserrat ExtraBold"/>
              </a:rPr>
              <a:t>работ</a:t>
            </a:r>
            <a:endParaRPr sz="1400">
              <a:latin typeface="+mj-lt"/>
              <a:cs typeface="Montserrat ExtraBold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5864" y="8"/>
            <a:ext cx="10676255" cy="466153"/>
          </a:xfrm>
          <a:prstGeom prst="rect">
            <a:avLst/>
          </a:prstGeom>
          <a:noFill/>
        </p:spPr>
        <p:txBody>
          <a:bodyPr vert="horz" wrap="square" lIns="0" tIns="156845" rIns="0" bIns="0" rtlCol="0">
            <a:spAutoFit/>
          </a:bodyPr>
          <a:lstStyle/>
          <a:p>
            <a:pPr marL="481330">
              <a:lnSpc>
                <a:spcPct val="100000"/>
              </a:lnSpc>
              <a:spcBef>
                <a:spcPts val="1235"/>
              </a:spcBef>
            </a:pPr>
            <a:r>
              <a:rPr lang="ru-RU" spc="15" dirty="0">
                <a:latin typeface="+mj-lt"/>
              </a:rPr>
              <a:t>СОДЕРЖАНИЕ ИНВЕСТИЦИОННОГО ПРОФИЛЯ</a:t>
            </a:r>
            <a:endParaRPr spc="25" dirty="0">
              <a:latin typeface="+mj-lt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80BC49CE-688D-40A5-A6DD-A46193490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553499"/>
              </p:ext>
            </p:extLst>
          </p:nvPr>
        </p:nvGraphicFramePr>
        <p:xfrm>
          <a:off x="724359" y="1266825"/>
          <a:ext cx="9259264" cy="487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7664">
                  <a:extLst>
                    <a:ext uri="{9D8B030D-6E8A-4147-A177-3AD203B41FA5}">
                      <a16:colId xmlns="" xmlns:a16="http://schemas.microsoft.com/office/drawing/2014/main" val="2323325535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6429308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Цель и задачи проекта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836258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Методология разработки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55476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Направления сбора информации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5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4536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en-US" sz="1400" dirty="0"/>
                        <a:t>SWOT</a:t>
                      </a:r>
                      <a:r>
                        <a:rPr lang="ru-RU" sz="1400" dirty="0"/>
                        <a:t>-анализ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6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55072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/>
                      <a:r>
                        <a:rPr lang="ru-RU" sz="1400" b="1" dirty="0"/>
                        <a:t>1 часть. Решения Инвестиционного профиля МО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7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30534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ИНВЕСТИЦИОННЫЕ ИДЕИ И ПРОЕКТЫ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8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36631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ДЕЙСТВИЯ АДМИНИСТРАЦИИ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1</a:t>
                      </a:r>
                      <a:r>
                        <a:rPr lang="ru-RU" sz="140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039172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ПРОРЫВНЫЕ ИНВЕСТИЦИОННЫЕ ИДЕИ С ИНТЕГРАЦИЕЙ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1</a:t>
                      </a:r>
                      <a:r>
                        <a:rPr lang="ru-RU" sz="1400" dirty="0"/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13558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МЕХАНИЗМ РАБОТЫ С ИНВЕСТОРАМИ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1</a:t>
                      </a:r>
                      <a:r>
                        <a:rPr lang="ru-RU" sz="1400" dirty="0"/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345155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/>
                      <a:r>
                        <a:rPr lang="ru-RU" sz="1400" b="1" dirty="0"/>
                        <a:t>2 часть. Обоснование Инвестиционного профиля МО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2</a:t>
                      </a:r>
                      <a:r>
                        <a:rPr lang="ru-RU" sz="140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355002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Приложения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Стр.39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383278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План работ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Стр.40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064664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Состав рабочей группы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4</a:t>
                      </a:r>
                      <a:r>
                        <a:rPr lang="ru-RU" sz="1400" dirty="0"/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843534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Экспертный состав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4</a:t>
                      </a:r>
                      <a:r>
                        <a:rPr lang="ru-RU" sz="140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41731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Пул инвестиционных проектов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</a:t>
                      </a:r>
                      <a:r>
                        <a:rPr lang="en-US" sz="1400" dirty="0"/>
                        <a:t>4</a:t>
                      </a:r>
                      <a:r>
                        <a:rPr lang="ru-RU" sz="140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33384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000"/>
                      <a:r>
                        <a:rPr lang="ru-RU" sz="1400" dirty="0"/>
                        <a:t>Сетевые (межмуниципальные)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проекты 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Стр.49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05055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69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5F3035D4-7174-4976-89F8-4C2DF3EA6B40}"/>
              </a:ext>
            </a:extLst>
          </p:cNvPr>
          <p:cNvCxnSpPr>
            <a:cxnSpLocks/>
          </p:cNvCxnSpPr>
          <p:nvPr/>
        </p:nvCxnSpPr>
        <p:spPr>
          <a:xfrm flipV="1">
            <a:off x="-139700" y="-257175"/>
            <a:ext cx="7022992" cy="8001000"/>
          </a:xfrm>
          <a:prstGeom prst="line">
            <a:avLst/>
          </a:prstGeom>
          <a:ln w="38100">
            <a:solidFill>
              <a:srgbClr val="292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A60EC7D8-54EC-417F-ACF7-29F30845E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7209" y="809625"/>
            <a:ext cx="1069974" cy="106997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7716268" y="4166895"/>
            <a:ext cx="2976245" cy="3393440"/>
          </a:xfrm>
          <a:custGeom>
            <a:avLst/>
            <a:gdLst/>
            <a:ahLst/>
            <a:cxnLst/>
            <a:rect l="l" t="t" r="r" b="b"/>
            <a:pathLst>
              <a:path w="2976245" h="3393440">
                <a:moveTo>
                  <a:pt x="2975737" y="0"/>
                </a:moveTo>
                <a:lnTo>
                  <a:pt x="0" y="3393109"/>
                </a:lnTo>
                <a:lnTo>
                  <a:pt x="2975737" y="3393109"/>
                </a:lnTo>
                <a:lnTo>
                  <a:pt x="297573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2793" y="5724725"/>
            <a:ext cx="274721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b="1" dirty="0">
                <a:solidFill>
                  <a:srgbClr val="171B1E"/>
                </a:solidFill>
                <a:latin typeface="+mj-lt"/>
                <a:cs typeface="Montserrat"/>
              </a:rPr>
              <a:t>1.</a:t>
            </a:r>
            <a:endParaRPr sz="2550" dirty="0">
              <a:latin typeface="+mj-l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67770" y="2361661"/>
            <a:ext cx="303530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b="1" spc="5" dirty="0">
                <a:solidFill>
                  <a:srgbClr val="171B1E"/>
                </a:solidFill>
                <a:latin typeface="+mj-lt"/>
                <a:cs typeface="Montserrat"/>
              </a:rPr>
              <a:t>3.</a:t>
            </a:r>
            <a:endParaRPr sz="2550">
              <a:latin typeface="+mj-l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4677" y="697240"/>
            <a:ext cx="348615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b="1" spc="55" dirty="0">
                <a:solidFill>
                  <a:srgbClr val="171B1E"/>
                </a:solidFill>
                <a:latin typeface="+mj-lt"/>
                <a:cs typeface="Montserrat"/>
              </a:rPr>
              <a:t>4.</a:t>
            </a:r>
            <a:endParaRPr sz="2550" dirty="0">
              <a:latin typeface="+mj-lt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60222" y="6275353"/>
            <a:ext cx="5243451" cy="82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8475" marR="551180">
              <a:lnSpc>
                <a:spcPts val="1600"/>
              </a:lnSpc>
              <a:spcBef>
                <a:spcPts val="844"/>
              </a:spcBef>
            </a:pP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Сформировать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пул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инвестиционных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экономически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эффективных проектов</a:t>
            </a:r>
            <a:endParaRPr sz="1600" dirty="0">
              <a:latin typeface="+mj-lt"/>
              <a:cs typeface="DIN Pro Medium" panose="020B0604020101020102" pitchFamily="34" charset="0"/>
            </a:endParaRPr>
          </a:p>
          <a:p>
            <a:pPr marL="498475" marR="5080">
              <a:lnSpc>
                <a:spcPts val="1600"/>
              </a:lnSpc>
            </a:pP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для реализации (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поддержка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существующих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и развитие новых)</a:t>
            </a:r>
            <a:endParaRPr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6331" y="4383245"/>
            <a:ext cx="4533429" cy="740587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50545">
              <a:lnSpc>
                <a:spcPts val="1600"/>
              </a:lnSpc>
              <a:spcBef>
                <a:spcPts val="1170"/>
              </a:spcBef>
            </a:pP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Вовлечь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в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процесс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разработки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инвестиционн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ого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профил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я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все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заинтересованны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е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сторон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ы</a:t>
            </a:r>
            <a:endParaRPr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51331" y="809625"/>
            <a:ext cx="3450985" cy="492441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869315">
              <a:lnSpc>
                <a:spcPts val="1700"/>
              </a:lnSpc>
              <a:spcBef>
                <a:spcPts val="439"/>
              </a:spcBef>
            </a:pPr>
            <a:r>
              <a:rPr sz="1700" b="1">
                <a:solidFill>
                  <a:srgbClr val="171B1E"/>
                </a:solidFill>
                <a:latin typeface="+mj-lt"/>
                <a:cs typeface="Montserrat ExtraBold"/>
              </a:rPr>
              <a:t>П</a:t>
            </a:r>
            <a:r>
              <a:rPr sz="1700" b="1" spc="-20">
                <a:solidFill>
                  <a:srgbClr val="171B1E"/>
                </a:solidFill>
                <a:latin typeface="+mj-lt"/>
                <a:cs typeface="Montserrat ExtraBold"/>
              </a:rPr>
              <a:t>О</a:t>
            </a:r>
            <a:r>
              <a:rPr sz="1700" b="1">
                <a:solidFill>
                  <a:srgbClr val="171B1E"/>
                </a:solidFill>
                <a:latin typeface="+mj-lt"/>
                <a:cs typeface="Montserrat ExtraBold"/>
              </a:rPr>
              <a:t>ТЕНЦИ</a:t>
            </a:r>
            <a:r>
              <a:rPr sz="1700" b="1" spc="10">
                <a:solidFill>
                  <a:srgbClr val="171B1E"/>
                </a:solidFill>
                <a:latin typeface="+mj-lt"/>
                <a:cs typeface="Montserrat ExtraBold"/>
              </a:rPr>
              <a:t>А</a:t>
            </a:r>
            <a:r>
              <a:rPr sz="1700" b="1">
                <a:solidFill>
                  <a:srgbClr val="171B1E"/>
                </a:solidFill>
                <a:latin typeface="+mj-lt"/>
                <a:cs typeface="Montserrat ExtraBold"/>
              </a:rPr>
              <a:t>ЛЬНЫЕ  </a:t>
            </a:r>
            <a:r>
              <a:rPr sz="1700" b="1" spc="-10">
                <a:solidFill>
                  <a:srgbClr val="171B1E"/>
                </a:solidFill>
                <a:latin typeface="+mj-lt"/>
                <a:cs typeface="Montserrat ExtraBold"/>
              </a:rPr>
              <a:t>ИНВЕСТОРЫ</a:t>
            </a:r>
            <a:endParaRPr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4564" y="956272"/>
            <a:ext cx="2121535" cy="2897588"/>
          </a:xfrm>
          <a:prstGeom prst="rect">
            <a:avLst/>
          </a:prstGeom>
        </p:spPr>
        <p:txBody>
          <a:bodyPr vert="horz" wrap="square" lIns="0" tIns="304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95"/>
              </a:spcBef>
            </a:pPr>
            <a:r>
              <a:rPr sz="3500" b="1" spc="55" dirty="0">
                <a:solidFill>
                  <a:srgbClr val="2B2F32"/>
                </a:solidFill>
                <a:latin typeface="+mj-lt"/>
                <a:cs typeface="Montserrat ExtraBold"/>
              </a:rPr>
              <a:t>ЦЕЛЬ</a:t>
            </a:r>
            <a:endParaRPr sz="3500" dirty="0">
              <a:latin typeface="+mj-lt"/>
              <a:cs typeface="Montserrat ExtraBold"/>
            </a:endParaRPr>
          </a:p>
          <a:p>
            <a:pPr marL="12700" marR="724535">
              <a:lnSpc>
                <a:spcPts val="2100"/>
              </a:lnSpc>
              <a:spcBef>
                <a:spcPts val="1305"/>
              </a:spcBef>
            </a:pPr>
            <a:r>
              <a:rPr b="1" spc="-30" dirty="0" err="1">
                <a:solidFill>
                  <a:srgbClr val="58595B"/>
                </a:solidFill>
                <a:latin typeface="+mj-lt"/>
                <a:cs typeface="DIN Pro Bold"/>
              </a:rPr>
              <a:t>Разработать</a:t>
            </a:r>
            <a:r>
              <a:rPr b="1" spc="-30" dirty="0">
                <a:solidFill>
                  <a:srgbClr val="58595B"/>
                </a:solidFill>
                <a:latin typeface="+mj-lt"/>
                <a:cs typeface="DIN Pro Bold"/>
              </a:rPr>
              <a:t>  </a:t>
            </a:r>
            <a:r>
              <a:rPr b="1" dirty="0">
                <a:solidFill>
                  <a:srgbClr val="58595B"/>
                </a:solidFill>
                <a:latin typeface="+mj-lt"/>
                <a:cs typeface="DIN Pro Bold"/>
              </a:rPr>
              <a:t>и</a:t>
            </a:r>
            <a:r>
              <a:rPr b="1" spc="-100" dirty="0">
                <a:solidFill>
                  <a:srgbClr val="58595B"/>
                </a:solidFill>
                <a:latin typeface="+mj-lt"/>
                <a:cs typeface="DIN Pro Bold"/>
              </a:rPr>
              <a:t> </a:t>
            </a:r>
            <a:r>
              <a:rPr b="1" spc="-25" dirty="0" err="1">
                <a:solidFill>
                  <a:srgbClr val="58595B"/>
                </a:solidFill>
                <a:latin typeface="+mj-lt"/>
                <a:cs typeface="DIN Pro Bold"/>
              </a:rPr>
              <a:t>обосновать</a:t>
            </a:r>
            <a:r>
              <a:rPr b="1" spc="-25" dirty="0">
                <a:solidFill>
                  <a:srgbClr val="58595B"/>
                </a:solidFill>
                <a:latin typeface="+mj-lt"/>
                <a:cs typeface="DIN Pro Bold"/>
              </a:rPr>
              <a:t>  </a:t>
            </a:r>
            <a:r>
              <a:rPr b="1" spc="-20" dirty="0" err="1">
                <a:solidFill>
                  <a:srgbClr val="58595B"/>
                </a:solidFill>
                <a:latin typeface="+mj-lt"/>
                <a:cs typeface="DIN Pro Bold"/>
              </a:rPr>
              <a:t>напра</a:t>
            </a:r>
            <a:r>
              <a:rPr b="1" spc="-30" dirty="0" err="1">
                <a:solidFill>
                  <a:srgbClr val="58595B"/>
                </a:solidFill>
                <a:latin typeface="+mj-lt"/>
                <a:cs typeface="DIN Pro Bold"/>
              </a:rPr>
              <a:t>в</a:t>
            </a:r>
            <a:r>
              <a:rPr b="1" spc="-20" dirty="0" err="1">
                <a:solidFill>
                  <a:srgbClr val="58595B"/>
                </a:solidFill>
                <a:latin typeface="+mj-lt"/>
                <a:cs typeface="DIN Pro Bold"/>
              </a:rPr>
              <a:t>ления</a:t>
            </a:r>
            <a:endParaRPr dirty="0">
              <a:latin typeface="+mj-lt"/>
              <a:cs typeface="DIN Pro Bold"/>
            </a:endParaRPr>
          </a:p>
          <a:p>
            <a:pPr marL="12700">
              <a:lnSpc>
                <a:spcPts val="2000"/>
              </a:lnSpc>
            </a:pPr>
            <a:r>
              <a:rPr b="1" spc="-25" dirty="0">
                <a:solidFill>
                  <a:srgbClr val="58595B"/>
                </a:solidFill>
                <a:latin typeface="+mj-lt"/>
                <a:cs typeface="DIN Pro Bold"/>
              </a:rPr>
              <a:t>инвестиционного</a:t>
            </a:r>
            <a:endParaRPr dirty="0">
              <a:latin typeface="+mj-lt"/>
              <a:cs typeface="DIN Pro Bold"/>
            </a:endParaRPr>
          </a:p>
          <a:p>
            <a:pPr marL="12700" marR="5080">
              <a:lnSpc>
                <a:spcPts val="2100"/>
              </a:lnSpc>
              <a:spcBef>
                <a:spcPts val="85"/>
              </a:spcBef>
            </a:pPr>
            <a:r>
              <a:rPr lang="ru-RU" b="1" spc="-25" dirty="0">
                <a:solidFill>
                  <a:srgbClr val="58595B"/>
                </a:solidFill>
                <a:latin typeface="+mj-lt"/>
                <a:cs typeface="DIN Pro Bold"/>
              </a:rPr>
              <a:t>р</a:t>
            </a:r>
            <a:r>
              <a:rPr b="1" spc="-25" dirty="0" err="1">
                <a:solidFill>
                  <a:srgbClr val="58595B"/>
                </a:solidFill>
                <a:latin typeface="+mj-lt"/>
                <a:cs typeface="DIN Pro Bold"/>
              </a:rPr>
              <a:t>азвития</a:t>
            </a:r>
            <a:r>
              <a:rPr lang="ru-RU" b="1" spc="-25" dirty="0">
                <a:solidFill>
                  <a:srgbClr val="58595B"/>
                </a:solidFill>
                <a:latin typeface="+mj-lt"/>
                <a:cs typeface="DIN Pro Bold"/>
              </a:rPr>
              <a:t> Уватского МР</a:t>
            </a:r>
            <a:r>
              <a:rPr b="1" spc="-90" dirty="0">
                <a:solidFill>
                  <a:srgbClr val="58595B"/>
                </a:solidFill>
                <a:latin typeface="+mj-lt"/>
                <a:cs typeface="DIN Pro Bold"/>
              </a:rPr>
              <a:t> </a:t>
            </a:r>
            <a:r>
              <a:rPr b="1" spc="-10" dirty="0" err="1">
                <a:solidFill>
                  <a:srgbClr val="58595B"/>
                </a:solidFill>
                <a:latin typeface="+mj-lt"/>
                <a:cs typeface="DIN Pro Bold"/>
              </a:rPr>
              <a:t>на</a:t>
            </a:r>
            <a:r>
              <a:rPr b="1" spc="-10" dirty="0">
                <a:solidFill>
                  <a:srgbClr val="58595B"/>
                </a:solidFill>
                <a:latin typeface="+mj-lt"/>
                <a:cs typeface="DIN Pro Bold"/>
              </a:rPr>
              <a:t> </a:t>
            </a:r>
            <a:r>
              <a:rPr b="1" spc="-25" dirty="0" err="1">
                <a:solidFill>
                  <a:srgbClr val="58595B"/>
                </a:solidFill>
                <a:latin typeface="+mj-lt"/>
                <a:cs typeface="DIN Pro Bold"/>
              </a:rPr>
              <a:t>период</a:t>
            </a:r>
            <a:r>
              <a:rPr b="1" spc="-25" dirty="0">
                <a:solidFill>
                  <a:srgbClr val="58595B"/>
                </a:solidFill>
                <a:latin typeface="+mj-lt"/>
                <a:cs typeface="DIN Pro Bold"/>
              </a:rPr>
              <a:t> </a:t>
            </a:r>
            <a:r>
              <a:rPr b="1" spc="-15" dirty="0" err="1">
                <a:solidFill>
                  <a:srgbClr val="58595B"/>
                </a:solidFill>
                <a:latin typeface="+mj-lt"/>
                <a:cs typeface="DIN Pro Bold"/>
              </a:rPr>
              <a:t>до</a:t>
            </a:r>
            <a:r>
              <a:rPr b="1" spc="-15" dirty="0">
                <a:solidFill>
                  <a:srgbClr val="58595B"/>
                </a:solidFill>
                <a:latin typeface="+mj-lt"/>
                <a:cs typeface="DIN Pro Bold"/>
              </a:rPr>
              <a:t> </a:t>
            </a:r>
            <a:r>
              <a:rPr lang="ru-RU" b="1" spc="-15" dirty="0">
                <a:solidFill>
                  <a:srgbClr val="58595B"/>
                </a:solidFill>
                <a:latin typeface="+mj-lt"/>
                <a:cs typeface="DIN Pro Bold"/>
              </a:rPr>
              <a:t>2024</a:t>
            </a:r>
            <a:r>
              <a:rPr b="1" spc="-75" dirty="0">
                <a:solidFill>
                  <a:srgbClr val="58595B"/>
                </a:solidFill>
                <a:latin typeface="+mj-lt"/>
                <a:cs typeface="DIN Pro Bold"/>
              </a:rPr>
              <a:t> </a:t>
            </a:r>
            <a:r>
              <a:rPr b="1" spc="-30" dirty="0">
                <a:solidFill>
                  <a:srgbClr val="58595B"/>
                </a:solidFill>
                <a:latin typeface="+mj-lt"/>
                <a:cs typeface="DIN Pro Bold"/>
              </a:rPr>
              <a:t>года</a:t>
            </a:r>
            <a:endParaRPr dirty="0">
              <a:latin typeface="+mj-lt"/>
              <a:cs typeface="DIN Pro Bol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5"/>
            <a:ext cx="6668770" cy="1861820"/>
            <a:chOff x="2937" y="5"/>
            <a:chExt cx="6668770" cy="1861820"/>
          </a:xfrm>
        </p:grpSpPr>
        <p:sp>
          <p:nvSpPr>
            <p:cNvPr id="13" name="object 13"/>
            <p:cNvSpPr/>
            <p:nvPr/>
          </p:nvSpPr>
          <p:spPr>
            <a:xfrm>
              <a:off x="2937" y="1336131"/>
              <a:ext cx="306705" cy="525780"/>
            </a:xfrm>
            <a:custGeom>
              <a:avLst/>
              <a:gdLst/>
              <a:ahLst/>
              <a:cxnLst/>
              <a:rect l="l" t="t" r="r" b="b"/>
              <a:pathLst>
                <a:path w="306705" h="525780">
                  <a:moveTo>
                    <a:pt x="4051" y="0"/>
                  </a:moveTo>
                  <a:lnTo>
                    <a:pt x="0" y="1854"/>
                  </a:lnTo>
                  <a:lnTo>
                    <a:pt x="253" y="523379"/>
                  </a:lnTo>
                  <a:lnTo>
                    <a:pt x="4317" y="525233"/>
                  </a:lnTo>
                  <a:lnTo>
                    <a:pt x="304711" y="265518"/>
                  </a:lnTo>
                  <a:lnTo>
                    <a:pt x="306565" y="263905"/>
                  </a:lnTo>
                  <a:lnTo>
                    <a:pt x="306565" y="261023"/>
                  </a:lnTo>
                  <a:lnTo>
                    <a:pt x="4051" y="0"/>
                  </a:lnTo>
                  <a:close/>
                </a:path>
              </a:pathLst>
            </a:custGeom>
            <a:solidFill>
              <a:srgbClr val="FFDE16"/>
            </a:solidFill>
          </p:spPr>
          <p:txBody>
            <a:bodyPr wrap="square" lIns="0" tIns="0" rIns="0" bIns="0" rtlCol="0"/>
            <a:lstStyle/>
            <a:p>
              <a:endParaRPr>
                <a:latin typeface="+mj-lt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093" y="5"/>
              <a:ext cx="6666230" cy="648335"/>
            </a:xfrm>
            <a:custGeom>
              <a:avLst/>
              <a:gdLst/>
              <a:ahLst/>
              <a:cxnLst/>
              <a:rect l="l" t="t" r="r" b="b"/>
              <a:pathLst>
                <a:path w="6666230" h="648335">
                  <a:moveTo>
                    <a:pt x="6666026" y="76"/>
                  </a:moveTo>
                  <a:lnTo>
                    <a:pt x="0" y="0"/>
                  </a:lnTo>
                  <a:lnTo>
                    <a:pt x="0" y="646277"/>
                  </a:lnTo>
                  <a:lnTo>
                    <a:pt x="6092317" y="647801"/>
                  </a:lnTo>
                  <a:lnTo>
                    <a:pt x="6666026" y="76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dirty="0">
                <a:latin typeface="+mj-lt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4054" y="144074"/>
            <a:ext cx="38347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0" dirty="0">
                <a:solidFill>
                  <a:srgbClr val="FFFFFF"/>
                </a:solidFill>
                <a:latin typeface="+mj-lt"/>
                <a:cs typeface="Montserrat ExtraBold"/>
              </a:rPr>
              <a:t>ЦЕЛЬ </a:t>
            </a:r>
            <a:r>
              <a:rPr sz="2000" b="1" dirty="0">
                <a:solidFill>
                  <a:srgbClr val="FFFFFF"/>
                </a:solidFill>
                <a:latin typeface="+mj-lt"/>
                <a:cs typeface="Montserrat ExtraBold"/>
              </a:rPr>
              <a:t>И </a:t>
            </a:r>
            <a:r>
              <a:rPr sz="2000" b="1" spc="10" dirty="0">
                <a:solidFill>
                  <a:srgbClr val="FFFFFF"/>
                </a:solidFill>
                <a:latin typeface="+mj-lt"/>
                <a:cs typeface="Montserrat ExtraBold"/>
              </a:rPr>
              <a:t>ЗАДАЧИ</a:t>
            </a:r>
            <a:r>
              <a:rPr sz="2000" b="1" spc="120" dirty="0">
                <a:solidFill>
                  <a:srgbClr val="FFFFFF"/>
                </a:solidFill>
                <a:latin typeface="+mj-lt"/>
                <a:cs typeface="Montserrat ExtraBold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+mj-lt"/>
                <a:cs typeface="Montserrat ExtraBold"/>
              </a:rPr>
              <a:t>ПРОЕКТА</a:t>
            </a:r>
            <a:endParaRPr sz="2000" dirty="0">
              <a:latin typeface="+mj-lt"/>
              <a:cs typeface="Montserrat ExtraBold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5AA71274-7755-496F-8DF6-827F3FBEE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2526" y="2405512"/>
            <a:ext cx="1069975" cy="106997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84890A7A-CC2C-4075-A7FD-37BDD4834D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27747" y="4121546"/>
            <a:ext cx="1063320" cy="106332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E8079AD6-9DAC-4E5A-AF0D-F23E2DC067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563" y="5720327"/>
            <a:ext cx="1069975" cy="1069975"/>
          </a:xfrm>
          <a:prstGeom prst="rect">
            <a:avLst/>
          </a:prstGeom>
        </p:spPr>
      </p:pic>
      <p:sp>
        <p:nvSpPr>
          <p:cNvPr id="22" name="object 8">
            <a:extLst>
              <a:ext uri="{FF2B5EF4-FFF2-40B4-BE49-F238E27FC236}">
                <a16:creationId xmlns="" xmlns:a16="http://schemas.microsoft.com/office/drawing/2014/main" id="{0BAF7C9A-8A9D-45B6-A773-9CE79D729105}"/>
              </a:ext>
            </a:extLst>
          </p:cNvPr>
          <p:cNvSpPr txBox="1"/>
          <p:nvPr/>
        </p:nvSpPr>
        <p:spPr>
          <a:xfrm>
            <a:off x="3673885" y="4056272"/>
            <a:ext cx="524345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sz="2550" b="1" spc="15" dirty="0">
                <a:solidFill>
                  <a:srgbClr val="171B1E"/>
                </a:solidFill>
                <a:latin typeface="+mj-lt"/>
                <a:cs typeface="Montserrat"/>
              </a:rPr>
              <a:t>2.</a:t>
            </a:r>
            <a:endParaRPr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="" xmlns:a16="http://schemas.microsoft.com/office/drawing/2014/main" id="{CF2E618D-5077-4D3D-8579-D74E63EC1D7A}"/>
              </a:ext>
            </a:extLst>
          </p:cNvPr>
          <p:cNvSpPr txBox="1"/>
          <p:nvPr/>
        </p:nvSpPr>
        <p:spPr>
          <a:xfrm>
            <a:off x="4141849" y="4056272"/>
            <a:ext cx="524345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sz="2550" b="1" spc="-22" baseline="1633" dirty="0">
                <a:solidFill>
                  <a:srgbClr val="171B1E"/>
                </a:solidFill>
                <a:latin typeface="+mj-lt"/>
                <a:cs typeface="Montserrat ExtraBold"/>
              </a:rPr>
              <a:t>СТЕЙКХОЛДЕРЫ</a:t>
            </a:r>
            <a:endParaRPr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="" xmlns:a16="http://schemas.microsoft.com/office/drawing/2014/main" id="{C333CD95-A1A2-4800-A561-2553C13950DA}"/>
              </a:ext>
            </a:extLst>
          </p:cNvPr>
          <p:cNvSpPr txBox="1"/>
          <p:nvPr/>
        </p:nvSpPr>
        <p:spPr>
          <a:xfrm>
            <a:off x="2637809" y="5782125"/>
            <a:ext cx="5243451" cy="346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lang="ru-RU" sz="2550" b="1" spc="-22" baseline="1633" dirty="0">
                <a:solidFill>
                  <a:srgbClr val="171B1E"/>
                </a:solidFill>
                <a:latin typeface="+mj-lt"/>
                <a:cs typeface="Montserrat ExtraBold"/>
              </a:rPr>
              <a:t>ИНВЕСТИЦИОННЫЕ ПРОЕКТЫ</a:t>
            </a:r>
          </a:p>
        </p:txBody>
      </p:sp>
      <p:sp>
        <p:nvSpPr>
          <p:cNvPr id="26" name="object 9">
            <a:extLst>
              <a:ext uri="{FF2B5EF4-FFF2-40B4-BE49-F238E27FC236}">
                <a16:creationId xmlns="" xmlns:a16="http://schemas.microsoft.com/office/drawing/2014/main" id="{ADB39EA5-80D5-40A1-B848-1EE62017B80D}"/>
              </a:ext>
            </a:extLst>
          </p:cNvPr>
          <p:cNvSpPr txBox="1"/>
          <p:nvPr/>
        </p:nvSpPr>
        <p:spPr>
          <a:xfrm>
            <a:off x="5656895" y="2778844"/>
            <a:ext cx="4533429" cy="945772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2085">
              <a:lnSpc>
                <a:spcPts val="1600"/>
              </a:lnSpc>
              <a:spcBef>
                <a:spcPts val="910"/>
              </a:spcBef>
            </a:pP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Выработать рекомендации </a:t>
            </a:r>
            <a:r>
              <a:rPr lang="ru-RU" sz="160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 улучшению  инвестиционной 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привлекательности</a:t>
            </a:r>
            <a:endParaRPr lang="ru-RU" sz="1600" dirty="0">
              <a:latin typeface="+mj-lt"/>
              <a:cs typeface="DIN Pro Medium" panose="020B0604020101020102" pitchFamily="34" charset="0"/>
            </a:endParaRPr>
          </a:p>
          <a:p>
            <a:pPr marL="12700" marR="5080">
              <a:lnSpc>
                <a:spcPts val="1600"/>
              </a:lnSpc>
            </a:pP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 повышению инвестиционной </a:t>
            </a:r>
            <a:r>
              <a:rPr lang="ru-RU" sz="160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активности,  сохранению 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квалифицированных кадров</a:t>
            </a:r>
            <a:endParaRPr lang="ru-RU"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="" xmlns:a16="http://schemas.microsoft.com/office/drawing/2014/main" id="{7339DAA1-F3C1-416A-8A9F-2D3F17D2C12B}"/>
              </a:ext>
            </a:extLst>
          </p:cNvPr>
          <p:cNvSpPr txBox="1"/>
          <p:nvPr/>
        </p:nvSpPr>
        <p:spPr>
          <a:xfrm>
            <a:off x="5652633" y="2424684"/>
            <a:ext cx="5243451" cy="346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lang="ru-RU" sz="2550" b="1" spc="-22" baseline="1633" dirty="0">
                <a:solidFill>
                  <a:srgbClr val="171B1E"/>
                </a:solidFill>
                <a:latin typeface="+mj-lt"/>
                <a:cs typeface="Montserrat ExtraBold"/>
              </a:rPr>
              <a:t>ИНВЕСТИЦИОННЫЕ УСЛОВИЯ</a:t>
            </a:r>
          </a:p>
        </p:txBody>
      </p:sp>
      <p:sp>
        <p:nvSpPr>
          <p:cNvPr id="28" name="object 10">
            <a:extLst>
              <a:ext uri="{FF2B5EF4-FFF2-40B4-BE49-F238E27FC236}">
                <a16:creationId xmlns="" xmlns:a16="http://schemas.microsoft.com/office/drawing/2014/main" id="{1BBEF0B7-90C7-4C8C-BD7E-435F45EF0E98}"/>
              </a:ext>
            </a:extLst>
          </p:cNvPr>
          <p:cNvSpPr txBox="1"/>
          <p:nvPr/>
        </p:nvSpPr>
        <p:spPr>
          <a:xfrm>
            <a:off x="7051330" y="1416985"/>
            <a:ext cx="3450985" cy="671978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1250"/>
              </a:spcBef>
            </a:pP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Определить</a:t>
            </a:r>
            <a:r>
              <a:rPr sz="16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60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пул</a:t>
            </a:r>
            <a:r>
              <a:rPr sz="160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потенциальных  интересантов в реализации  инвестиционных 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проектов</a:t>
            </a:r>
            <a:endParaRPr sz="16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="" xmlns:a16="http://schemas.microsoft.com/office/drawing/2014/main" id="{B47C9132-77D9-47B9-9200-FA5A17742B7D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C6C6618-D277-4948-8AC4-FC2D6345E272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2" name="Стрелка: вниз 161">
            <a:extLst>
              <a:ext uri="{FF2B5EF4-FFF2-40B4-BE49-F238E27FC236}">
                <a16:creationId xmlns="" xmlns:a16="http://schemas.microsoft.com/office/drawing/2014/main" id="{65BAE6E6-6879-42E7-811F-14007662E97D}"/>
              </a:ext>
            </a:extLst>
          </p:cNvPr>
          <p:cNvSpPr/>
          <p:nvPr/>
        </p:nvSpPr>
        <p:spPr>
          <a:xfrm>
            <a:off x="7396399" y="5634176"/>
            <a:ext cx="131239" cy="13516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75" name="Прямоугольник 274">
            <a:extLst>
              <a:ext uri="{FF2B5EF4-FFF2-40B4-BE49-F238E27FC236}">
                <a16:creationId xmlns="" xmlns:a16="http://schemas.microsoft.com/office/drawing/2014/main" id="{687C4CD6-C8F0-4811-B00D-BBE432C9459F}"/>
              </a:ext>
            </a:extLst>
          </p:cNvPr>
          <p:cNvSpPr/>
          <p:nvPr/>
        </p:nvSpPr>
        <p:spPr>
          <a:xfrm>
            <a:off x="8751432" y="6434720"/>
            <a:ext cx="1666556" cy="665349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Картирование процесса взаимодействия с органами власти</a:t>
            </a:r>
          </a:p>
        </p:txBody>
      </p:sp>
      <p:sp>
        <p:nvSpPr>
          <p:cNvPr id="273" name="Прямоугольник 272">
            <a:extLst>
              <a:ext uri="{FF2B5EF4-FFF2-40B4-BE49-F238E27FC236}">
                <a16:creationId xmlns="" xmlns:a16="http://schemas.microsoft.com/office/drawing/2014/main" id="{616EFED8-EB8E-4181-8A5C-1BA36B90B6DB}"/>
              </a:ext>
            </a:extLst>
          </p:cNvPr>
          <p:cNvSpPr/>
          <p:nvPr/>
        </p:nvSpPr>
        <p:spPr>
          <a:xfrm>
            <a:off x="4503721" y="6421386"/>
            <a:ext cx="1666556" cy="684812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Разработка комплекса  первоочередных задач  для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реализации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на территории МО</a:t>
            </a:r>
          </a:p>
        </p:txBody>
      </p:sp>
      <p:sp>
        <p:nvSpPr>
          <p:cNvPr id="270" name="Прямоугольник 269">
            <a:extLst>
              <a:ext uri="{FF2B5EF4-FFF2-40B4-BE49-F238E27FC236}">
                <a16:creationId xmlns="" xmlns:a16="http://schemas.microsoft.com/office/drawing/2014/main" id="{5FE5EE00-EC60-4BE7-8A62-BF2B86E2F572}"/>
              </a:ext>
            </a:extLst>
          </p:cNvPr>
          <p:cNvSpPr/>
          <p:nvPr/>
        </p:nvSpPr>
        <p:spPr>
          <a:xfrm>
            <a:off x="6678211" y="5077019"/>
            <a:ext cx="1666556" cy="563731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Разработка пула 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инвестиционных идей  прорывного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характера</a:t>
            </a:r>
          </a:p>
        </p:txBody>
      </p:sp>
      <p:sp>
        <p:nvSpPr>
          <p:cNvPr id="268" name="Прямоугольник 267">
            <a:extLst>
              <a:ext uri="{FF2B5EF4-FFF2-40B4-BE49-F238E27FC236}">
                <a16:creationId xmlns="" xmlns:a16="http://schemas.microsoft.com/office/drawing/2014/main" id="{7F4859C5-F495-4D28-B399-54029839A9FB}"/>
              </a:ext>
            </a:extLst>
          </p:cNvPr>
          <p:cNvSpPr/>
          <p:nvPr/>
        </p:nvSpPr>
        <p:spPr>
          <a:xfrm>
            <a:off x="8808850" y="3382057"/>
            <a:ext cx="1640361" cy="666750"/>
          </a:xfrm>
          <a:prstGeom prst="rect">
            <a:avLst/>
          </a:prstGeom>
          <a:solidFill>
            <a:schemeClr val="bg1"/>
          </a:solidFill>
          <a:ln w="12700">
            <a:solidFill>
              <a:srgbClr val="FFDE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Анализ актуальности форм и механизмов поддержки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проектов с учетом перспектив развития МО</a:t>
            </a:r>
          </a:p>
        </p:txBody>
      </p:sp>
      <p:sp>
        <p:nvSpPr>
          <p:cNvPr id="160" name="Стрелка: вниз 159">
            <a:extLst>
              <a:ext uri="{FF2B5EF4-FFF2-40B4-BE49-F238E27FC236}">
                <a16:creationId xmlns="" xmlns:a16="http://schemas.microsoft.com/office/drawing/2014/main" id="{429B97A5-2623-488D-9873-AD8C01EE01D0}"/>
              </a:ext>
            </a:extLst>
          </p:cNvPr>
          <p:cNvSpPr/>
          <p:nvPr/>
        </p:nvSpPr>
        <p:spPr>
          <a:xfrm>
            <a:off x="5472228" y="3934894"/>
            <a:ext cx="121564" cy="1421916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59" name="Стрелка: вниз 158">
            <a:extLst>
              <a:ext uri="{FF2B5EF4-FFF2-40B4-BE49-F238E27FC236}">
                <a16:creationId xmlns="" xmlns:a16="http://schemas.microsoft.com/office/drawing/2014/main" id="{C8CD2F0A-2F0E-49CE-941C-E722CABA2ABF}"/>
              </a:ext>
            </a:extLst>
          </p:cNvPr>
          <p:cNvSpPr/>
          <p:nvPr/>
        </p:nvSpPr>
        <p:spPr>
          <a:xfrm>
            <a:off x="5115726" y="3938447"/>
            <a:ext cx="121564" cy="2475575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66" name="Прямоугольник 265">
            <a:extLst>
              <a:ext uri="{FF2B5EF4-FFF2-40B4-BE49-F238E27FC236}">
                <a16:creationId xmlns="" xmlns:a16="http://schemas.microsoft.com/office/drawing/2014/main" id="{818FAA05-1AE4-46FA-A448-A7D33054CE09}"/>
              </a:ext>
            </a:extLst>
          </p:cNvPr>
          <p:cNvSpPr/>
          <p:nvPr/>
        </p:nvSpPr>
        <p:spPr>
          <a:xfrm>
            <a:off x="4520706" y="3406599"/>
            <a:ext cx="1666556" cy="563731"/>
          </a:xfrm>
          <a:prstGeom prst="rect">
            <a:avLst/>
          </a:prstGeom>
          <a:solidFill>
            <a:schemeClr val="bg1"/>
          </a:solidFill>
          <a:ln w="12700">
            <a:solidFill>
              <a:srgbClr val="FFDE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Формирование идей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по изменению продуктовой матрицы</a:t>
            </a:r>
          </a:p>
        </p:txBody>
      </p:sp>
      <p:sp>
        <p:nvSpPr>
          <p:cNvPr id="265" name="Прямоугольник 264">
            <a:extLst>
              <a:ext uri="{FF2B5EF4-FFF2-40B4-BE49-F238E27FC236}">
                <a16:creationId xmlns="" xmlns:a16="http://schemas.microsoft.com/office/drawing/2014/main" id="{ED449D09-68BA-4860-B37A-32F05607DBA2}"/>
              </a:ext>
            </a:extLst>
          </p:cNvPr>
          <p:cNvSpPr/>
          <p:nvPr/>
        </p:nvSpPr>
        <p:spPr>
          <a:xfrm>
            <a:off x="275412" y="6721200"/>
            <a:ext cx="1640514" cy="754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spc="-30">
                <a:solidFill>
                  <a:srgbClr val="2B2F32"/>
                </a:solidFill>
                <a:latin typeface="+mj-lt"/>
                <a:cs typeface="DIN Pro Bold"/>
              </a:rPr>
              <a:t>Проведение опроса  (</a:t>
            </a:r>
            <a:r>
              <a:rPr lang="ru-RU" sz="900" b="1" spc="-30" dirty="0">
                <a:solidFill>
                  <a:srgbClr val="2B2F32"/>
                </a:solidFill>
                <a:latin typeface="+mj-lt"/>
                <a:cs typeface="DIN Pro Bold"/>
              </a:rPr>
              <a:t>анкетирование) жителей МО</a:t>
            </a:r>
          </a:p>
        </p:txBody>
      </p:sp>
      <p:sp>
        <p:nvSpPr>
          <p:cNvPr id="262" name="Прямоугольник 261">
            <a:extLst>
              <a:ext uri="{FF2B5EF4-FFF2-40B4-BE49-F238E27FC236}">
                <a16:creationId xmlns="" xmlns:a16="http://schemas.microsoft.com/office/drawing/2014/main" id="{F86F18DD-B726-417B-AEE0-64B3CC60B0F4}"/>
              </a:ext>
            </a:extLst>
          </p:cNvPr>
          <p:cNvSpPr/>
          <p:nvPr/>
        </p:nvSpPr>
        <p:spPr>
          <a:xfrm>
            <a:off x="267897" y="5885532"/>
            <a:ext cx="1640514" cy="754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spc="-30" dirty="0">
                <a:solidFill>
                  <a:srgbClr val="2B2F32"/>
                </a:solidFill>
                <a:latin typeface="+mj-lt"/>
                <a:cs typeface="DIN Pro Bold"/>
              </a:rPr>
              <a:t>Сбор статистики от Администрации МО, Правительства  ТО, Росстат, сбор экспертных оценок из открытых источников</a:t>
            </a:r>
          </a:p>
        </p:txBody>
      </p:sp>
      <p:sp>
        <p:nvSpPr>
          <p:cNvPr id="240" name="Прямоугольник 239">
            <a:extLst>
              <a:ext uri="{FF2B5EF4-FFF2-40B4-BE49-F238E27FC236}">
                <a16:creationId xmlns="" xmlns:a16="http://schemas.microsoft.com/office/drawing/2014/main" id="{C0AAB833-08F1-4DD4-A8FE-9025289D8859}"/>
              </a:ext>
            </a:extLst>
          </p:cNvPr>
          <p:cNvSpPr/>
          <p:nvPr/>
        </p:nvSpPr>
        <p:spPr>
          <a:xfrm>
            <a:off x="2412752" y="4661631"/>
            <a:ext cx="1640514" cy="463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Анализ географии  поставок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ресурсов</a:t>
            </a:r>
          </a:p>
        </p:txBody>
      </p:sp>
      <p:sp>
        <p:nvSpPr>
          <p:cNvPr id="239" name="Прямоугольник 238">
            <a:extLst>
              <a:ext uri="{FF2B5EF4-FFF2-40B4-BE49-F238E27FC236}">
                <a16:creationId xmlns="" xmlns:a16="http://schemas.microsoft.com/office/drawing/2014/main" id="{B15732EA-B378-4DB6-94B8-9BC051E623DA}"/>
              </a:ext>
            </a:extLst>
          </p:cNvPr>
          <p:cNvSpPr/>
          <p:nvPr/>
        </p:nvSpPr>
        <p:spPr>
          <a:xfrm>
            <a:off x="2412752" y="4051816"/>
            <a:ext cx="1640514" cy="528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Описание ключевых  компетенций МО                      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и реестр их носителей</a:t>
            </a:r>
          </a:p>
        </p:txBody>
      </p:sp>
      <p:sp>
        <p:nvSpPr>
          <p:cNvPr id="238" name="Прямоугольник 237">
            <a:extLst>
              <a:ext uri="{FF2B5EF4-FFF2-40B4-BE49-F238E27FC236}">
                <a16:creationId xmlns="" xmlns:a16="http://schemas.microsoft.com/office/drawing/2014/main" id="{18A447E4-6D0A-43BF-B5B6-EF20B3852896}"/>
              </a:ext>
            </a:extLst>
          </p:cNvPr>
          <p:cNvSpPr/>
          <p:nvPr/>
        </p:nvSpPr>
        <p:spPr>
          <a:xfrm>
            <a:off x="2412752" y="3389744"/>
            <a:ext cx="1640514" cy="580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Определение продуктовой  матрицы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МО и 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трендов ее  перспективного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развития</a:t>
            </a:r>
            <a:endParaRPr lang="ru-RU" sz="900" dirty="0">
              <a:latin typeface="+mj-lt"/>
              <a:cs typeface="DIN Pro Bold"/>
            </a:endParaRPr>
          </a:p>
        </p:txBody>
      </p:sp>
      <p:cxnSp>
        <p:nvCxnSpPr>
          <p:cNvPr id="197" name="Соединитель: уступ 196">
            <a:extLst>
              <a:ext uri="{FF2B5EF4-FFF2-40B4-BE49-F238E27FC236}">
                <a16:creationId xmlns="" xmlns:a16="http://schemas.microsoft.com/office/drawing/2014/main" id="{1C430202-A25A-436C-9752-D7C55BE80C49}"/>
              </a:ext>
            </a:extLst>
          </p:cNvPr>
          <p:cNvCxnSpPr>
            <a:cxnSpLocks/>
          </p:cNvCxnSpPr>
          <p:nvPr/>
        </p:nvCxnSpPr>
        <p:spPr>
          <a:xfrm flipV="1">
            <a:off x="8310058" y="3936851"/>
            <a:ext cx="498792" cy="1932635"/>
          </a:xfrm>
          <a:prstGeom prst="bentConnector3">
            <a:avLst>
              <a:gd name="adj1" fmla="val 43623"/>
            </a:avLst>
          </a:prstGeom>
          <a:ln w="12700">
            <a:solidFill>
              <a:srgbClr val="FFDE16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Соединитель: уступ 181">
            <a:extLst>
              <a:ext uri="{FF2B5EF4-FFF2-40B4-BE49-F238E27FC236}">
                <a16:creationId xmlns="" xmlns:a16="http://schemas.microsoft.com/office/drawing/2014/main" id="{55F0C08A-0E85-4DA6-89E8-454CBF9A657D}"/>
              </a:ext>
            </a:extLst>
          </p:cNvPr>
          <p:cNvCxnSpPr>
            <a:cxnSpLocks/>
          </p:cNvCxnSpPr>
          <p:nvPr/>
        </p:nvCxnSpPr>
        <p:spPr>
          <a:xfrm flipV="1">
            <a:off x="6170752" y="3491525"/>
            <a:ext cx="498792" cy="2156685"/>
          </a:xfrm>
          <a:prstGeom prst="bentConnector3">
            <a:avLst>
              <a:gd name="adj1" fmla="val 50000"/>
            </a:avLst>
          </a:prstGeom>
          <a:ln w="12700">
            <a:solidFill>
              <a:srgbClr val="FFDE16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>
            <a:extLst>
              <a:ext uri="{FF2B5EF4-FFF2-40B4-BE49-F238E27FC236}">
                <a16:creationId xmlns="" xmlns:a16="http://schemas.microsoft.com/office/drawing/2014/main" id="{7BB9BE57-8482-4BAE-92D1-51E436B6AF41}"/>
              </a:ext>
            </a:extLst>
          </p:cNvPr>
          <p:cNvCxnSpPr>
            <a:cxnSpLocks/>
          </p:cNvCxnSpPr>
          <p:nvPr/>
        </p:nvCxnSpPr>
        <p:spPr>
          <a:xfrm>
            <a:off x="1924118" y="7215316"/>
            <a:ext cx="494268" cy="0"/>
          </a:xfrm>
          <a:prstGeom prst="straightConnector1">
            <a:avLst/>
          </a:prstGeom>
          <a:ln w="12700">
            <a:solidFill>
              <a:srgbClr val="FFDE1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Стрелка: вниз 171">
            <a:extLst>
              <a:ext uri="{FF2B5EF4-FFF2-40B4-BE49-F238E27FC236}">
                <a16:creationId xmlns="" xmlns:a16="http://schemas.microsoft.com/office/drawing/2014/main" id="{ECB206D9-2540-48BE-BC4B-AD93EF97449D}"/>
              </a:ext>
            </a:extLst>
          </p:cNvPr>
          <p:cNvSpPr/>
          <p:nvPr/>
        </p:nvSpPr>
        <p:spPr>
          <a:xfrm rot="16200000">
            <a:off x="8489435" y="3456952"/>
            <a:ext cx="123535" cy="49974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71" name="Стрелка: вниз 170">
            <a:extLst>
              <a:ext uri="{FF2B5EF4-FFF2-40B4-BE49-F238E27FC236}">
                <a16:creationId xmlns="" xmlns:a16="http://schemas.microsoft.com/office/drawing/2014/main" id="{45234487-0373-4F9B-9BD3-C3720F24062B}"/>
              </a:ext>
            </a:extLst>
          </p:cNvPr>
          <p:cNvSpPr/>
          <p:nvPr/>
        </p:nvSpPr>
        <p:spPr>
          <a:xfrm rot="16200000">
            <a:off x="6358381" y="6567996"/>
            <a:ext cx="123535" cy="49974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8" name="Стрелка: вниз 167">
            <a:extLst>
              <a:ext uri="{FF2B5EF4-FFF2-40B4-BE49-F238E27FC236}">
                <a16:creationId xmlns="" xmlns:a16="http://schemas.microsoft.com/office/drawing/2014/main" id="{7FD159F4-46BE-49E2-A102-0FF1BE086F07}"/>
              </a:ext>
            </a:extLst>
          </p:cNvPr>
          <p:cNvSpPr/>
          <p:nvPr/>
        </p:nvSpPr>
        <p:spPr>
          <a:xfrm rot="16200000">
            <a:off x="6349324" y="5171506"/>
            <a:ext cx="123535" cy="49974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5" name="Стрелка: вниз 164">
            <a:extLst>
              <a:ext uri="{FF2B5EF4-FFF2-40B4-BE49-F238E27FC236}">
                <a16:creationId xmlns="" xmlns:a16="http://schemas.microsoft.com/office/drawing/2014/main" id="{8389A520-2336-4D16-AA94-278FEBB74ED7}"/>
              </a:ext>
            </a:extLst>
          </p:cNvPr>
          <p:cNvSpPr/>
          <p:nvPr/>
        </p:nvSpPr>
        <p:spPr>
          <a:xfrm>
            <a:off x="9499930" y="4045606"/>
            <a:ext cx="119350" cy="1405716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61" name="Стрелка: вниз 160">
            <a:extLst>
              <a:ext uri="{FF2B5EF4-FFF2-40B4-BE49-F238E27FC236}">
                <a16:creationId xmlns="" xmlns:a16="http://schemas.microsoft.com/office/drawing/2014/main" id="{A6C69793-6FFE-46F0-9B00-FD7EEA46D5BE}"/>
              </a:ext>
            </a:extLst>
          </p:cNvPr>
          <p:cNvSpPr/>
          <p:nvPr/>
        </p:nvSpPr>
        <p:spPr>
          <a:xfrm>
            <a:off x="7404101" y="3973324"/>
            <a:ext cx="123538" cy="1098471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cxnSp>
        <p:nvCxnSpPr>
          <p:cNvPr id="106" name="Прямая со стрелкой 105">
            <a:extLst>
              <a:ext uri="{FF2B5EF4-FFF2-40B4-BE49-F238E27FC236}">
                <a16:creationId xmlns="" xmlns:a16="http://schemas.microsoft.com/office/drawing/2014/main" id="{87AA2AB2-89B7-49BF-A4FC-BA5B47F4DE86}"/>
              </a:ext>
            </a:extLst>
          </p:cNvPr>
          <p:cNvCxnSpPr>
            <a:cxnSpLocks/>
            <a:endCxn id="238" idx="1"/>
          </p:cNvCxnSpPr>
          <p:nvPr/>
        </p:nvCxnSpPr>
        <p:spPr>
          <a:xfrm flipV="1">
            <a:off x="1924507" y="3680038"/>
            <a:ext cx="488245" cy="66874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>
            <a:extLst>
              <a:ext uri="{FF2B5EF4-FFF2-40B4-BE49-F238E27FC236}">
                <a16:creationId xmlns="" xmlns:a16="http://schemas.microsoft.com/office/drawing/2014/main" id="{D8535413-A295-4D80-B8AA-5DA12108841F}"/>
              </a:ext>
            </a:extLst>
          </p:cNvPr>
          <p:cNvCxnSpPr>
            <a:cxnSpLocks/>
          </p:cNvCxnSpPr>
          <p:nvPr/>
        </p:nvCxnSpPr>
        <p:spPr>
          <a:xfrm>
            <a:off x="1924507" y="3735416"/>
            <a:ext cx="483133" cy="597769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>
            <a:extLst>
              <a:ext uri="{FF2B5EF4-FFF2-40B4-BE49-F238E27FC236}">
                <a16:creationId xmlns="" xmlns:a16="http://schemas.microsoft.com/office/drawing/2014/main" id="{821B617F-2FA3-41C9-91C2-3FAD5B946BF1}"/>
              </a:ext>
            </a:extLst>
          </p:cNvPr>
          <p:cNvCxnSpPr>
            <a:cxnSpLocks/>
          </p:cNvCxnSpPr>
          <p:nvPr/>
        </p:nvCxnSpPr>
        <p:spPr>
          <a:xfrm flipV="1">
            <a:off x="1924507" y="3705811"/>
            <a:ext cx="472845" cy="750036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>
            <a:extLst>
              <a:ext uri="{FF2B5EF4-FFF2-40B4-BE49-F238E27FC236}">
                <a16:creationId xmlns="" xmlns:a16="http://schemas.microsoft.com/office/drawing/2014/main" id="{12C6AA42-8A0C-4258-99BB-8AE90F8683F4}"/>
              </a:ext>
            </a:extLst>
          </p:cNvPr>
          <p:cNvCxnSpPr>
            <a:cxnSpLocks/>
          </p:cNvCxnSpPr>
          <p:nvPr/>
        </p:nvCxnSpPr>
        <p:spPr>
          <a:xfrm flipV="1">
            <a:off x="1924507" y="4374231"/>
            <a:ext cx="490623" cy="81616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>
            <a:extLst>
              <a:ext uri="{FF2B5EF4-FFF2-40B4-BE49-F238E27FC236}">
                <a16:creationId xmlns="" xmlns:a16="http://schemas.microsoft.com/office/drawing/2014/main" id="{AAD7AA32-A1DC-42A9-8B31-F77FF3169611}"/>
              </a:ext>
            </a:extLst>
          </p:cNvPr>
          <p:cNvCxnSpPr>
            <a:cxnSpLocks/>
          </p:cNvCxnSpPr>
          <p:nvPr/>
        </p:nvCxnSpPr>
        <p:spPr>
          <a:xfrm flipV="1">
            <a:off x="1924507" y="4930954"/>
            <a:ext cx="483133" cy="501805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="" xmlns:a16="http://schemas.microsoft.com/office/drawing/2014/main" id="{E0CFB085-56D0-4AE8-8065-C7C95CFB8BB2}"/>
              </a:ext>
            </a:extLst>
          </p:cNvPr>
          <p:cNvCxnSpPr>
            <a:cxnSpLocks/>
          </p:cNvCxnSpPr>
          <p:nvPr/>
        </p:nvCxnSpPr>
        <p:spPr>
          <a:xfrm flipV="1">
            <a:off x="1924507" y="5432543"/>
            <a:ext cx="483133" cy="216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="" xmlns:a16="http://schemas.microsoft.com/office/drawing/2014/main" id="{3BD4712D-C72C-4C19-ACA8-5A2325D94DC7}"/>
              </a:ext>
            </a:extLst>
          </p:cNvPr>
          <p:cNvCxnSpPr>
            <a:cxnSpLocks/>
          </p:cNvCxnSpPr>
          <p:nvPr/>
        </p:nvCxnSpPr>
        <p:spPr>
          <a:xfrm>
            <a:off x="1924507" y="5432759"/>
            <a:ext cx="483133" cy="552668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>
            <a:extLst>
              <a:ext uri="{FF2B5EF4-FFF2-40B4-BE49-F238E27FC236}">
                <a16:creationId xmlns="" xmlns:a16="http://schemas.microsoft.com/office/drawing/2014/main" id="{C3420843-4F30-4799-A7D6-B044E4A877A4}"/>
              </a:ext>
            </a:extLst>
          </p:cNvPr>
          <p:cNvCxnSpPr>
            <a:cxnSpLocks/>
          </p:cNvCxnSpPr>
          <p:nvPr/>
        </p:nvCxnSpPr>
        <p:spPr>
          <a:xfrm>
            <a:off x="1924507" y="6253005"/>
            <a:ext cx="483133" cy="381487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>
            <a:extLst>
              <a:ext uri="{FF2B5EF4-FFF2-40B4-BE49-F238E27FC236}">
                <a16:creationId xmlns="" xmlns:a16="http://schemas.microsoft.com/office/drawing/2014/main" id="{85AE3835-6970-41C9-9663-160C24A29B13}"/>
              </a:ext>
            </a:extLst>
          </p:cNvPr>
          <p:cNvCxnSpPr>
            <a:cxnSpLocks/>
          </p:cNvCxnSpPr>
          <p:nvPr/>
        </p:nvCxnSpPr>
        <p:spPr>
          <a:xfrm>
            <a:off x="1924507" y="6253005"/>
            <a:ext cx="472845" cy="894238"/>
          </a:xfrm>
          <a:prstGeom prst="straightConnector1">
            <a:avLst/>
          </a:prstGeom>
          <a:ln w="12700">
            <a:solidFill>
              <a:srgbClr val="FFE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bject 36"/>
          <p:cNvSpPr/>
          <p:nvPr/>
        </p:nvSpPr>
        <p:spPr>
          <a:xfrm>
            <a:off x="0" y="2822981"/>
            <a:ext cx="10692130" cy="314960"/>
          </a:xfrm>
          <a:custGeom>
            <a:avLst/>
            <a:gdLst/>
            <a:ahLst/>
            <a:cxnLst/>
            <a:rect l="l" t="t" r="r" b="b"/>
            <a:pathLst>
              <a:path w="10692130" h="314960">
                <a:moveTo>
                  <a:pt x="10692003" y="0"/>
                </a:moveTo>
                <a:lnTo>
                  <a:pt x="0" y="0"/>
                </a:lnTo>
                <a:lnTo>
                  <a:pt x="0" y="314337"/>
                </a:lnTo>
                <a:lnTo>
                  <a:pt x="10692003" y="314337"/>
                </a:lnTo>
                <a:lnTo>
                  <a:pt x="10692003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76303" y="2848143"/>
            <a:ext cx="1939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0" dirty="0">
                <a:solidFill>
                  <a:srgbClr val="FFFFFF"/>
                </a:solidFill>
                <a:latin typeface="+mj-lt"/>
                <a:cs typeface="Montserrat ExtraBold"/>
              </a:rPr>
              <a:t>Содержание</a:t>
            </a:r>
            <a:r>
              <a:rPr sz="1400" b="1" spc="-15" dirty="0">
                <a:solidFill>
                  <a:srgbClr val="FFFFFF"/>
                </a:solidFill>
                <a:latin typeface="+mj-lt"/>
                <a:cs typeface="Montserrat ExtraBold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+mj-lt"/>
                <a:cs typeface="Montserrat ExtraBold"/>
              </a:rPr>
              <a:t>работ</a:t>
            </a:r>
            <a:endParaRPr sz="1400">
              <a:latin typeface="+mj-lt"/>
              <a:cs typeface="Montserrat ExtraBold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0" y="24093"/>
            <a:ext cx="10692130" cy="1169670"/>
            <a:chOff x="0" y="24093"/>
            <a:chExt cx="10692130" cy="1169670"/>
          </a:xfrm>
        </p:grpSpPr>
        <p:sp>
          <p:nvSpPr>
            <p:cNvPr id="39" name="object 39"/>
            <p:cNvSpPr/>
            <p:nvPr/>
          </p:nvSpPr>
          <p:spPr>
            <a:xfrm>
              <a:off x="0" y="1036481"/>
              <a:ext cx="10692130" cy="0"/>
            </a:xfrm>
            <a:custGeom>
              <a:avLst/>
              <a:gdLst/>
              <a:ahLst/>
              <a:cxnLst/>
              <a:rect l="l" t="t" r="r" b="b"/>
              <a:pathLst>
                <a:path w="10692130">
                  <a:moveTo>
                    <a:pt x="10692003" y="0"/>
                  </a:moveTo>
                  <a:lnTo>
                    <a:pt x="0" y="0"/>
                  </a:lnTo>
                </a:path>
              </a:pathLst>
            </a:custGeom>
            <a:solidFill>
              <a:srgbClr val="FFDE16"/>
            </a:solidFill>
          </p:spPr>
          <p:txBody>
            <a:bodyPr wrap="square" lIns="0" tIns="0" rIns="0" bIns="0" rtlCol="0"/>
            <a:lstStyle/>
            <a:p>
              <a:endParaRPr>
                <a:latin typeface="+mj-lt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0" y="1036481"/>
              <a:ext cx="10692130" cy="0"/>
            </a:xfrm>
            <a:custGeom>
              <a:avLst/>
              <a:gdLst/>
              <a:ahLst/>
              <a:cxnLst/>
              <a:rect l="l" t="t" r="r" b="b"/>
              <a:pathLst>
                <a:path w="10692130">
                  <a:moveTo>
                    <a:pt x="0" y="0"/>
                  </a:moveTo>
                  <a:lnTo>
                    <a:pt x="10692003" y="0"/>
                  </a:lnTo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+mj-lt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4318788" y="879307"/>
              <a:ext cx="2125345" cy="314960"/>
            </a:xfrm>
            <a:custGeom>
              <a:avLst/>
              <a:gdLst/>
              <a:ahLst/>
              <a:cxnLst/>
              <a:rect l="l" t="t" r="r" b="b"/>
              <a:pathLst>
                <a:path w="2125345" h="314959">
                  <a:moveTo>
                    <a:pt x="2125103" y="0"/>
                  </a:moveTo>
                  <a:lnTo>
                    <a:pt x="275678" y="0"/>
                  </a:lnTo>
                  <a:lnTo>
                    <a:pt x="0" y="314337"/>
                  </a:lnTo>
                  <a:lnTo>
                    <a:pt x="1849424" y="314337"/>
                  </a:lnTo>
                  <a:lnTo>
                    <a:pt x="2125103" y="0"/>
                  </a:lnTo>
                  <a:close/>
                </a:path>
              </a:pathLst>
            </a:custGeom>
            <a:solidFill>
              <a:srgbClr val="FFDE16"/>
            </a:solidFill>
          </p:spPr>
          <p:txBody>
            <a:bodyPr wrap="square" lIns="0" tIns="0" rIns="0" bIns="0" rtlCol="0"/>
            <a:lstStyle/>
            <a:p>
              <a:endParaRPr>
                <a:latin typeface="+mj-lt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5864" y="24093"/>
              <a:ext cx="0" cy="812165"/>
            </a:xfrm>
            <a:custGeom>
              <a:avLst/>
              <a:gdLst/>
              <a:ahLst/>
              <a:cxnLst/>
              <a:rect l="l" t="t" r="r" b="b"/>
              <a:pathLst>
                <a:path h="812165">
                  <a:moveTo>
                    <a:pt x="0" y="0"/>
                  </a:moveTo>
                  <a:lnTo>
                    <a:pt x="0" y="811745"/>
                  </a:lnTo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>
                <a:latin typeface="+mj-lt"/>
              </a:endParaRPr>
            </a:p>
          </p:txBody>
        </p:sp>
      </p:grpSp>
      <p:sp>
        <p:nvSpPr>
          <p:cNvPr id="43" name="object 43"/>
          <p:cNvSpPr/>
          <p:nvPr/>
        </p:nvSpPr>
        <p:spPr>
          <a:xfrm>
            <a:off x="8801074" y="1389595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98701" y="1479533"/>
            <a:ext cx="1330960" cy="119443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" marR="5080">
              <a:lnSpc>
                <a:spcPct val="101800"/>
              </a:lnSpc>
              <a:spcBef>
                <a:spcPts val="80"/>
              </a:spcBef>
            </a:pPr>
            <a:r>
              <a:rPr sz="900" b="1" spc="-5">
                <a:solidFill>
                  <a:srgbClr val="171B1E"/>
                </a:solidFill>
                <a:latin typeface="+mj-lt"/>
                <a:cs typeface="Montserrat ExtraBold"/>
              </a:rPr>
              <a:t>СРАВНИТЕЛЬНЫЙ  </a:t>
            </a:r>
            <a:r>
              <a:rPr sz="900" b="1">
                <a:solidFill>
                  <a:srgbClr val="171B1E"/>
                </a:solidFill>
                <a:latin typeface="+mj-lt"/>
                <a:cs typeface="Montserrat ExtraBold"/>
              </a:rPr>
              <a:t>АНАЛИЗ </a:t>
            </a:r>
            <a:r>
              <a:rPr sz="900" b="1" spc="-5">
                <a:solidFill>
                  <a:srgbClr val="171B1E"/>
                </a:solidFill>
                <a:latin typeface="+mj-lt"/>
                <a:cs typeface="Montserrat ExtraBold"/>
              </a:rPr>
              <a:t>СИСТЕМЫ  </a:t>
            </a:r>
            <a:r>
              <a:rPr sz="900" b="1" spc="-10">
                <a:solidFill>
                  <a:srgbClr val="171B1E"/>
                </a:solidFill>
                <a:latin typeface="+mj-lt"/>
                <a:cs typeface="Montserrat ExtraBold"/>
              </a:rPr>
              <a:t>УПРАВЛЕНИЯ  </a:t>
            </a:r>
            <a:r>
              <a:rPr sz="900" b="1">
                <a:solidFill>
                  <a:srgbClr val="171B1E"/>
                </a:solidFill>
                <a:latin typeface="+mj-lt"/>
                <a:cs typeface="Montserrat ExtraBold"/>
              </a:rPr>
              <a:t>ИНВ</a:t>
            </a:r>
            <a:r>
              <a:rPr sz="900" b="1" spc="-5">
                <a:solidFill>
                  <a:srgbClr val="171B1E"/>
                </a:solidFill>
                <a:latin typeface="+mj-lt"/>
                <a:cs typeface="Montserrat ExtraBold"/>
              </a:rPr>
              <a:t>Е</a:t>
            </a:r>
            <a:r>
              <a:rPr sz="900" b="1" spc="-10">
                <a:solidFill>
                  <a:srgbClr val="171B1E"/>
                </a:solidFill>
                <a:latin typeface="+mj-lt"/>
                <a:cs typeface="Montserrat ExtraBold"/>
              </a:rPr>
              <a:t>С</a:t>
            </a:r>
            <a:r>
              <a:rPr sz="900" b="1">
                <a:solidFill>
                  <a:srgbClr val="171B1E"/>
                </a:solidFill>
                <a:latin typeface="+mj-lt"/>
                <a:cs typeface="Montserrat ExtraBold"/>
              </a:rPr>
              <a:t>ТИЦИОННЫМ  </a:t>
            </a:r>
            <a:r>
              <a:rPr sz="900" b="1" spc="-5">
                <a:solidFill>
                  <a:srgbClr val="171B1E"/>
                </a:solidFill>
                <a:latin typeface="+mj-lt"/>
                <a:cs typeface="Montserrat ExtraBold"/>
              </a:rPr>
              <a:t>ПРОЦЕССОМ </a:t>
            </a:r>
            <a:r>
              <a:rPr sz="900" b="1" dirty="0">
                <a:solidFill>
                  <a:srgbClr val="171B1E"/>
                </a:solidFill>
                <a:latin typeface="+mj-lt"/>
                <a:cs typeface="Montserrat ExtraBold"/>
              </a:rPr>
              <a:t>В</a:t>
            </a:r>
            <a:r>
              <a:rPr sz="900" b="1" spc="-25" dirty="0">
                <a:solidFill>
                  <a:srgbClr val="171B1E"/>
                </a:solidFill>
                <a:latin typeface="+mj-lt"/>
                <a:cs typeface="Montserrat ExtraBold"/>
              </a:rPr>
              <a:t> </a:t>
            </a:r>
            <a:r>
              <a:rPr lang="ru-RU" sz="900" b="1" spc="-25" dirty="0">
                <a:solidFill>
                  <a:srgbClr val="171B1E"/>
                </a:solidFill>
                <a:latin typeface="+mj-lt"/>
                <a:cs typeface="Montserrat ExtraBold"/>
              </a:rPr>
              <a:t>МО</a:t>
            </a:r>
            <a:endParaRPr sz="900" dirty="0">
              <a:latin typeface="+mj-lt"/>
              <a:cs typeface="Montserrat ExtraBold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600" b="1" dirty="0">
                <a:solidFill>
                  <a:srgbClr val="2B2F32"/>
                </a:solidFill>
                <a:latin typeface="+mj-lt"/>
                <a:cs typeface="Montserrat ExtraBold"/>
              </a:rPr>
              <a:t>5</a:t>
            </a:r>
            <a:endParaRPr sz="2600" dirty="0">
              <a:latin typeface="+mj-lt"/>
              <a:cs typeface="Montserrat ExtraBold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669544" y="1411109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67183" y="1501025"/>
            <a:ext cx="1010919" cy="119443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" marR="116839">
              <a:lnSpc>
                <a:spcPct val="101800"/>
              </a:lnSpc>
              <a:spcBef>
                <a:spcPts val="80"/>
              </a:spcBef>
            </a:pPr>
            <a:r>
              <a:rPr sz="900" b="1">
                <a:solidFill>
                  <a:srgbClr val="171B1E"/>
                </a:solidFill>
                <a:latin typeface="+mj-lt"/>
                <a:cs typeface="Montserrat ExtraBold"/>
              </a:rPr>
              <a:t>ПРОВЕДЕНИЕ  </a:t>
            </a:r>
            <a:r>
              <a:rPr sz="900" b="1" spc="-5">
                <a:solidFill>
                  <a:srgbClr val="171B1E"/>
                </a:solidFill>
                <a:latin typeface="+mj-lt"/>
                <a:cs typeface="Montserrat ExtraBold"/>
              </a:rPr>
              <a:t>СЕРИЙ  </a:t>
            </a:r>
            <a:r>
              <a:rPr sz="900" b="1" spc="-10">
                <a:solidFill>
                  <a:srgbClr val="171B1E"/>
                </a:solidFill>
                <a:latin typeface="+mj-lt"/>
                <a:cs typeface="Montserrat ExtraBold"/>
              </a:rPr>
              <a:t>МОЗГОВЫХ  ШТУРМОВ</a:t>
            </a:r>
            <a:endParaRPr sz="900" dirty="0">
              <a:latin typeface="+mj-lt"/>
              <a:cs typeface="Montserrat ExtraBold"/>
            </a:endParaRPr>
          </a:p>
          <a:p>
            <a:pPr marL="13970">
              <a:lnSpc>
                <a:spcPct val="100000"/>
              </a:lnSpc>
              <a:spcBef>
                <a:spcPts val="20"/>
              </a:spcBef>
            </a:pPr>
            <a:r>
              <a:rPr sz="900" b="1" dirty="0">
                <a:solidFill>
                  <a:srgbClr val="171B1E"/>
                </a:solidFill>
                <a:latin typeface="+mj-lt"/>
                <a:cs typeface="Montserrat ExtraBold"/>
              </a:rPr>
              <a:t>С</a:t>
            </a:r>
            <a:r>
              <a:rPr sz="900" b="1" spc="-60" dirty="0">
                <a:solidFill>
                  <a:srgbClr val="171B1E"/>
                </a:solidFill>
                <a:latin typeface="+mj-lt"/>
                <a:cs typeface="Montserrat ExtraBold"/>
              </a:rPr>
              <a:t> </a:t>
            </a:r>
            <a:r>
              <a:rPr sz="900" b="1" spc="-10" dirty="0">
                <a:solidFill>
                  <a:srgbClr val="171B1E"/>
                </a:solidFill>
                <a:latin typeface="+mj-lt"/>
                <a:cs typeface="Montserrat ExtraBold"/>
              </a:rPr>
              <a:t>ЭКСПЕРТАМИ</a:t>
            </a:r>
            <a:endParaRPr sz="900" dirty="0">
              <a:latin typeface="+mj-lt"/>
              <a:cs typeface="Montserrat ExtraBold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600" b="1" dirty="0">
                <a:solidFill>
                  <a:srgbClr val="2B2F32"/>
                </a:solidFill>
                <a:latin typeface="+mj-lt"/>
                <a:cs typeface="Montserrat ExtraBold"/>
              </a:rPr>
              <a:t>4</a:t>
            </a:r>
            <a:endParaRPr sz="2600" dirty="0">
              <a:latin typeface="+mj-lt"/>
              <a:cs typeface="Montserrat ExtraBold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538167" y="1411109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635803" y="2273363"/>
            <a:ext cx="2247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solidFill>
                  <a:srgbClr val="2B2F32"/>
                </a:solidFill>
                <a:latin typeface="+mj-lt"/>
                <a:cs typeface="Montserrat ExtraBold"/>
              </a:rPr>
              <a:t>3</a:t>
            </a:r>
            <a:endParaRPr sz="2600">
              <a:latin typeface="+mj-lt"/>
              <a:cs typeface="Montserrat ExtraBol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37384" y="1501025"/>
            <a:ext cx="1438275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171B1E"/>
                </a:solidFill>
                <a:latin typeface="+mj-lt"/>
                <a:cs typeface="Montserrat ExtraBold"/>
              </a:rPr>
              <a:t>SWOT</a:t>
            </a:r>
            <a:r>
              <a:rPr lang="ru-RU" sz="900" b="1" spc="-15" dirty="0">
                <a:solidFill>
                  <a:srgbClr val="171B1E"/>
                </a:solidFill>
                <a:latin typeface="+mj-lt"/>
                <a:cs typeface="Montserrat ExtraBold"/>
              </a:rPr>
              <a:t>-АНАЛИЗ</a:t>
            </a:r>
            <a:r>
              <a:rPr sz="900" b="1" spc="-15" dirty="0">
                <a:solidFill>
                  <a:srgbClr val="171B1E"/>
                </a:solidFill>
                <a:latin typeface="+mj-lt"/>
                <a:cs typeface="Montserrat ExtraBold"/>
              </a:rPr>
              <a:t>,</a:t>
            </a:r>
            <a:endParaRPr sz="900" dirty="0">
              <a:latin typeface="+mj-lt"/>
              <a:cs typeface="Montserrat ExtraBold"/>
            </a:endParaRPr>
          </a:p>
          <a:p>
            <a:pPr marL="12700" marR="5080">
              <a:lnSpc>
                <a:spcPct val="101800"/>
              </a:lnSpc>
            </a:pPr>
            <a:r>
              <a:rPr sz="900" b="1" spc="-5">
                <a:solidFill>
                  <a:srgbClr val="171B1E"/>
                </a:solidFill>
                <a:latin typeface="+mj-lt"/>
                <a:cs typeface="Montserrat ExtraBold"/>
              </a:rPr>
              <a:t>СЕРИЯ </a:t>
            </a:r>
            <a:r>
              <a:rPr sz="900" b="1" spc="-10">
                <a:solidFill>
                  <a:srgbClr val="171B1E"/>
                </a:solidFill>
                <a:latin typeface="+mj-lt"/>
                <a:cs typeface="Montserrat ExtraBold"/>
              </a:rPr>
              <a:t>МОЗГОВЫХ  ШТУРМОВ </a:t>
            </a:r>
            <a:r>
              <a:rPr sz="900" b="1">
                <a:solidFill>
                  <a:srgbClr val="171B1E"/>
                </a:solidFill>
                <a:latin typeface="+mj-lt"/>
                <a:cs typeface="Montserrat ExtraBold"/>
              </a:rPr>
              <a:t>С</a:t>
            </a:r>
            <a:r>
              <a:rPr sz="900" b="1" spc="-65">
                <a:solidFill>
                  <a:srgbClr val="171B1E"/>
                </a:solidFill>
                <a:latin typeface="+mj-lt"/>
                <a:cs typeface="Montserrat ExtraBold"/>
              </a:rPr>
              <a:t> </a:t>
            </a:r>
            <a:r>
              <a:rPr sz="900" b="1" spc="-10">
                <a:solidFill>
                  <a:srgbClr val="171B1E"/>
                </a:solidFill>
                <a:latin typeface="+mj-lt"/>
                <a:cs typeface="Montserrat ExtraBold"/>
              </a:rPr>
              <a:t>РАБОЧЕЙ  ГРУППОЙ</a:t>
            </a:r>
            <a:endParaRPr sz="900" dirty="0">
              <a:latin typeface="+mj-lt"/>
              <a:cs typeface="Montserrat ExtraBold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406802" y="1403426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504429" y="2265686"/>
            <a:ext cx="22352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solidFill>
                  <a:srgbClr val="2B2F32"/>
                </a:solidFill>
                <a:latin typeface="+mj-lt"/>
                <a:cs typeface="Montserrat ExtraBold"/>
              </a:rPr>
              <a:t>2</a:t>
            </a:r>
            <a:endParaRPr sz="2600" dirty="0">
              <a:latin typeface="+mj-lt"/>
              <a:cs typeface="Montserrat ExtraBol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06004" y="1493348"/>
            <a:ext cx="989965" cy="4292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b="1" spc="-5" dirty="0">
                <a:solidFill>
                  <a:srgbClr val="171B1E"/>
                </a:solidFill>
                <a:latin typeface="+mj-lt"/>
                <a:cs typeface="Montserrat ExtraBold"/>
              </a:rPr>
              <a:t>СБОР,  </a:t>
            </a:r>
            <a:r>
              <a:rPr sz="900" b="1" spc="-10" dirty="0">
                <a:solidFill>
                  <a:srgbClr val="171B1E"/>
                </a:solidFill>
                <a:latin typeface="+mj-lt"/>
                <a:cs typeface="Montserrat ExtraBold"/>
              </a:rPr>
              <a:t>ОБРАБОТКА,  </a:t>
            </a:r>
            <a:r>
              <a:rPr sz="900" b="1" dirty="0">
                <a:solidFill>
                  <a:srgbClr val="171B1E"/>
                </a:solidFill>
                <a:latin typeface="+mj-lt"/>
                <a:cs typeface="Montserrat ExtraBold"/>
              </a:rPr>
              <a:t>АНАЛИЗ  ИНФО</a:t>
            </a:r>
            <a:r>
              <a:rPr sz="900" b="1" spc="-10" dirty="0">
                <a:solidFill>
                  <a:srgbClr val="171B1E"/>
                </a:solidFill>
                <a:latin typeface="+mj-lt"/>
                <a:cs typeface="Montserrat ExtraBold"/>
              </a:rPr>
              <a:t>Р</a:t>
            </a:r>
            <a:r>
              <a:rPr sz="900" b="1" dirty="0">
                <a:solidFill>
                  <a:srgbClr val="171B1E"/>
                </a:solidFill>
                <a:latin typeface="+mj-lt"/>
                <a:cs typeface="Montserrat ExtraBold"/>
              </a:rPr>
              <a:t>МАЦИИ</a:t>
            </a:r>
            <a:endParaRPr sz="900" dirty="0">
              <a:latin typeface="+mj-lt"/>
              <a:cs typeface="Montserrat ExtraBold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5864" y="8"/>
            <a:ext cx="10676255" cy="466153"/>
          </a:xfrm>
          <a:prstGeom prst="rect">
            <a:avLst/>
          </a:prstGeom>
          <a:noFill/>
        </p:spPr>
        <p:txBody>
          <a:bodyPr vert="horz" wrap="square" lIns="0" tIns="156845" rIns="0" bIns="0" rtlCol="0">
            <a:spAutoFit/>
          </a:bodyPr>
          <a:lstStyle/>
          <a:p>
            <a:pPr marL="481330">
              <a:lnSpc>
                <a:spcPct val="100000"/>
              </a:lnSpc>
              <a:spcBef>
                <a:spcPts val="1235"/>
              </a:spcBef>
            </a:pPr>
            <a:r>
              <a:rPr spc="15" dirty="0">
                <a:latin typeface="+mj-lt"/>
              </a:rPr>
              <a:t>МЕТОДОЛОГИЯ </a:t>
            </a:r>
            <a:r>
              <a:rPr dirty="0">
                <a:latin typeface="+mj-lt"/>
              </a:rPr>
              <a:t>РАЗРАБОТКИ </a:t>
            </a:r>
            <a:r>
              <a:rPr spc="15" dirty="0">
                <a:latin typeface="+mj-lt"/>
              </a:rPr>
              <a:t>ИНВЕСТИЦИОННОГО</a:t>
            </a:r>
            <a:r>
              <a:rPr spc="185" dirty="0">
                <a:latin typeface="+mj-lt"/>
              </a:rPr>
              <a:t> </a:t>
            </a:r>
            <a:r>
              <a:rPr spc="25" dirty="0">
                <a:latin typeface="+mj-lt"/>
              </a:rPr>
              <a:t>ПРОФИЛЯ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5019389" y="904473"/>
            <a:ext cx="6565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5" dirty="0">
                <a:solidFill>
                  <a:srgbClr val="2B2F32"/>
                </a:solidFill>
                <a:latin typeface="+mj-lt"/>
                <a:cs typeface="Montserrat ExtraBold"/>
              </a:rPr>
              <a:t>Этапы</a:t>
            </a:r>
            <a:endParaRPr sz="1400">
              <a:latin typeface="+mj-lt"/>
              <a:cs typeface="Montserrat ExtraBold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75412" y="1403426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73048" y="1782256"/>
            <a:ext cx="1590843" cy="42210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2225" marR="5080">
              <a:lnSpc>
                <a:spcPts val="800"/>
              </a:lnSpc>
              <a:spcBef>
                <a:spcPts val="490"/>
              </a:spcBef>
            </a:pPr>
            <a:r>
              <a:rPr sz="800" b="1" spc="-25" dirty="0" err="1">
                <a:solidFill>
                  <a:srgbClr val="2B2F32"/>
                </a:solidFill>
                <a:latin typeface="+mj-lt"/>
                <a:cs typeface="DIN Pro Bold"/>
              </a:rPr>
              <a:t>выработка</a:t>
            </a:r>
            <a:r>
              <a:rPr sz="800" b="1" spc="-2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800" b="1" spc="-30" dirty="0">
                <a:solidFill>
                  <a:srgbClr val="2B2F32"/>
                </a:solidFill>
                <a:latin typeface="+mj-lt"/>
                <a:cs typeface="DIN Pro Bold"/>
              </a:rPr>
              <a:t>методологии </a:t>
            </a:r>
            <a:r>
              <a:rPr sz="800" b="1" spc="-25" dirty="0">
                <a:solidFill>
                  <a:srgbClr val="2B2F32"/>
                </a:solidFill>
                <a:latin typeface="+mj-lt"/>
                <a:cs typeface="DIN Pro Bold"/>
              </a:rPr>
              <a:t>(</a:t>
            </a:r>
            <a:r>
              <a:rPr sz="800" b="1" spc="-25" dirty="0" err="1">
                <a:solidFill>
                  <a:srgbClr val="2B2F32"/>
                </a:solidFill>
                <a:latin typeface="+mj-lt"/>
                <a:cs typeface="DIN Pro Bold"/>
              </a:rPr>
              <a:t>разработка</a:t>
            </a:r>
            <a:r>
              <a:rPr sz="800" b="1" spc="-25" dirty="0">
                <a:solidFill>
                  <a:srgbClr val="2B2F32"/>
                </a:solidFill>
                <a:latin typeface="+mj-lt"/>
                <a:cs typeface="DIN Pro Bold"/>
              </a:rPr>
              <a:t>  </a:t>
            </a:r>
            <a:r>
              <a:rPr sz="800" b="1" spc="-30" dirty="0" err="1">
                <a:solidFill>
                  <a:srgbClr val="2B2F32"/>
                </a:solidFill>
                <a:latin typeface="+mj-lt"/>
                <a:cs typeface="DIN Pro Bold"/>
              </a:rPr>
              <a:t>анкет</a:t>
            </a:r>
            <a:r>
              <a:rPr sz="800" b="1" spc="-30" dirty="0">
                <a:solidFill>
                  <a:srgbClr val="2B2F32"/>
                </a:solidFill>
                <a:latin typeface="+mj-lt"/>
                <a:cs typeface="DIN Pro Bold"/>
              </a:rPr>
              <a:t>, </a:t>
            </a:r>
            <a:r>
              <a:rPr sz="800" b="1" spc="-20" dirty="0">
                <a:solidFill>
                  <a:srgbClr val="2B2F32"/>
                </a:solidFill>
                <a:latin typeface="+mj-lt"/>
                <a:cs typeface="DIN Pro Bold"/>
              </a:rPr>
              <a:t>форм, </a:t>
            </a:r>
            <a:r>
              <a:rPr sz="800" b="1" spc="-25" dirty="0" err="1">
                <a:solidFill>
                  <a:srgbClr val="2B2F32"/>
                </a:solidFill>
                <a:latin typeface="+mj-lt"/>
                <a:cs typeface="DIN Pro Bold"/>
              </a:rPr>
              <a:t>шаблонов</a:t>
            </a:r>
            <a:r>
              <a:rPr sz="800" b="1" spc="-2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800" b="1" spc="-30" dirty="0" err="1">
                <a:solidFill>
                  <a:srgbClr val="2B2F32"/>
                </a:solidFill>
                <a:latin typeface="+mj-lt"/>
                <a:cs typeface="DIN Pro Bold"/>
              </a:rPr>
              <a:t>глубинных</a:t>
            </a:r>
            <a:r>
              <a:rPr sz="800" b="1" spc="-30" dirty="0">
                <a:solidFill>
                  <a:srgbClr val="2B2F32"/>
                </a:solidFill>
                <a:latin typeface="+mj-lt"/>
                <a:cs typeface="DIN Pro Bold"/>
              </a:rPr>
              <a:t>  </a:t>
            </a:r>
            <a:r>
              <a:rPr sz="800" b="1" spc="-25" dirty="0" err="1">
                <a:solidFill>
                  <a:srgbClr val="2B2F32"/>
                </a:solidFill>
                <a:latin typeface="+mj-lt"/>
                <a:cs typeface="DIN Pro Bold"/>
              </a:rPr>
              <a:t>интервью</a:t>
            </a:r>
            <a:r>
              <a:rPr sz="800" b="1" spc="-25" dirty="0">
                <a:solidFill>
                  <a:srgbClr val="2B2F32"/>
                </a:solidFill>
                <a:latin typeface="+mj-lt"/>
                <a:cs typeface="DIN Pro Bold"/>
              </a:rPr>
              <a:t>, </a:t>
            </a:r>
            <a:r>
              <a:rPr sz="800" b="1" spc="-30" dirty="0" err="1">
                <a:solidFill>
                  <a:srgbClr val="2B2F32"/>
                </a:solidFill>
                <a:latin typeface="+mj-lt"/>
                <a:cs typeface="DIN Pro Bold"/>
              </a:rPr>
              <a:t>регламентов</a:t>
            </a:r>
            <a:r>
              <a:rPr sz="800" b="1" spc="-30" dirty="0">
                <a:solidFill>
                  <a:srgbClr val="2B2F32"/>
                </a:solidFill>
                <a:latin typeface="+mj-lt"/>
                <a:cs typeface="DIN Pro Bold"/>
              </a:rPr>
              <a:t>),  </a:t>
            </a:r>
            <a:r>
              <a:rPr sz="800" b="1" spc="-25" dirty="0" err="1">
                <a:solidFill>
                  <a:srgbClr val="2B2F32"/>
                </a:solidFill>
                <a:latin typeface="+mj-lt"/>
                <a:cs typeface="DIN Pro Bold"/>
              </a:rPr>
              <a:t>проведение</a:t>
            </a:r>
            <a:r>
              <a:rPr sz="800" b="1" spc="-2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800" b="1" spc="-25" dirty="0" err="1">
                <a:solidFill>
                  <a:srgbClr val="2B2F32"/>
                </a:solidFill>
                <a:latin typeface="+mj-lt"/>
                <a:cs typeface="DIN Pro Bold"/>
              </a:rPr>
              <a:t>полевых</a:t>
            </a:r>
            <a:r>
              <a:rPr sz="800" b="1" spc="-8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800" b="1" spc="-30" dirty="0" err="1">
                <a:solidFill>
                  <a:srgbClr val="2B2F32"/>
                </a:solidFill>
                <a:latin typeface="+mj-lt"/>
                <a:cs typeface="DIN Pro Bold"/>
              </a:rPr>
              <a:t>исследований</a:t>
            </a:r>
            <a:endParaRPr sz="2600" dirty="0">
              <a:latin typeface="+mj-lt"/>
              <a:cs typeface="Montserrat ExtraBold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975358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80" h="151129">
                <a:moveTo>
                  <a:pt x="257632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32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102725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32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32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219602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9453364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048474" y="4201708"/>
            <a:ext cx="135890" cy="2904490"/>
          </a:xfrm>
          <a:custGeom>
            <a:avLst/>
            <a:gdLst/>
            <a:ahLst/>
            <a:cxnLst/>
            <a:rect l="l" t="t" r="r" b="b"/>
            <a:pathLst>
              <a:path w="135889" h="2904490">
                <a:moveTo>
                  <a:pt x="7874" y="0"/>
                </a:moveTo>
                <a:lnTo>
                  <a:pt x="135369" y="0"/>
                </a:lnTo>
                <a:lnTo>
                  <a:pt x="135369" y="2904159"/>
                </a:lnTo>
                <a:lnTo>
                  <a:pt x="0" y="2904159"/>
                </a:lnTo>
              </a:path>
            </a:pathLst>
          </a:custGeom>
          <a:ln w="12700">
            <a:solidFill>
              <a:srgbClr val="FFE600"/>
            </a:solidFill>
          </a:ln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cxnSp>
        <p:nvCxnSpPr>
          <p:cNvPr id="146" name="Прямая со стрелкой 145">
            <a:extLst>
              <a:ext uri="{FF2B5EF4-FFF2-40B4-BE49-F238E27FC236}">
                <a16:creationId xmlns="" xmlns:a16="http://schemas.microsoft.com/office/drawing/2014/main" id="{8E48D7A6-62FB-4B5F-807D-F739DA2F579F}"/>
              </a:ext>
            </a:extLst>
          </p:cNvPr>
          <p:cNvCxnSpPr>
            <a:cxnSpLocks/>
          </p:cNvCxnSpPr>
          <p:nvPr/>
        </p:nvCxnSpPr>
        <p:spPr>
          <a:xfrm>
            <a:off x="4055897" y="3684120"/>
            <a:ext cx="465760" cy="3477"/>
          </a:xfrm>
          <a:prstGeom prst="straightConnector1">
            <a:avLst/>
          </a:prstGeom>
          <a:ln w="12700">
            <a:solidFill>
              <a:srgbClr val="FFDE1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Стрелка: вниз 163">
            <a:extLst>
              <a:ext uri="{FF2B5EF4-FFF2-40B4-BE49-F238E27FC236}">
                <a16:creationId xmlns="" xmlns:a16="http://schemas.microsoft.com/office/drawing/2014/main" id="{E174A60F-D92A-4FF7-9065-8C5CA611B8E8}"/>
              </a:ext>
            </a:extLst>
          </p:cNvPr>
          <p:cNvSpPr/>
          <p:nvPr/>
        </p:nvSpPr>
        <p:spPr>
          <a:xfrm>
            <a:off x="7398564" y="6236035"/>
            <a:ext cx="122400" cy="303068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6" name="Стрелка: вниз 165">
            <a:extLst>
              <a:ext uri="{FF2B5EF4-FFF2-40B4-BE49-F238E27FC236}">
                <a16:creationId xmlns="" xmlns:a16="http://schemas.microsoft.com/office/drawing/2014/main" id="{BE1FA994-8660-440D-97D8-E3D79CC724E8}"/>
              </a:ext>
            </a:extLst>
          </p:cNvPr>
          <p:cNvSpPr/>
          <p:nvPr/>
        </p:nvSpPr>
        <p:spPr>
          <a:xfrm>
            <a:off x="9502980" y="6240741"/>
            <a:ext cx="119350" cy="193979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67" name="Стрелка: вниз 166">
            <a:extLst>
              <a:ext uri="{FF2B5EF4-FFF2-40B4-BE49-F238E27FC236}">
                <a16:creationId xmlns="" xmlns:a16="http://schemas.microsoft.com/office/drawing/2014/main" id="{9945A221-67FD-4769-B335-8235DF5FD509}"/>
              </a:ext>
            </a:extLst>
          </p:cNvPr>
          <p:cNvSpPr/>
          <p:nvPr/>
        </p:nvSpPr>
        <p:spPr>
          <a:xfrm rot="16200000">
            <a:off x="6351562" y="5616266"/>
            <a:ext cx="123535" cy="49974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9" name="Стрелка: вниз 168">
            <a:extLst>
              <a:ext uri="{FF2B5EF4-FFF2-40B4-BE49-F238E27FC236}">
                <a16:creationId xmlns="" xmlns:a16="http://schemas.microsoft.com/office/drawing/2014/main" id="{BE877990-44CE-461B-A156-7F508DC68A30}"/>
              </a:ext>
            </a:extLst>
          </p:cNvPr>
          <p:cNvSpPr/>
          <p:nvPr/>
        </p:nvSpPr>
        <p:spPr>
          <a:xfrm rot="16200000">
            <a:off x="8476789" y="5807894"/>
            <a:ext cx="122400" cy="440600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70" name="Стрелка: вниз 169">
            <a:extLst>
              <a:ext uri="{FF2B5EF4-FFF2-40B4-BE49-F238E27FC236}">
                <a16:creationId xmlns="" xmlns:a16="http://schemas.microsoft.com/office/drawing/2014/main" id="{C649807A-DA42-446C-93F6-0E39B4FD42BB}"/>
              </a:ext>
            </a:extLst>
          </p:cNvPr>
          <p:cNvSpPr/>
          <p:nvPr/>
        </p:nvSpPr>
        <p:spPr>
          <a:xfrm rot="16200000">
            <a:off x="8476789" y="6602231"/>
            <a:ext cx="122400" cy="440600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30" name="object 51">
            <a:extLst>
              <a:ext uri="{FF2B5EF4-FFF2-40B4-BE49-F238E27FC236}">
                <a16:creationId xmlns="" xmlns:a16="http://schemas.microsoft.com/office/drawing/2014/main" id="{88C8CF4C-4AF0-409B-823F-7238250ECB4D}"/>
              </a:ext>
            </a:extLst>
          </p:cNvPr>
          <p:cNvSpPr txBox="1"/>
          <p:nvPr/>
        </p:nvSpPr>
        <p:spPr>
          <a:xfrm>
            <a:off x="387188" y="2270062"/>
            <a:ext cx="22352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600" b="1" dirty="0">
                <a:solidFill>
                  <a:srgbClr val="2B2F32"/>
                </a:solidFill>
                <a:latin typeface="+mj-lt"/>
                <a:cs typeface="Montserrat ExtraBold"/>
              </a:rPr>
              <a:t>1</a:t>
            </a:r>
            <a:endParaRPr sz="2600" dirty="0">
              <a:latin typeface="+mj-lt"/>
              <a:cs typeface="Montserrat ExtraBold"/>
            </a:endParaRPr>
          </a:p>
        </p:txBody>
      </p:sp>
      <p:sp>
        <p:nvSpPr>
          <p:cNvPr id="231" name="object 52">
            <a:extLst>
              <a:ext uri="{FF2B5EF4-FFF2-40B4-BE49-F238E27FC236}">
                <a16:creationId xmlns="" xmlns:a16="http://schemas.microsoft.com/office/drawing/2014/main" id="{45386DC7-28B8-4473-8368-E712E53D2A82}"/>
              </a:ext>
            </a:extLst>
          </p:cNvPr>
          <p:cNvSpPr txBox="1"/>
          <p:nvPr/>
        </p:nvSpPr>
        <p:spPr>
          <a:xfrm>
            <a:off x="373048" y="1482953"/>
            <a:ext cx="1649095" cy="14670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" marR="41910">
              <a:lnSpc>
                <a:spcPct val="101800"/>
              </a:lnSpc>
              <a:spcBef>
                <a:spcPts val="80"/>
              </a:spcBef>
            </a:pPr>
            <a:r>
              <a:rPr lang="ru-RU" sz="900" b="1">
                <a:solidFill>
                  <a:srgbClr val="171B1E"/>
                </a:solidFill>
                <a:latin typeface="+mj-lt"/>
                <a:cs typeface="Montserrat ExtraBold"/>
              </a:rPr>
              <a:t>П</a:t>
            </a:r>
            <a:r>
              <a:rPr lang="ru-RU" sz="900" b="1" spc="-20">
                <a:solidFill>
                  <a:srgbClr val="171B1E"/>
                </a:solidFill>
                <a:latin typeface="+mj-lt"/>
                <a:cs typeface="Montserrat ExtraBold"/>
              </a:rPr>
              <a:t>О</a:t>
            </a:r>
            <a:r>
              <a:rPr lang="ru-RU" sz="900" b="1">
                <a:solidFill>
                  <a:srgbClr val="171B1E"/>
                </a:solidFill>
                <a:latin typeface="+mj-lt"/>
                <a:cs typeface="Montserrat ExtraBold"/>
              </a:rPr>
              <a:t>Д</a:t>
            </a:r>
            <a:r>
              <a:rPr lang="ru-RU" sz="900" b="1" spc="-55">
                <a:solidFill>
                  <a:srgbClr val="171B1E"/>
                </a:solidFill>
                <a:latin typeface="+mj-lt"/>
                <a:cs typeface="Montserrat ExtraBold"/>
              </a:rPr>
              <a:t>Г</a:t>
            </a:r>
            <a:r>
              <a:rPr lang="ru-RU" sz="900" b="1" spc="-10">
                <a:solidFill>
                  <a:srgbClr val="171B1E"/>
                </a:solidFill>
                <a:latin typeface="+mj-lt"/>
                <a:cs typeface="Montserrat ExtraBold"/>
              </a:rPr>
              <a:t>ОТ</a:t>
            </a:r>
            <a:r>
              <a:rPr lang="ru-RU" sz="900" b="1">
                <a:solidFill>
                  <a:srgbClr val="171B1E"/>
                </a:solidFill>
                <a:latin typeface="+mj-lt"/>
                <a:cs typeface="Montserrat ExtraBold"/>
              </a:rPr>
              <a:t>ОВИТЕЛЬНЫЕ  </a:t>
            </a:r>
            <a:r>
              <a:rPr lang="ru-RU" sz="900" b="1" spc="-10">
                <a:solidFill>
                  <a:srgbClr val="171B1E"/>
                </a:solidFill>
                <a:latin typeface="+mj-lt"/>
                <a:cs typeface="Montserrat ExtraBold"/>
              </a:rPr>
              <a:t>РАБОТЫ</a:t>
            </a:r>
            <a:endParaRPr lang="ru-RU" sz="900" dirty="0">
              <a:latin typeface="+mj-lt"/>
              <a:cs typeface="Montserrat ExtraBold"/>
            </a:endParaRPr>
          </a:p>
        </p:txBody>
      </p:sp>
      <p:sp>
        <p:nvSpPr>
          <p:cNvPr id="242" name="Прямоугольник 241">
            <a:extLst>
              <a:ext uri="{FF2B5EF4-FFF2-40B4-BE49-F238E27FC236}">
                <a16:creationId xmlns="" xmlns:a16="http://schemas.microsoft.com/office/drawing/2014/main" id="{96BFFB42-D83C-4F03-8DDA-5BF7D7B3B044}"/>
              </a:ext>
            </a:extLst>
          </p:cNvPr>
          <p:cNvSpPr/>
          <p:nvPr/>
        </p:nvSpPr>
        <p:spPr>
          <a:xfrm>
            <a:off x="2412752" y="5206406"/>
            <a:ext cx="1640514" cy="4864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Анализ географии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и ассортимента реализации продукции</a:t>
            </a:r>
          </a:p>
        </p:txBody>
      </p:sp>
      <p:sp>
        <p:nvSpPr>
          <p:cNvPr id="245" name="Прямоугольник 244">
            <a:extLst>
              <a:ext uri="{FF2B5EF4-FFF2-40B4-BE49-F238E27FC236}">
                <a16:creationId xmlns="" xmlns:a16="http://schemas.microsoft.com/office/drawing/2014/main" id="{6E26F696-893D-42F9-81C4-6AEB32E5EAE5}"/>
              </a:ext>
            </a:extLst>
          </p:cNvPr>
          <p:cNvSpPr/>
          <p:nvPr/>
        </p:nvSpPr>
        <p:spPr>
          <a:xfrm>
            <a:off x="2412752" y="5774367"/>
            <a:ext cx="1640514" cy="5150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Анализ 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цепочек поставок  и сложившихся моделей  кооперации/интеграции</a:t>
            </a:r>
            <a:endParaRPr lang="ru-RU" sz="900" b="1" dirty="0">
              <a:solidFill>
                <a:srgbClr val="2B2F32"/>
              </a:solidFill>
              <a:latin typeface="+mj-lt"/>
              <a:cs typeface="DIN Pro Bold"/>
            </a:endParaRPr>
          </a:p>
        </p:txBody>
      </p:sp>
      <p:sp>
        <p:nvSpPr>
          <p:cNvPr id="247" name="Прямоугольник 246">
            <a:extLst>
              <a:ext uri="{FF2B5EF4-FFF2-40B4-BE49-F238E27FC236}">
                <a16:creationId xmlns="" xmlns:a16="http://schemas.microsoft.com/office/drawing/2014/main" id="{AEA38081-1773-45F5-84EC-794D6CC22223}"/>
              </a:ext>
            </a:extLst>
          </p:cNvPr>
          <p:cNvSpPr/>
          <p:nvPr/>
        </p:nvSpPr>
        <p:spPr>
          <a:xfrm>
            <a:off x="2412752" y="6370880"/>
            <a:ext cx="1640514" cy="552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Анализ пропускной  способности каналов  логистики</a:t>
            </a:r>
            <a:endParaRPr lang="ru-RU" sz="900" b="1" dirty="0">
              <a:solidFill>
                <a:srgbClr val="2B2F32"/>
              </a:solidFill>
              <a:latin typeface="+mj-lt"/>
              <a:cs typeface="DIN Pro Bold"/>
            </a:endParaRPr>
          </a:p>
        </p:txBody>
      </p:sp>
      <p:sp>
        <p:nvSpPr>
          <p:cNvPr id="248" name="Прямоугольник 247">
            <a:extLst>
              <a:ext uri="{FF2B5EF4-FFF2-40B4-BE49-F238E27FC236}">
                <a16:creationId xmlns="" xmlns:a16="http://schemas.microsoft.com/office/drawing/2014/main" id="{5D5F60C2-4992-49B8-B99B-1489D97132F3}"/>
              </a:ext>
            </a:extLst>
          </p:cNvPr>
          <p:cNvSpPr/>
          <p:nvPr/>
        </p:nvSpPr>
        <p:spPr>
          <a:xfrm>
            <a:off x="2412752" y="7005034"/>
            <a:ext cx="1640514" cy="422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Анализ ресурсной базы МО</a:t>
            </a:r>
          </a:p>
        </p:txBody>
      </p:sp>
      <p:sp>
        <p:nvSpPr>
          <p:cNvPr id="257" name="Прямоугольник 256">
            <a:extLst>
              <a:ext uri="{FF2B5EF4-FFF2-40B4-BE49-F238E27FC236}">
                <a16:creationId xmlns="" xmlns:a16="http://schemas.microsoft.com/office/drawing/2014/main" id="{61514757-DC86-4D05-9025-3EE8F05C860E}"/>
              </a:ext>
            </a:extLst>
          </p:cNvPr>
          <p:cNvSpPr/>
          <p:nvPr/>
        </p:nvSpPr>
        <p:spPr>
          <a:xfrm>
            <a:off x="285905" y="3381212"/>
            <a:ext cx="1640514" cy="843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Определение ключевых  компаний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МО 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на основе  статистики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(ОКВЭД): 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не менее  80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% выручки МО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, социальная  значимость                          и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активность</a:t>
            </a:r>
          </a:p>
        </p:txBody>
      </p:sp>
      <p:sp>
        <p:nvSpPr>
          <p:cNvPr id="259" name="Прямоугольник 258">
            <a:extLst>
              <a:ext uri="{FF2B5EF4-FFF2-40B4-BE49-F238E27FC236}">
                <a16:creationId xmlns="" xmlns:a16="http://schemas.microsoft.com/office/drawing/2014/main" id="{4672DAEF-E2BD-4C1B-8BD6-9646DD349F91}"/>
              </a:ext>
            </a:extLst>
          </p:cNvPr>
          <p:cNvSpPr/>
          <p:nvPr/>
        </p:nvSpPr>
        <p:spPr>
          <a:xfrm>
            <a:off x="275412" y="4302615"/>
            <a:ext cx="1640514" cy="597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Проведение опроса  (анкетирование)  предпринимателей                                      и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владельцев бизнеса</a:t>
            </a:r>
          </a:p>
        </p:txBody>
      </p:sp>
      <p:sp>
        <p:nvSpPr>
          <p:cNvPr id="261" name="Прямоугольник 260">
            <a:extLst>
              <a:ext uri="{FF2B5EF4-FFF2-40B4-BE49-F238E27FC236}">
                <a16:creationId xmlns="" xmlns:a16="http://schemas.microsoft.com/office/drawing/2014/main" id="{72FAD601-D32E-4C4A-B8CF-C622816C9576}"/>
              </a:ext>
            </a:extLst>
          </p:cNvPr>
          <p:cNvSpPr/>
          <p:nvPr/>
        </p:nvSpPr>
        <p:spPr>
          <a:xfrm>
            <a:off x="270281" y="4973465"/>
            <a:ext cx="1640514" cy="8389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spc="-30" dirty="0">
                <a:solidFill>
                  <a:srgbClr val="2B2F32"/>
                </a:solidFill>
                <a:latin typeface="+mj-lt"/>
                <a:cs typeface="DIN Pro Bold"/>
              </a:rPr>
              <a:t>Проведение серии </a:t>
            </a:r>
            <a:r>
              <a:rPr lang="ru-RU" sz="900" b="1" spc="-30">
                <a:solidFill>
                  <a:srgbClr val="2B2F32"/>
                </a:solidFill>
                <a:latin typeface="+mj-lt"/>
                <a:cs typeface="DIN Pro Bold"/>
              </a:rPr>
              <a:t>глубинных структурированных  интервью </a:t>
            </a:r>
            <a:r>
              <a:rPr lang="ru-RU" sz="900" b="1" spc="-30" dirty="0">
                <a:solidFill>
                  <a:srgbClr val="2B2F32"/>
                </a:solidFill>
                <a:latin typeface="+mj-lt"/>
                <a:cs typeface="DIN Pro Bold"/>
              </a:rPr>
              <a:t>с владельцами</a:t>
            </a:r>
          </a:p>
          <a:p>
            <a:pPr>
              <a:lnSpc>
                <a:spcPts val="900"/>
              </a:lnSpc>
            </a:pPr>
            <a:r>
              <a:rPr lang="ru-RU" sz="900" b="1" spc="-30" dirty="0">
                <a:solidFill>
                  <a:srgbClr val="2B2F32"/>
                </a:solidFill>
                <a:latin typeface="+mj-lt"/>
                <a:cs typeface="DIN Pro Bold"/>
              </a:rPr>
              <a:t>и первыми </a:t>
            </a:r>
            <a:r>
              <a:rPr lang="ru-RU" sz="900" b="1" spc="-30">
                <a:solidFill>
                  <a:srgbClr val="2B2F32"/>
                </a:solidFill>
                <a:latin typeface="+mj-lt"/>
                <a:cs typeface="DIN Pro Bold"/>
              </a:rPr>
              <a:t>лицами бизнеса  (</a:t>
            </a:r>
            <a:r>
              <a:rPr lang="ru-RU" sz="900" b="1" spc="-30" dirty="0">
                <a:solidFill>
                  <a:srgbClr val="2B2F32"/>
                </a:solidFill>
                <a:latin typeface="+mj-lt"/>
                <a:cs typeface="DIN Pro Bold"/>
              </a:rPr>
              <a:t>организации/ИП)</a:t>
            </a:r>
          </a:p>
        </p:txBody>
      </p:sp>
      <p:sp>
        <p:nvSpPr>
          <p:cNvPr id="267" name="Прямоугольник 266">
            <a:extLst>
              <a:ext uri="{FF2B5EF4-FFF2-40B4-BE49-F238E27FC236}">
                <a16:creationId xmlns="" xmlns:a16="http://schemas.microsoft.com/office/drawing/2014/main" id="{918F7A8F-5D77-4135-897C-CA1F930F90A6}"/>
              </a:ext>
            </a:extLst>
          </p:cNvPr>
          <p:cNvSpPr/>
          <p:nvPr/>
        </p:nvSpPr>
        <p:spPr>
          <a:xfrm>
            <a:off x="6669697" y="3406598"/>
            <a:ext cx="1640361" cy="639007"/>
          </a:xfrm>
          <a:prstGeom prst="rect">
            <a:avLst/>
          </a:prstGeom>
          <a:solidFill>
            <a:schemeClr val="bg1"/>
          </a:solidFill>
          <a:ln w="12700">
            <a:solidFill>
              <a:srgbClr val="FFDE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Разработка моделей  кооперации                                            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и партнерства, в т.ч. с соседними территориями</a:t>
            </a:r>
          </a:p>
        </p:txBody>
      </p:sp>
      <p:sp>
        <p:nvSpPr>
          <p:cNvPr id="269" name="Прямоугольник 268">
            <a:extLst>
              <a:ext uri="{FF2B5EF4-FFF2-40B4-BE49-F238E27FC236}">
                <a16:creationId xmlns="" xmlns:a16="http://schemas.microsoft.com/office/drawing/2014/main" id="{E8BC02E6-8130-4B33-BDC8-9F3A993A3358}"/>
              </a:ext>
            </a:extLst>
          </p:cNvPr>
          <p:cNvSpPr/>
          <p:nvPr/>
        </p:nvSpPr>
        <p:spPr>
          <a:xfrm>
            <a:off x="4503721" y="5369038"/>
            <a:ext cx="1666556" cy="563731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Разработка пула  инвестиционных идей  эволюционного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характера</a:t>
            </a:r>
          </a:p>
        </p:txBody>
      </p:sp>
      <p:sp>
        <p:nvSpPr>
          <p:cNvPr id="271" name="Прямоугольник 270">
            <a:extLst>
              <a:ext uri="{FF2B5EF4-FFF2-40B4-BE49-F238E27FC236}">
                <a16:creationId xmlns="" xmlns:a16="http://schemas.microsoft.com/office/drawing/2014/main" id="{84171669-9333-4F84-BBDE-B89074A3ACE8}"/>
              </a:ext>
            </a:extLst>
          </p:cNvPr>
          <p:cNvSpPr/>
          <p:nvPr/>
        </p:nvSpPr>
        <p:spPr>
          <a:xfrm>
            <a:off x="6682607" y="5777527"/>
            <a:ext cx="1666556" cy="458508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Формирование перспективной продуктовой матрицы МО</a:t>
            </a:r>
          </a:p>
        </p:txBody>
      </p:sp>
      <p:sp>
        <p:nvSpPr>
          <p:cNvPr id="272" name="Прямоугольник 271">
            <a:extLst>
              <a:ext uri="{FF2B5EF4-FFF2-40B4-BE49-F238E27FC236}">
                <a16:creationId xmlns="" xmlns:a16="http://schemas.microsoft.com/office/drawing/2014/main" id="{4A8E8E68-05BD-4DA1-A0DC-359655F8F0F2}"/>
              </a:ext>
            </a:extLst>
          </p:cNvPr>
          <p:cNvSpPr/>
          <p:nvPr/>
        </p:nvSpPr>
        <p:spPr>
          <a:xfrm>
            <a:off x="6669697" y="6526845"/>
            <a:ext cx="1666556" cy="566790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Разработка пула  инвестиционных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проектов, определение интересантов</a:t>
            </a:r>
          </a:p>
        </p:txBody>
      </p:sp>
      <p:sp>
        <p:nvSpPr>
          <p:cNvPr id="274" name="Прямоугольник 273">
            <a:extLst>
              <a:ext uri="{FF2B5EF4-FFF2-40B4-BE49-F238E27FC236}">
                <a16:creationId xmlns="" xmlns:a16="http://schemas.microsoft.com/office/drawing/2014/main" id="{B27F5045-E927-4B46-8EA2-9EFE7F743787}"/>
              </a:ext>
            </a:extLst>
          </p:cNvPr>
          <p:cNvSpPr/>
          <p:nvPr/>
        </p:nvSpPr>
        <p:spPr>
          <a:xfrm>
            <a:off x="8757991" y="5451322"/>
            <a:ext cx="1666556" cy="789419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Предложения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по совершенствованию </a:t>
            </a:r>
            <a:r>
              <a:rPr lang="ru-RU" sz="900" b="1">
                <a:solidFill>
                  <a:srgbClr val="2B2F32"/>
                </a:solidFill>
                <a:latin typeface="+mj-lt"/>
                <a:cs typeface="DIN Pro Bold"/>
              </a:rPr>
              <a:t>форм финансовой                                      и организационной  поддержки </a:t>
            </a:r>
            <a:r>
              <a:rPr lang="ru-RU" sz="900" b="1" dirty="0">
                <a:solidFill>
                  <a:srgbClr val="2B2F32"/>
                </a:solidFill>
                <a:latin typeface="+mj-lt"/>
                <a:cs typeface="DIN Pro Bold"/>
              </a:rPr>
              <a:t>бизнеса</a:t>
            </a:r>
          </a:p>
        </p:txBody>
      </p:sp>
      <p:sp>
        <p:nvSpPr>
          <p:cNvPr id="79" name="Номер слайда 5">
            <a:extLst>
              <a:ext uri="{FF2B5EF4-FFF2-40B4-BE49-F238E27FC236}">
                <a16:creationId xmlns="" xmlns:a16="http://schemas.microsoft.com/office/drawing/2014/main" id="{BB7F8E61-2EFE-4058-BC66-757CC6C5F7B3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9" y="8"/>
            <a:ext cx="7697470" cy="647065"/>
          </a:xfrm>
          <a:custGeom>
            <a:avLst/>
            <a:gdLst/>
            <a:ahLst/>
            <a:cxnLst/>
            <a:rect l="l" t="t" r="r" b="b"/>
            <a:pathLst>
              <a:path w="7697470" h="647065">
                <a:moveTo>
                  <a:pt x="7697355" y="0"/>
                </a:moveTo>
                <a:lnTo>
                  <a:pt x="0" y="1435"/>
                </a:lnTo>
                <a:lnTo>
                  <a:pt x="0" y="646874"/>
                </a:lnTo>
                <a:lnTo>
                  <a:pt x="7124395" y="646874"/>
                </a:lnTo>
                <a:lnTo>
                  <a:pt x="7697355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0286" y="159787"/>
            <a:ext cx="55791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latin typeface="+mj-lt"/>
              </a:rPr>
              <a:t>НАПРАВЛЕНИЯ </a:t>
            </a:r>
            <a:r>
              <a:rPr sz="2400" spc="5" dirty="0">
                <a:latin typeface="+mj-lt"/>
              </a:rPr>
              <a:t>СБОРА</a:t>
            </a:r>
            <a:r>
              <a:rPr sz="2400" spc="95" dirty="0">
                <a:latin typeface="+mj-lt"/>
              </a:rPr>
              <a:t> </a:t>
            </a:r>
            <a:r>
              <a:rPr sz="2400" spc="25" dirty="0">
                <a:latin typeface="+mj-lt"/>
              </a:rPr>
              <a:t>ИНФОРМАЦИИ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78269" y="1475329"/>
            <a:ext cx="2568431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00"/>
              </a:lnSpc>
              <a:spcBef>
                <a:spcPts val="100"/>
              </a:spcBef>
            </a:pPr>
            <a:r>
              <a:rPr lang="ru-RU" sz="1600" b="1" spc="-4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306</a:t>
            </a:r>
            <a:r>
              <a:rPr sz="1600" b="1" spc="-4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sz="1600" b="1" spc="-6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респондент</a:t>
            </a:r>
            <a:r>
              <a:rPr lang="ru-RU" sz="1600" b="1" spc="-6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ов</a:t>
            </a:r>
            <a:r>
              <a:rPr lang="ru-RU" sz="1600" b="1" spc="-6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sz="1600" b="1" spc="-229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sz="1600" spc="-1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(&gt;1</a:t>
            </a:r>
            <a:r>
              <a:rPr lang="ru-RU" sz="1600" spc="-1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,5</a:t>
            </a:r>
            <a:r>
              <a:rPr sz="1600" spc="-1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%)</a:t>
            </a:r>
            <a:endParaRPr sz="1600" dirty="0">
              <a:latin typeface="+mj-lt"/>
              <a:cs typeface="DIN Pro Bold" panose="020B0804020101020102" pitchFamily="34" charset="0"/>
            </a:endParaRPr>
          </a:p>
          <a:p>
            <a:pPr marL="12700" marR="240665">
              <a:lnSpc>
                <a:spcPts val="1500"/>
              </a:lnSpc>
              <a:spcBef>
                <a:spcPts val="140"/>
              </a:spcBef>
            </a:pPr>
            <a:r>
              <a:rPr sz="1600" b="1" spc="-6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из</a:t>
            </a:r>
            <a:r>
              <a:rPr sz="1600" b="1" spc="-6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lang="ru-RU" sz="1600" b="1" spc="-6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19 335 </a:t>
            </a:r>
            <a:r>
              <a:rPr sz="1600" b="1" spc="-6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человек</a:t>
            </a:r>
            <a:endParaRPr sz="1600" b="1" spc="-60" dirty="0">
              <a:solidFill>
                <a:srgbClr val="58595B"/>
              </a:solidFill>
              <a:latin typeface="+mj-lt"/>
              <a:cs typeface="DIN Pro Bold" panose="020B0804020101020102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8269" y="4307682"/>
            <a:ext cx="116967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30"/>
              </a:lnSpc>
            </a:pPr>
            <a:r>
              <a:rPr sz="1600" b="1" spc="-5" dirty="0">
                <a:solidFill>
                  <a:srgbClr val="171B1E"/>
                </a:solidFill>
                <a:latin typeface="+mj-lt"/>
                <a:cs typeface="Montserrat ExtraBold"/>
              </a:rPr>
              <a:t>БИЗНЕС</a:t>
            </a:r>
            <a:endParaRPr sz="1600" dirty="0">
              <a:latin typeface="+mj-lt"/>
              <a:cs typeface="Montserrat Extra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78269" y="2730084"/>
            <a:ext cx="230822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30"/>
              </a:lnSpc>
            </a:pPr>
            <a:r>
              <a:rPr sz="1600" b="1" spc="-10" dirty="0">
                <a:solidFill>
                  <a:srgbClr val="171B1E"/>
                </a:solidFill>
                <a:latin typeface="+mj-lt"/>
                <a:cs typeface="Montserrat ExtraBold"/>
              </a:rPr>
              <a:t>АДМИНИСТРАЦИЯ</a:t>
            </a:r>
            <a:endParaRPr sz="1600" dirty="0">
              <a:latin typeface="+mj-lt"/>
              <a:cs typeface="Montserrat Extra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66160" y="5959657"/>
            <a:ext cx="150495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30"/>
              </a:lnSpc>
            </a:pPr>
            <a:r>
              <a:rPr sz="1600" b="1" spc="-15" dirty="0">
                <a:solidFill>
                  <a:srgbClr val="171B1E"/>
                </a:solidFill>
                <a:latin typeface="+mj-lt"/>
                <a:cs typeface="Montserrat ExtraBold"/>
              </a:rPr>
              <a:t>ЭКСПЕРТЫ</a:t>
            </a:r>
            <a:endParaRPr sz="1600" dirty="0">
              <a:latin typeface="+mj-lt"/>
              <a:cs typeface="Montserrat Extra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78269" y="1125689"/>
            <a:ext cx="13258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171B1E"/>
                </a:solidFill>
                <a:latin typeface="+mj-lt"/>
                <a:cs typeface="Montserrat ExtraBold"/>
              </a:rPr>
              <a:t>Н</a:t>
            </a:r>
            <a:r>
              <a:rPr sz="1600" b="1" spc="-15" dirty="0">
                <a:solidFill>
                  <a:srgbClr val="171B1E"/>
                </a:solidFill>
                <a:latin typeface="+mj-lt"/>
                <a:cs typeface="Montserrat ExtraBold"/>
              </a:rPr>
              <a:t>А</a:t>
            </a:r>
            <a:r>
              <a:rPr sz="1600" b="1" dirty="0">
                <a:solidFill>
                  <a:srgbClr val="171B1E"/>
                </a:solidFill>
                <a:latin typeface="+mj-lt"/>
                <a:cs typeface="Montserrat ExtraBold"/>
              </a:rPr>
              <a:t>СЕЛЕНИЕ</a:t>
            </a:r>
            <a:endParaRPr sz="1600" dirty="0">
              <a:latin typeface="+mj-lt"/>
              <a:cs typeface="Montserrat Extra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8269" y="6335974"/>
            <a:ext cx="22555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rgbClr val="58595B"/>
                </a:solidFill>
                <a:latin typeface="+mj-lt"/>
              </a:rPr>
              <a:t>15 федеральных и региональных </a:t>
            </a:r>
            <a:r>
              <a:rPr sz="1600" b="1" dirty="0" err="1">
                <a:solidFill>
                  <a:srgbClr val="58595B"/>
                </a:solidFill>
                <a:latin typeface="+mj-lt"/>
              </a:rPr>
              <a:t>экспертов</a:t>
            </a:r>
            <a:endParaRPr sz="1600" b="1" dirty="0">
              <a:solidFill>
                <a:srgbClr val="58595B"/>
              </a:solidFill>
              <a:latin typeface="+mj-l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78269" y="4717477"/>
            <a:ext cx="2301553" cy="952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40"/>
              </a:lnSpc>
              <a:spcBef>
                <a:spcPts val="100"/>
              </a:spcBef>
            </a:pPr>
            <a:r>
              <a:rPr sz="160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Анкетирование</a:t>
            </a:r>
            <a:endParaRPr sz="1600" dirty="0">
              <a:latin typeface="+mj-lt"/>
              <a:cs typeface="DIN Pro Bold" panose="020B0804020101020102" pitchFamily="34" charset="0"/>
            </a:endParaRPr>
          </a:p>
          <a:p>
            <a:pPr marL="12700">
              <a:lnSpc>
                <a:spcPts val="1400"/>
              </a:lnSpc>
            </a:pPr>
            <a:r>
              <a:rPr lang="ru-RU" sz="1600" b="1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30</a:t>
            </a:r>
            <a:r>
              <a:rPr sz="1600" b="1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предпринимателей,</a:t>
            </a:r>
            <a:endParaRPr sz="1600" dirty="0">
              <a:latin typeface="+mj-lt"/>
              <a:cs typeface="DIN Pro Bold" panose="020B0804020101020102" pitchFamily="34" charset="0"/>
            </a:endParaRPr>
          </a:p>
          <a:p>
            <a:pPr marL="12700" marR="252729">
              <a:lnSpc>
                <a:spcPts val="1400"/>
              </a:lnSpc>
              <a:spcBef>
                <a:spcPts val="140"/>
              </a:spcBef>
            </a:pPr>
            <a:r>
              <a:rPr lang="ru-RU" sz="160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и</a:t>
            </a:r>
            <a:r>
              <a:rPr sz="160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нтервью</a:t>
            </a:r>
            <a:r>
              <a:rPr lang="ru-RU" sz="160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с</a:t>
            </a:r>
            <a:r>
              <a:rPr sz="160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lang="ru-RU" sz="1600" b="1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28</a:t>
            </a:r>
            <a:r>
              <a:rPr sz="1600" b="1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ключевы</a:t>
            </a:r>
            <a:r>
              <a:rPr lang="ru-RU" sz="1600" b="1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ми</a:t>
            </a:r>
            <a:r>
              <a:rPr sz="1600" b="1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компани</a:t>
            </a:r>
            <a:r>
              <a:rPr lang="ru-RU" sz="1600" b="1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ями</a:t>
            </a:r>
            <a:endParaRPr sz="1600" dirty="0">
              <a:latin typeface="+mj-lt"/>
              <a:cs typeface="DIN Pro Bold" panose="020B0804020101020102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78269" y="3060945"/>
            <a:ext cx="3278586" cy="43947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57225">
              <a:lnSpc>
                <a:spcPts val="1500"/>
              </a:lnSpc>
              <a:spcBef>
                <a:spcPts val="380"/>
              </a:spcBef>
            </a:pPr>
            <a:r>
              <a:rPr sz="1600" b="1" spc="-4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Работа с </a:t>
            </a:r>
            <a:r>
              <a:rPr sz="1600" b="1" spc="-4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командой</a:t>
            </a:r>
            <a:r>
              <a:rPr sz="1600" b="1" spc="-4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 </a:t>
            </a:r>
            <a:r>
              <a:rPr sz="1600" b="1" spc="-40" dirty="0" err="1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Администрации</a:t>
            </a:r>
            <a:r>
              <a:rPr lang="ru-RU" sz="1600" b="1" spc="-40" dirty="0">
                <a:solidFill>
                  <a:srgbClr val="58595B"/>
                </a:solidFill>
                <a:latin typeface="+mj-lt"/>
                <a:cs typeface="DIN Pro Bold" panose="020B0804020101020102" pitchFamily="34" charset="0"/>
              </a:rPr>
              <a:t> Уватского МР</a:t>
            </a:r>
            <a:endParaRPr sz="1600" b="1" spc="-40" dirty="0">
              <a:solidFill>
                <a:srgbClr val="58595B"/>
              </a:solidFill>
              <a:latin typeface="+mj-lt"/>
              <a:cs typeface="DIN Pro Bold" panose="020B0804020101020102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0893" y="1144668"/>
            <a:ext cx="1069594" cy="10696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 rot="16200000">
            <a:off x="2061682" y="1572837"/>
            <a:ext cx="379095" cy="220979"/>
          </a:xfrm>
          <a:custGeom>
            <a:avLst/>
            <a:gdLst/>
            <a:ahLst/>
            <a:cxnLst/>
            <a:rect l="l" t="t" r="r" b="b"/>
            <a:pathLst>
              <a:path w="379094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53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 rot="16200000">
            <a:off x="2046354" y="4705201"/>
            <a:ext cx="379095" cy="221615"/>
          </a:xfrm>
          <a:custGeom>
            <a:avLst/>
            <a:gdLst/>
            <a:ahLst/>
            <a:cxnLst/>
            <a:rect l="l" t="t" r="r" b="b"/>
            <a:pathLst>
              <a:path w="379095" h="221614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98" y="219646"/>
                </a:lnTo>
                <a:lnTo>
                  <a:pt x="188353" y="220992"/>
                </a:lnTo>
                <a:lnTo>
                  <a:pt x="190436" y="220992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10893" y="2726175"/>
            <a:ext cx="1069606" cy="10696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 rot="16200000">
            <a:off x="2061820" y="3139813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04108" y="4307682"/>
            <a:ext cx="1069975" cy="1069975"/>
            <a:chOff x="3483640" y="2100784"/>
            <a:chExt cx="1069975" cy="1069975"/>
          </a:xfrm>
        </p:grpSpPr>
        <p:sp>
          <p:nvSpPr>
            <p:cNvPr id="21" name="object 21"/>
            <p:cNvSpPr/>
            <p:nvPr/>
          </p:nvSpPr>
          <p:spPr>
            <a:xfrm>
              <a:off x="3483640" y="2100784"/>
              <a:ext cx="1069975" cy="1069975"/>
            </a:xfrm>
            <a:custGeom>
              <a:avLst/>
              <a:gdLst/>
              <a:ahLst/>
              <a:cxnLst/>
              <a:rect l="l" t="t" r="r" b="b"/>
              <a:pathLst>
                <a:path w="1069975" h="1069975">
                  <a:moveTo>
                    <a:pt x="533133" y="0"/>
                  </a:moveTo>
                  <a:lnTo>
                    <a:pt x="484462" y="2338"/>
                  </a:lnTo>
                  <a:lnTo>
                    <a:pt x="437028" y="8917"/>
                  </a:lnTo>
                  <a:lnTo>
                    <a:pt x="391021" y="19549"/>
                  </a:lnTo>
                  <a:lnTo>
                    <a:pt x="346628" y="34043"/>
                  </a:lnTo>
                  <a:lnTo>
                    <a:pt x="304037" y="52210"/>
                  </a:lnTo>
                  <a:lnTo>
                    <a:pt x="263437" y="73861"/>
                  </a:lnTo>
                  <a:lnTo>
                    <a:pt x="225016" y="98806"/>
                  </a:lnTo>
                  <a:lnTo>
                    <a:pt x="188961" y="126856"/>
                  </a:lnTo>
                  <a:lnTo>
                    <a:pt x="155462" y="157822"/>
                  </a:lnTo>
                  <a:lnTo>
                    <a:pt x="124706" y="191515"/>
                  </a:lnTo>
                  <a:lnTo>
                    <a:pt x="96881" y="227744"/>
                  </a:lnTo>
                  <a:lnTo>
                    <a:pt x="72176" y="266320"/>
                  </a:lnTo>
                  <a:lnTo>
                    <a:pt x="50779" y="307055"/>
                  </a:lnTo>
                  <a:lnTo>
                    <a:pt x="32879" y="349759"/>
                  </a:lnTo>
                  <a:lnTo>
                    <a:pt x="18662" y="394242"/>
                  </a:lnTo>
                  <a:lnTo>
                    <a:pt x="8318" y="440315"/>
                  </a:lnTo>
                  <a:lnTo>
                    <a:pt x="2034" y="487788"/>
                  </a:lnTo>
                  <a:lnTo>
                    <a:pt x="0" y="536473"/>
                  </a:lnTo>
                  <a:lnTo>
                    <a:pt x="2338" y="585144"/>
                  </a:lnTo>
                  <a:lnTo>
                    <a:pt x="8917" y="632577"/>
                  </a:lnTo>
                  <a:lnTo>
                    <a:pt x="19549" y="678585"/>
                  </a:lnTo>
                  <a:lnTo>
                    <a:pt x="34043" y="722978"/>
                  </a:lnTo>
                  <a:lnTo>
                    <a:pt x="52210" y="765569"/>
                  </a:lnTo>
                  <a:lnTo>
                    <a:pt x="73861" y="806169"/>
                  </a:lnTo>
                  <a:lnTo>
                    <a:pt x="98806" y="844590"/>
                  </a:lnTo>
                  <a:lnTo>
                    <a:pt x="126856" y="880645"/>
                  </a:lnTo>
                  <a:lnTo>
                    <a:pt x="157822" y="914144"/>
                  </a:lnTo>
                  <a:lnTo>
                    <a:pt x="191515" y="944900"/>
                  </a:lnTo>
                  <a:lnTo>
                    <a:pt x="227744" y="972724"/>
                  </a:lnTo>
                  <a:lnTo>
                    <a:pt x="266320" y="997429"/>
                  </a:lnTo>
                  <a:lnTo>
                    <a:pt x="307055" y="1018826"/>
                  </a:lnTo>
                  <a:lnTo>
                    <a:pt x="349759" y="1036727"/>
                  </a:lnTo>
                  <a:lnTo>
                    <a:pt x="394242" y="1050944"/>
                  </a:lnTo>
                  <a:lnTo>
                    <a:pt x="440315" y="1061288"/>
                  </a:lnTo>
                  <a:lnTo>
                    <a:pt x="487788" y="1067571"/>
                  </a:lnTo>
                  <a:lnTo>
                    <a:pt x="536473" y="1069606"/>
                  </a:lnTo>
                  <a:lnTo>
                    <a:pt x="585144" y="1067268"/>
                  </a:lnTo>
                  <a:lnTo>
                    <a:pt x="632578" y="1060688"/>
                  </a:lnTo>
                  <a:lnTo>
                    <a:pt x="678586" y="1050056"/>
                  </a:lnTo>
                  <a:lnTo>
                    <a:pt x="722979" y="1035561"/>
                  </a:lnTo>
                  <a:lnTo>
                    <a:pt x="765571" y="1017393"/>
                  </a:lnTo>
                  <a:lnTo>
                    <a:pt x="806172" y="995742"/>
                  </a:lnTo>
                  <a:lnTo>
                    <a:pt x="844594" y="970795"/>
                  </a:lnTo>
                  <a:lnTo>
                    <a:pt x="880649" y="942744"/>
                  </a:lnTo>
                  <a:lnTo>
                    <a:pt x="914149" y="911777"/>
                  </a:lnTo>
                  <a:lnTo>
                    <a:pt x="944905" y="878084"/>
                  </a:lnTo>
                  <a:lnTo>
                    <a:pt x="972730" y="841854"/>
                  </a:lnTo>
                  <a:lnTo>
                    <a:pt x="997435" y="803276"/>
                  </a:lnTo>
                  <a:lnTo>
                    <a:pt x="1018832" y="762540"/>
                  </a:lnTo>
                  <a:lnTo>
                    <a:pt x="1036732" y="719836"/>
                  </a:lnTo>
                  <a:lnTo>
                    <a:pt x="1050948" y="675352"/>
                  </a:lnTo>
                  <a:lnTo>
                    <a:pt x="1061291" y="629279"/>
                  </a:lnTo>
                  <a:lnTo>
                    <a:pt x="1067573" y="581805"/>
                  </a:lnTo>
                  <a:lnTo>
                    <a:pt x="1069606" y="533120"/>
                  </a:lnTo>
                  <a:lnTo>
                    <a:pt x="1067268" y="484451"/>
                  </a:lnTo>
                  <a:lnTo>
                    <a:pt x="1060688" y="437019"/>
                  </a:lnTo>
                  <a:lnTo>
                    <a:pt x="1050056" y="391014"/>
                  </a:lnTo>
                  <a:lnTo>
                    <a:pt x="1035561" y="346622"/>
                  </a:lnTo>
                  <a:lnTo>
                    <a:pt x="1017394" y="304032"/>
                  </a:lnTo>
                  <a:lnTo>
                    <a:pt x="995742" y="263433"/>
                  </a:lnTo>
                  <a:lnTo>
                    <a:pt x="970796" y="225013"/>
                  </a:lnTo>
                  <a:lnTo>
                    <a:pt x="942745" y="188959"/>
                  </a:lnTo>
                  <a:lnTo>
                    <a:pt x="911779" y="155460"/>
                  </a:lnTo>
                  <a:lnTo>
                    <a:pt x="878086" y="124705"/>
                  </a:lnTo>
                  <a:lnTo>
                    <a:pt x="841856" y="96881"/>
                  </a:lnTo>
                  <a:lnTo>
                    <a:pt x="803280" y="72176"/>
                  </a:lnTo>
                  <a:lnTo>
                    <a:pt x="762545" y="50779"/>
                  </a:lnTo>
                  <a:lnTo>
                    <a:pt x="719842" y="32878"/>
                  </a:lnTo>
                  <a:lnTo>
                    <a:pt x="675360" y="18662"/>
                  </a:lnTo>
                  <a:lnTo>
                    <a:pt x="629288" y="8318"/>
                  </a:lnTo>
                  <a:lnTo>
                    <a:pt x="581816" y="2034"/>
                  </a:lnTo>
                  <a:lnTo>
                    <a:pt x="533133" y="0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789937" y="2360189"/>
              <a:ext cx="439420" cy="607060"/>
            </a:xfrm>
            <a:custGeom>
              <a:avLst/>
              <a:gdLst/>
              <a:ahLst/>
              <a:cxnLst/>
              <a:rect l="l" t="t" r="r" b="b"/>
              <a:pathLst>
                <a:path w="439420" h="607060">
                  <a:moveTo>
                    <a:pt x="99098" y="0"/>
                  </a:moveTo>
                  <a:lnTo>
                    <a:pt x="24930" y="0"/>
                  </a:lnTo>
                  <a:lnTo>
                    <a:pt x="11939" y="845"/>
                  </a:lnTo>
                  <a:lnTo>
                    <a:pt x="4384" y="4295"/>
                  </a:lnTo>
                  <a:lnTo>
                    <a:pt x="873" y="11722"/>
                  </a:lnTo>
                  <a:lnTo>
                    <a:pt x="12" y="24498"/>
                  </a:lnTo>
                  <a:lnTo>
                    <a:pt x="0" y="583044"/>
                  </a:lnTo>
                  <a:lnTo>
                    <a:pt x="884" y="595266"/>
                  </a:lnTo>
                  <a:lnTo>
                    <a:pt x="4306" y="602516"/>
                  </a:lnTo>
                  <a:lnTo>
                    <a:pt x="11446" y="605990"/>
                  </a:lnTo>
                  <a:lnTo>
                    <a:pt x="23482" y="606882"/>
                  </a:lnTo>
                  <a:lnTo>
                    <a:pt x="422694" y="606856"/>
                  </a:lnTo>
                  <a:lnTo>
                    <a:pt x="432968" y="606247"/>
                  </a:lnTo>
                  <a:lnTo>
                    <a:pt x="438238" y="601586"/>
                  </a:lnTo>
                  <a:lnTo>
                    <a:pt x="438645" y="591388"/>
                  </a:lnTo>
                  <a:lnTo>
                    <a:pt x="438866" y="578336"/>
                  </a:lnTo>
                  <a:lnTo>
                    <a:pt x="438759" y="529209"/>
                  </a:lnTo>
                  <a:lnTo>
                    <a:pt x="407784" y="529209"/>
                  </a:lnTo>
                  <a:lnTo>
                    <a:pt x="407784" y="575094"/>
                  </a:lnTo>
                  <a:lnTo>
                    <a:pt x="31546" y="575094"/>
                  </a:lnTo>
                  <a:lnTo>
                    <a:pt x="31546" y="30708"/>
                  </a:lnTo>
                  <a:lnTo>
                    <a:pt x="99098" y="30708"/>
                  </a:lnTo>
                  <a:lnTo>
                    <a:pt x="99098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914465" y="2304063"/>
              <a:ext cx="190332" cy="10715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982428" y="2360269"/>
              <a:ext cx="246379" cy="222250"/>
            </a:xfrm>
            <a:custGeom>
              <a:avLst/>
              <a:gdLst/>
              <a:ahLst/>
              <a:cxnLst/>
              <a:rect l="l" t="t" r="r" b="b"/>
              <a:pathLst>
                <a:path w="246379" h="222250">
                  <a:moveTo>
                    <a:pt x="185191" y="163042"/>
                  </a:moveTo>
                  <a:lnTo>
                    <a:pt x="0" y="163042"/>
                  </a:lnTo>
                  <a:lnTo>
                    <a:pt x="0" y="182702"/>
                  </a:lnTo>
                  <a:lnTo>
                    <a:pt x="185191" y="182702"/>
                  </a:lnTo>
                  <a:lnTo>
                    <a:pt x="185191" y="163042"/>
                  </a:lnTo>
                  <a:close/>
                </a:path>
                <a:path w="246379" h="222250">
                  <a:moveTo>
                    <a:pt x="246265" y="31750"/>
                  </a:moveTo>
                  <a:lnTo>
                    <a:pt x="246151" y="6350"/>
                  </a:lnTo>
                  <a:lnTo>
                    <a:pt x="243674" y="6350"/>
                  </a:lnTo>
                  <a:lnTo>
                    <a:pt x="243674" y="0"/>
                  </a:lnTo>
                  <a:lnTo>
                    <a:pt x="147434" y="0"/>
                  </a:lnTo>
                  <a:lnTo>
                    <a:pt x="147434" y="6350"/>
                  </a:lnTo>
                  <a:lnTo>
                    <a:pt x="147434" y="31750"/>
                  </a:lnTo>
                  <a:lnTo>
                    <a:pt x="215912" y="31750"/>
                  </a:lnTo>
                  <a:lnTo>
                    <a:pt x="215912" y="222250"/>
                  </a:lnTo>
                  <a:lnTo>
                    <a:pt x="246265" y="222250"/>
                  </a:lnTo>
                  <a:lnTo>
                    <a:pt x="246265" y="3175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847122" y="2583037"/>
              <a:ext cx="108762" cy="76873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847738" y="2476408"/>
              <a:ext cx="108927" cy="76784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846574" y="2689282"/>
              <a:ext cx="108851" cy="76644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845722" y="2795456"/>
              <a:ext cx="108851" cy="76847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980878" y="2623921"/>
              <a:ext cx="367030" cy="238125"/>
            </a:xfrm>
            <a:custGeom>
              <a:avLst/>
              <a:gdLst/>
              <a:ahLst/>
              <a:cxnLst/>
              <a:rect l="l" t="t" r="r" b="b"/>
              <a:pathLst>
                <a:path w="367029" h="238125">
                  <a:moveTo>
                    <a:pt x="62496" y="111937"/>
                  </a:moveTo>
                  <a:lnTo>
                    <a:pt x="368" y="111937"/>
                  </a:lnTo>
                  <a:lnTo>
                    <a:pt x="368" y="130594"/>
                  </a:lnTo>
                  <a:lnTo>
                    <a:pt x="62496" y="130594"/>
                  </a:lnTo>
                  <a:lnTo>
                    <a:pt x="62496" y="111937"/>
                  </a:lnTo>
                  <a:close/>
                </a:path>
                <a:path w="367029" h="238125">
                  <a:moveTo>
                    <a:pt x="93446" y="218287"/>
                  </a:moveTo>
                  <a:lnTo>
                    <a:pt x="0" y="218287"/>
                  </a:lnTo>
                  <a:lnTo>
                    <a:pt x="0" y="237680"/>
                  </a:lnTo>
                  <a:lnTo>
                    <a:pt x="88353" y="237655"/>
                  </a:lnTo>
                  <a:lnTo>
                    <a:pt x="90690" y="237286"/>
                  </a:lnTo>
                  <a:lnTo>
                    <a:pt x="93446" y="237058"/>
                  </a:lnTo>
                  <a:lnTo>
                    <a:pt x="93446" y="218287"/>
                  </a:lnTo>
                  <a:close/>
                </a:path>
                <a:path w="367029" h="238125">
                  <a:moveTo>
                    <a:pt x="106883" y="5092"/>
                  </a:moveTo>
                  <a:lnTo>
                    <a:pt x="152" y="5092"/>
                  </a:lnTo>
                  <a:lnTo>
                    <a:pt x="152" y="24879"/>
                  </a:lnTo>
                  <a:lnTo>
                    <a:pt x="106883" y="24879"/>
                  </a:lnTo>
                  <a:lnTo>
                    <a:pt x="106883" y="5092"/>
                  </a:lnTo>
                  <a:close/>
                </a:path>
                <a:path w="367029" h="238125">
                  <a:moveTo>
                    <a:pt x="366433" y="70954"/>
                  </a:moveTo>
                  <a:lnTo>
                    <a:pt x="337261" y="41948"/>
                  </a:lnTo>
                  <a:lnTo>
                    <a:pt x="304482" y="41922"/>
                  </a:lnTo>
                  <a:lnTo>
                    <a:pt x="303072" y="41808"/>
                  </a:lnTo>
                  <a:lnTo>
                    <a:pt x="301459" y="41732"/>
                  </a:lnTo>
                  <a:lnTo>
                    <a:pt x="301459" y="38087"/>
                  </a:lnTo>
                  <a:lnTo>
                    <a:pt x="298361" y="22834"/>
                  </a:lnTo>
                  <a:lnTo>
                    <a:pt x="297078" y="20929"/>
                  </a:lnTo>
                  <a:lnTo>
                    <a:pt x="290233" y="10795"/>
                  </a:lnTo>
                  <a:lnTo>
                    <a:pt x="280149" y="4254"/>
                  </a:lnTo>
                  <a:lnTo>
                    <a:pt x="280149" y="41630"/>
                  </a:lnTo>
                  <a:lnTo>
                    <a:pt x="194652" y="41630"/>
                  </a:lnTo>
                  <a:lnTo>
                    <a:pt x="251066" y="20955"/>
                  </a:lnTo>
                  <a:lnTo>
                    <a:pt x="262013" y="20967"/>
                  </a:lnTo>
                  <a:lnTo>
                    <a:pt x="270344" y="22402"/>
                  </a:lnTo>
                  <a:lnTo>
                    <a:pt x="276301" y="26504"/>
                  </a:lnTo>
                  <a:lnTo>
                    <a:pt x="279654" y="32994"/>
                  </a:lnTo>
                  <a:lnTo>
                    <a:pt x="280149" y="41630"/>
                  </a:lnTo>
                  <a:lnTo>
                    <a:pt x="280149" y="4254"/>
                  </a:lnTo>
                  <a:lnTo>
                    <a:pt x="278041" y="2882"/>
                  </a:lnTo>
                  <a:lnTo>
                    <a:pt x="262699" y="25"/>
                  </a:lnTo>
                  <a:lnTo>
                    <a:pt x="223799" y="0"/>
                  </a:lnTo>
                  <a:lnTo>
                    <a:pt x="210820" y="38"/>
                  </a:lnTo>
                  <a:lnTo>
                    <a:pt x="174790" y="28397"/>
                  </a:lnTo>
                  <a:lnTo>
                    <a:pt x="173520" y="37058"/>
                  </a:lnTo>
                  <a:lnTo>
                    <a:pt x="172847" y="41935"/>
                  </a:lnTo>
                  <a:lnTo>
                    <a:pt x="126136" y="44005"/>
                  </a:lnTo>
                  <a:lnTo>
                    <a:pt x="108559" y="72453"/>
                  </a:lnTo>
                  <a:lnTo>
                    <a:pt x="108597" y="197523"/>
                  </a:lnTo>
                  <a:lnTo>
                    <a:pt x="137274" y="226339"/>
                  </a:lnTo>
                  <a:lnTo>
                    <a:pt x="237820" y="226402"/>
                  </a:lnTo>
                  <a:lnTo>
                    <a:pt x="338353" y="226339"/>
                  </a:lnTo>
                  <a:lnTo>
                    <a:pt x="349643" y="224218"/>
                  </a:lnTo>
                  <a:lnTo>
                    <a:pt x="358521" y="218351"/>
                  </a:lnTo>
                  <a:lnTo>
                    <a:pt x="364337" y="209397"/>
                  </a:lnTo>
                  <a:lnTo>
                    <a:pt x="366433" y="198043"/>
                  </a:lnTo>
                  <a:lnTo>
                    <a:pt x="366433" y="70954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119951" y="2694901"/>
              <a:ext cx="198120" cy="127000"/>
            </a:xfrm>
            <a:custGeom>
              <a:avLst/>
              <a:gdLst/>
              <a:ahLst/>
              <a:cxnLst/>
              <a:rect l="l" t="t" r="r" b="b"/>
              <a:pathLst>
                <a:path w="198120" h="127000">
                  <a:moveTo>
                    <a:pt x="195529" y="0"/>
                  </a:moveTo>
                  <a:lnTo>
                    <a:pt x="2197" y="0"/>
                  </a:lnTo>
                  <a:lnTo>
                    <a:pt x="0" y="2197"/>
                  </a:lnTo>
                  <a:lnTo>
                    <a:pt x="0" y="124625"/>
                  </a:lnTo>
                  <a:lnTo>
                    <a:pt x="2197" y="126822"/>
                  </a:lnTo>
                  <a:lnTo>
                    <a:pt x="192811" y="126822"/>
                  </a:lnTo>
                  <a:lnTo>
                    <a:pt x="195529" y="126822"/>
                  </a:lnTo>
                  <a:lnTo>
                    <a:pt x="197726" y="124625"/>
                  </a:lnTo>
                  <a:lnTo>
                    <a:pt x="197726" y="2197"/>
                  </a:lnTo>
                  <a:lnTo>
                    <a:pt x="195529" y="0"/>
                  </a:lnTo>
                  <a:close/>
                </a:path>
              </a:pathLst>
            </a:custGeom>
            <a:solidFill>
              <a:srgbClr val="FFDE16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</p:grpSp>
      <p:sp>
        <p:nvSpPr>
          <p:cNvPr id="31" name="object 31"/>
          <p:cNvSpPr/>
          <p:nvPr/>
        </p:nvSpPr>
        <p:spPr>
          <a:xfrm rot="16200000">
            <a:off x="2061184" y="6268971"/>
            <a:ext cx="379095" cy="220979"/>
          </a:xfrm>
          <a:custGeom>
            <a:avLst/>
            <a:gdLst/>
            <a:ahLst/>
            <a:cxnLst/>
            <a:rect l="l" t="t" r="r" b="b"/>
            <a:pathLst>
              <a:path w="379095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41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10053" y="5889558"/>
            <a:ext cx="1069975" cy="1069975"/>
            <a:chOff x="8789908" y="2101330"/>
            <a:chExt cx="1069975" cy="1069975"/>
          </a:xfrm>
        </p:grpSpPr>
        <p:sp>
          <p:nvSpPr>
            <p:cNvPr id="33" name="object 33"/>
            <p:cNvSpPr/>
            <p:nvPr/>
          </p:nvSpPr>
          <p:spPr>
            <a:xfrm>
              <a:off x="8789908" y="2101330"/>
              <a:ext cx="1069975" cy="1069975"/>
            </a:xfrm>
            <a:custGeom>
              <a:avLst/>
              <a:gdLst/>
              <a:ahLst/>
              <a:cxnLst/>
              <a:rect l="l" t="t" r="r" b="b"/>
              <a:pathLst>
                <a:path w="1069975" h="1069975">
                  <a:moveTo>
                    <a:pt x="533120" y="0"/>
                  </a:moveTo>
                  <a:lnTo>
                    <a:pt x="484449" y="2338"/>
                  </a:lnTo>
                  <a:lnTo>
                    <a:pt x="437016" y="8918"/>
                  </a:lnTo>
                  <a:lnTo>
                    <a:pt x="391008" y="19550"/>
                  </a:lnTo>
                  <a:lnTo>
                    <a:pt x="346615" y="34044"/>
                  </a:lnTo>
                  <a:lnTo>
                    <a:pt x="304025" y="52212"/>
                  </a:lnTo>
                  <a:lnTo>
                    <a:pt x="263425" y="73864"/>
                  </a:lnTo>
                  <a:lnTo>
                    <a:pt x="225004" y="98810"/>
                  </a:lnTo>
                  <a:lnTo>
                    <a:pt x="188950" y="126861"/>
                  </a:lnTo>
                  <a:lnTo>
                    <a:pt x="155451" y="157827"/>
                  </a:lnTo>
                  <a:lnTo>
                    <a:pt x="124695" y="191520"/>
                  </a:lnTo>
                  <a:lnTo>
                    <a:pt x="96871" y="227749"/>
                  </a:lnTo>
                  <a:lnTo>
                    <a:pt x="72167" y="266326"/>
                  </a:lnTo>
                  <a:lnTo>
                    <a:pt x="50772" y="307061"/>
                  </a:lnTo>
                  <a:lnTo>
                    <a:pt x="32872" y="349764"/>
                  </a:lnTo>
                  <a:lnTo>
                    <a:pt x="18657" y="394246"/>
                  </a:lnTo>
                  <a:lnTo>
                    <a:pt x="8314" y="440318"/>
                  </a:lnTo>
                  <a:lnTo>
                    <a:pt x="2032" y="487790"/>
                  </a:lnTo>
                  <a:lnTo>
                    <a:pt x="0" y="536473"/>
                  </a:lnTo>
                  <a:lnTo>
                    <a:pt x="2336" y="585144"/>
                  </a:lnTo>
                  <a:lnTo>
                    <a:pt x="8914" y="632577"/>
                  </a:lnTo>
                  <a:lnTo>
                    <a:pt x="19543" y="678585"/>
                  </a:lnTo>
                  <a:lnTo>
                    <a:pt x="34036" y="722978"/>
                  </a:lnTo>
                  <a:lnTo>
                    <a:pt x="52202" y="765569"/>
                  </a:lnTo>
                  <a:lnTo>
                    <a:pt x="73852" y="806169"/>
                  </a:lnTo>
                  <a:lnTo>
                    <a:pt x="98796" y="844590"/>
                  </a:lnTo>
                  <a:lnTo>
                    <a:pt x="126846" y="880645"/>
                  </a:lnTo>
                  <a:lnTo>
                    <a:pt x="157811" y="914144"/>
                  </a:lnTo>
                  <a:lnTo>
                    <a:pt x="191503" y="944900"/>
                  </a:lnTo>
                  <a:lnTo>
                    <a:pt x="227732" y="972724"/>
                  </a:lnTo>
                  <a:lnTo>
                    <a:pt x="266308" y="997429"/>
                  </a:lnTo>
                  <a:lnTo>
                    <a:pt x="307043" y="1018826"/>
                  </a:lnTo>
                  <a:lnTo>
                    <a:pt x="349746" y="1036727"/>
                  </a:lnTo>
                  <a:lnTo>
                    <a:pt x="394229" y="1050944"/>
                  </a:lnTo>
                  <a:lnTo>
                    <a:pt x="440302" y="1061288"/>
                  </a:lnTo>
                  <a:lnTo>
                    <a:pt x="487775" y="1067571"/>
                  </a:lnTo>
                  <a:lnTo>
                    <a:pt x="536460" y="1069606"/>
                  </a:lnTo>
                  <a:lnTo>
                    <a:pt x="585131" y="1067268"/>
                  </a:lnTo>
                  <a:lnTo>
                    <a:pt x="632565" y="1060688"/>
                  </a:lnTo>
                  <a:lnTo>
                    <a:pt x="678573" y="1050057"/>
                  </a:lnTo>
                  <a:lnTo>
                    <a:pt x="722967" y="1035563"/>
                  </a:lnTo>
                  <a:lnTo>
                    <a:pt x="765558" y="1017396"/>
                  </a:lnTo>
                  <a:lnTo>
                    <a:pt x="806159" y="995745"/>
                  </a:lnTo>
                  <a:lnTo>
                    <a:pt x="844581" y="970800"/>
                  </a:lnTo>
                  <a:lnTo>
                    <a:pt x="880636" y="942749"/>
                  </a:lnTo>
                  <a:lnTo>
                    <a:pt x="914136" y="911783"/>
                  </a:lnTo>
                  <a:lnTo>
                    <a:pt x="944892" y="878091"/>
                  </a:lnTo>
                  <a:lnTo>
                    <a:pt x="972717" y="841862"/>
                  </a:lnTo>
                  <a:lnTo>
                    <a:pt x="997422" y="803285"/>
                  </a:lnTo>
                  <a:lnTo>
                    <a:pt x="1018819" y="762551"/>
                  </a:lnTo>
                  <a:lnTo>
                    <a:pt x="1036720" y="719847"/>
                  </a:lnTo>
                  <a:lnTo>
                    <a:pt x="1050935" y="675364"/>
                  </a:lnTo>
                  <a:lnTo>
                    <a:pt x="1061279" y="629291"/>
                  </a:lnTo>
                  <a:lnTo>
                    <a:pt x="1067561" y="581818"/>
                  </a:lnTo>
                  <a:lnTo>
                    <a:pt x="1069594" y="533133"/>
                  </a:lnTo>
                  <a:lnTo>
                    <a:pt x="1067255" y="484462"/>
                  </a:lnTo>
                  <a:lnTo>
                    <a:pt x="1060675" y="437028"/>
                  </a:lnTo>
                  <a:lnTo>
                    <a:pt x="1050043" y="391021"/>
                  </a:lnTo>
                  <a:lnTo>
                    <a:pt x="1035549" y="346628"/>
                  </a:lnTo>
                  <a:lnTo>
                    <a:pt x="1017381" y="304037"/>
                  </a:lnTo>
                  <a:lnTo>
                    <a:pt x="995729" y="263437"/>
                  </a:lnTo>
                  <a:lnTo>
                    <a:pt x="970783" y="225016"/>
                  </a:lnTo>
                  <a:lnTo>
                    <a:pt x="942732" y="188961"/>
                  </a:lnTo>
                  <a:lnTo>
                    <a:pt x="911766" y="155462"/>
                  </a:lnTo>
                  <a:lnTo>
                    <a:pt x="878073" y="124706"/>
                  </a:lnTo>
                  <a:lnTo>
                    <a:pt x="841844" y="96881"/>
                  </a:lnTo>
                  <a:lnTo>
                    <a:pt x="803267" y="72176"/>
                  </a:lnTo>
                  <a:lnTo>
                    <a:pt x="762532" y="50779"/>
                  </a:lnTo>
                  <a:lnTo>
                    <a:pt x="719829" y="32879"/>
                  </a:lnTo>
                  <a:lnTo>
                    <a:pt x="675347" y="18662"/>
                  </a:lnTo>
                  <a:lnTo>
                    <a:pt x="629275" y="8318"/>
                  </a:lnTo>
                  <a:lnTo>
                    <a:pt x="581803" y="2034"/>
                  </a:lnTo>
                  <a:lnTo>
                    <a:pt x="533120" y="0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9213859" y="2332894"/>
              <a:ext cx="240182" cy="246011"/>
            </a:xfrm>
            <a:prstGeom prst="rect">
              <a:avLst/>
            </a:pr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086548" y="2300775"/>
              <a:ext cx="495300" cy="687070"/>
            </a:xfrm>
            <a:custGeom>
              <a:avLst/>
              <a:gdLst/>
              <a:ahLst/>
              <a:cxnLst/>
              <a:rect l="l" t="t" r="r" b="b"/>
              <a:pathLst>
                <a:path w="495300" h="687069">
                  <a:moveTo>
                    <a:pt x="247091" y="0"/>
                  </a:moveTo>
                  <a:lnTo>
                    <a:pt x="246151" y="0"/>
                  </a:lnTo>
                  <a:lnTo>
                    <a:pt x="216574" y="3205"/>
                  </a:lnTo>
                  <a:lnTo>
                    <a:pt x="162589" y="26603"/>
                  </a:lnTo>
                  <a:lnTo>
                    <a:pt x="120641" y="69911"/>
                  </a:lnTo>
                  <a:lnTo>
                    <a:pt x="98617" y="125420"/>
                  </a:lnTo>
                  <a:lnTo>
                    <a:pt x="95961" y="155765"/>
                  </a:lnTo>
                  <a:lnTo>
                    <a:pt x="98957" y="186485"/>
                  </a:lnTo>
                  <a:lnTo>
                    <a:pt x="121876" y="242256"/>
                  </a:lnTo>
                  <a:lnTo>
                    <a:pt x="148095" y="272378"/>
                  </a:lnTo>
                  <a:lnTo>
                    <a:pt x="170891" y="288721"/>
                  </a:lnTo>
                  <a:lnTo>
                    <a:pt x="153024" y="291084"/>
                  </a:lnTo>
                  <a:lnTo>
                    <a:pt x="102539" y="309600"/>
                  </a:lnTo>
                  <a:lnTo>
                    <a:pt x="60336" y="340110"/>
                  </a:lnTo>
                  <a:lnTo>
                    <a:pt x="29279" y="377572"/>
                  </a:lnTo>
                  <a:lnTo>
                    <a:pt x="9453" y="421837"/>
                  </a:lnTo>
                  <a:lnTo>
                    <a:pt x="939" y="472757"/>
                  </a:lnTo>
                  <a:lnTo>
                    <a:pt x="317" y="521576"/>
                  </a:lnTo>
                  <a:lnTo>
                    <a:pt x="634" y="527037"/>
                  </a:lnTo>
                  <a:lnTo>
                    <a:pt x="0" y="620814"/>
                  </a:lnTo>
                  <a:lnTo>
                    <a:pt x="69732" y="661118"/>
                  </a:lnTo>
                  <a:lnTo>
                    <a:pt x="120646" y="672725"/>
                  </a:lnTo>
                  <a:lnTo>
                    <a:pt x="170032" y="680779"/>
                  </a:lnTo>
                  <a:lnTo>
                    <a:pt x="218236" y="685368"/>
                  </a:lnTo>
                  <a:lnTo>
                    <a:pt x="261518" y="686650"/>
                  </a:lnTo>
                  <a:lnTo>
                    <a:pt x="288368" y="686109"/>
                  </a:lnTo>
                  <a:lnTo>
                    <a:pt x="340660" y="681775"/>
                  </a:lnTo>
                  <a:lnTo>
                    <a:pt x="398524" y="671569"/>
                  </a:lnTo>
                  <a:lnTo>
                    <a:pt x="454650" y="654591"/>
                  </a:lnTo>
                  <a:lnTo>
                    <a:pt x="256670" y="654591"/>
                  </a:lnTo>
                  <a:lnTo>
                    <a:pt x="220129" y="653249"/>
                  </a:lnTo>
                  <a:lnTo>
                    <a:pt x="174979" y="649025"/>
                  </a:lnTo>
                  <a:lnTo>
                    <a:pt x="128682" y="641608"/>
                  </a:lnTo>
                  <a:lnTo>
                    <a:pt x="80918" y="630941"/>
                  </a:lnTo>
                  <a:lnTo>
                    <a:pt x="31368" y="616966"/>
                  </a:lnTo>
                  <a:lnTo>
                    <a:pt x="31673" y="559155"/>
                  </a:lnTo>
                  <a:lnTo>
                    <a:pt x="31978" y="559155"/>
                  </a:lnTo>
                  <a:lnTo>
                    <a:pt x="31678" y="521576"/>
                  </a:lnTo>
                  <a:lnTo>
                    <a:pt x="32296" y="474370"/>
                  </a:lnTo>
                  <a:lnTo>
                    <a:pt x="39317" y="431448"/>
                  </a:lnTo>
                  <a:lnTo>
                    <a:pt x="55773" y="394517"/>
                  </a:lnTo>
                  <a:lnTo>
                    <a:pt x="81814" y="363308"/>
                  </a:lnTo>
                  <a:lnTo>
                    <a:pt x="117589" y="337553"/>
                  </a:lnTo>
                  <a:lnTo>
                    <a:pt x="167065" y="321020"/>
                  </a:lnTo>
                  <a:lnTo>
                    <a:pt x="235220" y="319359"/>
                  </a:lnTo>
                  <a:lnTo>
                    <a:pt x="408376" y="319359"/>
                  </a:lnTo>
                  <a:lnTo>
                    <a:pt x="404342" y="316110"/>
                  </a:lnTo>
                  <a:lnTo>
                    <a:pt x="366081" y="297690"/>
                  </a:lnTo>
                  <a:lnTo>
                    <a:pt x="324548" y="289369"/>
                  </a:lnTo>
                  <a:lnTo>
                    <a:pt x="322656" y="289369"/>
                  </a:lnTo>
                  <a:lnTo>
                    <a:pt x="322021" y="289052"/>
                  </a:lnTo>
                  <a:lnTo>
                    <a:pt x="336107" y="278130"/>
                  </a:lnTo>
                  <a:lnTo>
                    <a:pt x="247713" y="278130"/>
                  </a:lnTo>
                  <a:lnTo>
                    <a:pt x="224348" y="275732"/>
                  </a:lnTo>
                  <a:lnTo>
                    <a:pt x="181490" y="258170"/>
                  </a:lnTo>
                  <a:lnTo>
                    <a:pt x="147814" y="224369"/>
                  </a:lnTo>
                  <a:lnTo>
                    <a:pt x="129672" y="179986"/>
                  </a:lnTo>
                  <a:lnTo>
                    <a:pt x="127335" y="155765"/>
                  </a:lnTo>
                  <a:lnTo>
                    <a:pt x="127388" y="154482"/>
                  </a:lnTo>
                  <a:lnTo>
                    <a:pt x="135974" y="108718"/>
                  </a:lnTo>
                  <a:lnTo>
                    <a:pt x="161797" y="68732"/>
                  </a:lnTo>
                  <a:lnTo>
                    <a:pt x="200721" y="41752"/>
                  </a:lnTo>
                  <a:lnTo>
                    <a:pt x="246456" y="32118"/>
                  </a:lnTo>
                  <a:lnTo>
                    <a:pt x="338475" y="32118"/>
                  </a:lnTo>
                  <a:lnTo>
                    <a:pt x="330776" y="25749"/>
                  </a:lnTo>
                  <a:lnTo>
                    <a:pt x="304780" y="11645"/>
                  </a:lnTo>
                  <a:lnTo>
                    <a:pt x="276670" y="2961"/>
                  </a:lnTo>
                  <a:lnTo>
                    <a:pt x="247091" y="0"/>
                  </a:lnTo>
                  <a:close/>
                </a:path>
                <a:path w="495300" h="687069">
                  <a:moveTo>
                    <a:pt x="408376" y="319359"/>
                  </a:moveTo>
                  <a:lnTo>
                    <a:pt x="235220" y="319359"/>
                  </a:lnTo>
                  <a:lnTo>
                    <a:pt x="264375" y="319401"/>
                  </a:lnTo>
                  <a:lnTo>
                    <a:pt x="293588" y="319925"/>
                  </a:lnTo>
                  <a:lnTo>
                    <a:pt x="363466" y="330610"/>
                  </a:lnTo>
                  <a:lnTo>
                    <a:pt x="400066" y="351612"/>
                  </a:lnTo>
                  <a:lnTo>
                    <a:pt x="430119" y="381864"/>
                  </a:lnTo>
                  <a:lnTo>
                    <a:pt x="451292" y="419054"/>
                  </a:lnTo>
                  <a:lnTo>
                    <a:pt x="461251" y="460870"/>
                  </a:lnTo>
                  <a:lnTo>
                    <a:pt x="463170" y="553335"/>
                  </a:lnTo>
                  <a:lnTo>
                    <a:pt x="463264" y="561563"/>
                  </a:lnTo>
                  <a:lnTo>
                    <a:pt x="463441" y="569429"/>
                  </a:lnTo>
                  <a:lnTo>
                    <a:pt x="463448" y="615683"/>
                  </a:lnTo>
                  <a:lnTo>
                    <a:pt x="441204" y="625285"/>
                  </a:lnTo>
                  <a:lnTo>
                    <a:pt x="390249" y="640518"/>
                  </a:lnTo>
                  <a:lnTo>
                    <a:pt x="327049" y="651129"/>
                  </a:lnTo>
                  <a:lnTo>
                    <a:pt x="256670" y="654591"/>
                  </a:lnTo>
                  <a:lnTo>
                    <a:pt x="454650" y="654591"/>
                  </a:lnTo>
                  <a:lnTo>
                    <a:pt x="491112" y="633460"/>
                  </a:lnTo>
                  <a:lnTo>
                    <a:pt x="494804" y="618248"/>
                  </a:lnTo>
                  <a:lnTo>
                    <a:pt x="494753" y="615683"/>
                  </a:lnTo>
                  <a:lnTo>
                    <a:pt x="494804" y="569429"/>
                  </a:lnTo>
                  <a:lnTo>
                    <a:pt x="494624" y="561563"/>
                  </a:lnTo>
                  <a:lnTo>
                    <a:pt x="494526" y="553335"/>
                  </a:lnTo>
                  <a:lnTo>
                    <a:pt x="494463" y="497043"/>
                  </a:lnTo>
                  <a:lnTo>
                    <a:pt x="493872" y="478099"/>
                  </a:lnTo>
                  <a:lnTo>
                    <a:pt x="492607" y="458304"/>
                  </a:lnTo>
                  <a:lnTo>
                    <a:pt x="483465" y="415725"/>
                  </a:lnTo>
                  <a:lnTo>
                    <a:pt x="464637" y="376751"/>
                  </a:lnTo>
                  <a:lnTo>
                    <a:pt x="437729" y="343004"/>
                  </a:lnTo>
                  <a:lnTo>
                    <a:pt x="408376" y="319359"/>
                  </a:lnTo>
                  <a:close/>
                </a:path>
                <a:path w="495300" h="687069">
                  <a:moveTo>
                    <a:pt x="323595" y="289052"/>
                  </a:moveTo>
                  <a:lnTo>
                    <a:pt x="322656" y="289369"/>
                  </a:lnTo>
                  <a:lnTo>
                    <a:pt x="324548" y="289369"/>
                  </a:lnTo>
                  <a:lnTo>
                    <a:pt x="323595" y="289052"/>
                  </a:lnTo>
                  <a:close/>
                </a:path>
                <a:path w="495300" h="687069">
                  <a:moveTo>
                    <a:pt x="338475" y="32118"/>
                  </a:moveTo>
                  <a:lnTo>
                    <a:pt x="247091" y="32118"/>
                  </a:lnTo>
                  <a:lnTo>
                    <a:pt x="270641" y="34482"/>
                  </a:lnTo>
                  <a:lnTo>
                    <a:pt x="292954" y="41394"/>
                  </a:lnTo>
                  <a:lnTo>
                    <a:pt x="331749" y="67767"/>
                  </a:lnTo>
                  <a:lnTo>
                    <a:pt x="358205" y="107515"/>
                  </a:lnTo>
                  <a:lnTo>
                    <a:pt x="367487" y="154482"/>
                  </a:lnTo>
                  <a:lnTo>
                    <a:pt x="358391" y="202709"/>
                  </a:lnTo>
                  <a:lnTo>
                    <a:pt x="333003" y="241842"/>
                  </a:lnTo>
                  <a:lnTo>
                    <a:pt x="294913" y="268207"/>
                  </a:lnTo>
                  <a:lnTo>
                    <a:pt x="247713" y="278130"/>
                  </a:lnTo>
                  <a:lnTo>
                    <a:pt x="336107" y="278130"/>
                  </a:lnTo>
                  <a:lnTo>
                    <a:pt x="353391" y="264728"/>
                  </a:lnTo>
                  <a:lnTo>
                    <a:pt x="377731" y="233206"/>
                  </a:lnTo>
                  <a:lnTo>
                    <a:pt x="393424" y="195965"/>
                  </a:lnTo>
                  <a:lnTo>
                    <a:pt x="398856" y="154482"/>
                  </a:lnTo>
                  <a:lnTo>
                    <a:pt x="395905" y="124003"/>
                  </a:lnTo>
                  <a:lnTo>
                    <a:pt x="387249" y="95149"/>
                  </a:lnTo>
                  <a:lnTo>
                    <a:pt x="373186" y="68584"/>
                  </a:lnTo>
                  <a:lnTo>
                    <a:pt x="354012" y="44970"/>
                  </a:lnTo>
                  <a:lnTo>
                    <a:pt x="338475" y="32118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117915" y="2620132"/>
              <a:ext cx="432434" cy="335280"/>
            </a:xfrm>
            <a:custGeom>
              <a:avLst/>
              <a:gdLst/>
              <a:ahLst/>
              <a:cxnLst/>
              <a:rect l="l" t="t" r="r" b="b"/>
              <a:pathLst>
                <a:path w="432434" h="335280">
                  <a:moveTo>
                    <a:pt x="233006" y="42"/>
                  </a:moveTo>
                  <a:lnTo>
                    <a:pt x="153327" y="528"/>
                  </a:lnTo>
                  <a:lnTo>
                    <a:pt x="102086" y="10552"/>
                  </a:lnTo>
                  <a:lnTo>
                    <a:pt x="50451" y="43954"/>
                  </a:lnTo>
                  <a:lnTo>
                    <a:pt x="24409" y="75162"/>
                  </a:lnTo>
                  <a:lnTo>
                    <a:pt x="7949" y="112091"/>
                  </a:lnTo>
                  <a:lnTo>
                    <a:pt x="927" y="155011"/>
                  </a:lnTo>
                  <a:lnTo>
                    <a:pt x="268" y="178290"/>
                  </a:lnTo>
                  <a:lnTo>
                    <a:pt x="622" y="239796"/>
                  </a:lnTo>
                  <a:lnTo>
                    <a:pt x="304" y="239796"/>
                  </a:lnTo>
                  <a:lnTo>
                    <a:pt x="0" y="297606"/>
                  </a:lnTo>
                  <a:lnTo>
                    <a:pt x="49555" y="311582"/>
                  </a:lnTo>
                  <a:lnTo>
                    <a:pt x="97318" y="322249"/>
                  </a:lnTo>
                  <a:lnTo>
                    <a:pt x="143612" y="329666"/>
                  </a:lnTo>
                  <a:lnTo>
                    <a:pt x="188760" y="333890"/>
                  </a:lnTo>
                  <a:lnTo>
                    <a:pt x="225303" y="335231"/>
                  </a:lnTo>
                  <a:lnTo>
                    <a:pt x="260997" y="334496"/>
                  </a:lnTo>
                  <a:lnTo>
                    <a:pt x="329234" y="327159"/>
                  </a:lnTo>
                  <a:lnTo>
                    <a:pt x="385595" y="314146"/>
                  </a:lnTo>
                  <a:lnTo>
                    <a:pt x="432079" y="296323"/>
                  </a:lnTo>
                  <a:lnTo>
                    <a:pt x="431761" y="217634"/>
                  </a:lnTo>
                  <a:lnTo>
                    <a:pt x="431911" y="198693"/>
                  </a:lnTo>
                  <a:lnTo>
                    <a:pt x="431152" y="160452"/>
                  </a:lnTo>
                  <a:lnTo>
                    <a:pt x="419931" y="99695"/>
                  </a:lnTo>
                  <a:lnTo>
                    <a:pt x="398756" y="62505"/>
                  </a:lnTo>
                  <a:lnTo>
                    <a:pt x="368703" y="32252"/>
                  </a:lnTo>
                  <a:lnTo>
                    <a:pt x="332102" y="11250"/>
                  </a:lnTo>
                  <a:lnTo>
                    <a:pt x="291287" y="1810"/>
                  </a:lnTo>
                  <a:lnTo>
                    <a:pt x="262219" y="565"/>
                  </a:lnTo>
                  <a:lnTo>
                    <a:pt x="233006" y="42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9230446" y="2655070"/>
              <a:ext cx="206722" cy="241888"/>
            </a:xfrm>
            <a:prstGeom prst="rect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</p:grpSp>
      <p:sp>
        <p:nvSpPr>
          <p:cNvPr id="39" name="object 6">
            <a:extLst>
              <a:ext uri="{FF2B5EF4-FFF2-40B4-BE49-F238E27FC236}">
                <a16:creationId xmlns="" xmlns:a16="http://schemas.microsoft.com/office/drawing/2014/main" id="{2E19F96C-4F9B-4225-8590-3CC3DE6F60D1}"/>
              </a:ext>
            </a:extLst>
          </p:cNvPr>
          <p:cNvSpPr txBox="1"/>
          <p:nvPr/>
        </p:nvSpPr>
        <p:spPr>
          <a:xfrm>
            <a:off x="6244482" y="1475329"/>
            <a:ext cx="3184984" cy="3003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1450">
              <a:lnSpc>
                <a:spcPts val="1100"/>
              </a:lnSpc>
              <a:spcBef>
                <a:spcPts val="95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Выявлены</a:t>
            </a:r>
            <a:r>
              <a:rPr lang="ru-RU" sz="1200" dirty="0"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ключевые</a:t>
            </a:r>
            <a:r>
              <a:rPr sz="1200" b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проблемы </a:t>
            </a:r>
            <a:r>
              <a:rPr lang="ru-RU" sz="1200" b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                          </a:t>
            </a:r>
            <a:r>
              <a:rPr lang="en-US" sz="1200" b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             </a:t>
            </a:r>
            <a:r>
              <a:rPr lang="ru-RU" sz="1200" b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 </a:t>
            </a:r>
            <a:r>
              <a:rPr sz="1200" b="1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фактор</a:t>
            </a:r>
            <a:r>
              <a:rPr lang="ru-RU" sz="1200" b="1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ы</a:t>
            </a:r>
            <a:r>
              <a:rPr sz="1200" b="1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удержания</a:t>
            </a:r>
            <a:r>
              <a:rPr sz="1200" b="1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на </a:t>
            </a:r>
            <a:r>
              <a:rPr sz="120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территории</a:t>
            </a:r>
            <a:r>
              <a:rPr sz="12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lang="ru-RU" sz="120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МО</a:t>
            </a:r>
            <a:endParaRPr sz="1200" dirty="0"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40" name="object 16">
            <a:extLst>
              <a:ext uri="{FF2B5EF4-FFF2-40B4-BE49-F238E27FC236}">
                <a16:creationId xmlns="" xmlns:a16="http://schemas.microsoft.com/office/drawing/2014/main" id="{C4F96453-C8CE-40D2-BD28-73E87CDA7C0E}"/>
              </a:ext>
            </a:extLst>
          </p:cNvPr>
          <p:cNvSpPr/>
          <p:nvPr/>
        </p:nvSpPr>
        <p:spPr>
          <a:xfrm rot="16200000">
            <a:off x="5463213" y="1572837"/>
            <a:ext cx="379095" cy="220979"/>
          </a:xfrm>
          <a:custGeom>
            <a:avLst/>
            <a:gdLst/>
            <a:ahLst/>
            <a:cxnLst/>
            <a:rect l="l" t="t" r="r" b="b"/>
            <a:pathLst>
              <a:path w="379094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53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1" name="object 14">
            <a:extLst>
              <a:ext uri="{FF2B5EF4-FFF2-40B4-BE49-F238E27FC236}">
                <a16:creationId xmlns="" xmlns:a16="http://schemas.microsoft.com/office/drawing/2014/main" id="{59778B19-FAF3-4BB3-965D-9C6A298E1440}"/>
              </a:ext>
            </a:extLst>
          </p:cNvPr>
          <p:cNvSpPr txBox="1"/>
          <p:nvPr/>
        </p:nvSpPr>
        <p:spPr>
          <a:xfrm>
            <a:off x="6261100" y="2402716"/>
            <a:ext cx="4953000" cy="158017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Собраны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статистические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данные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</a:t>
            </a:r>
            <a:r>
              <a:rPr lang="en-US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ресурсам</a:t>
            </a:r>
            <a:endParaRPr lang="ru-RU" sz="1200" b="1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Определены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проблемы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вовлечения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ресурсов в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оборот</a:t>
            </a:r>
            <a:endParaRPr lang="en-US" sz="1200" b="1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Проведена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сессия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SWOT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-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анализа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lang="en-US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                                                                                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–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составлен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реестр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первоочередных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действий</a:t>
            </a:r>
            <a:endParaRPr lang="ru-RU" sz="1200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Проведена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сессия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определению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пула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перспективных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проектов</a:t>
            </a:r>
            <a:endParaRPr lang="en-US" sz="1200" b="1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Проведен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сбор данных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от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профильных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/>
            </a:r>
            <a:b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</a:b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подразделений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–</a:t>
            </a:r>
            <a:r>
              <a:rPr lang="en-US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консультации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идеи</a:t>
            </a:r>
            <a:endParaRPr lang="en-US" sz="1200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Проведена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диагностика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работы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инвесторами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 МО</a:t>
            </a:r>
            <a:endParaRPr sz="1200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42" name="object 19">
            <a:extLst>
              <a:ext uri="{FF2B5EF4-FFF2-40B4-BE49-F238E27FC236}">
                <a16:creationId xmlns="" xmlns:a16="http://schemas.microsoft.com/office/drawing/2014/main" id="{E0EB4353-3AF9-417D-BA44-80EE71F6DB7D}"/>
              </a:ext>
            </a:extLst>
          </p:cNvPr>
          <p:cNvSpPr/>
          <p:nvPr/>
        </p:nvSpPr>
        <p:spPr>
          <a:xfrm rot="16200000">
            <a:off x="5463849" y="3139814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3" name="object 13">
            <a:extLst>
              <a:ext uri="{FF2B5EF4-FFF2-40B4-BE49-F238E27FC236}">
                <a16:creationId xmlns="" xmlns:a16="http://schemas.microsoft.com/office/drawing/2014/main" id="{781887D4-C1EB-452A-B56C-BFCADD369ECB}"/>
              </a:ext>
            </a:extLst>
          </p:cNvPr>
          <p:cNvSpPr txBox="1"/>
          <p:nvPr/>
        </p:nvSpPr>
        <p:spPr>
          <a:xfrm>
            <a:off x="6261100" y="4741912"/>
            <a:ext cx="4953000" cy="4926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Выявлены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готовность к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развитию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</a:t>
            </a:r>
            <a:r>
              <a:rPr lang="en-US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потенциал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развития,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отношени</a:t>
            </a: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е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к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государственной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поддержке</a:t>
            </a:r>
            <a:endParaRPr sz="1200" b="1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Определены 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ключевые компетенции,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планы</a:t>
            </a:r>
            <a:r>
              <a:rPr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b="1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развития</a:t>
            </a:r>
            <a:endParaRPr sz="1200" b="1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44" name="object 19">
            <a:extLst>
              <a:ext uri="{FF2B5EF4-FFF2-40B4-BE49-F238E27FC236}">
                <a16:creationId xmlns="" xmlns:a16="http://schemas.microsoft.com/office/drawing/2014/main" id="{233C96C4-6F0F-42B0-BB2C-151C51F5A7AE}"/>
              </a:ext>
            </a:extLst>
          </p:cNvPr>
          <p:cNvSpPr/>
          <p:nvPr/>
        </p:nvSpPr>
        <p:spPr>
          <a:xfrm rot="16200000">
            <a:off x="5466914" y="4718199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="" xmlns:a16="http://schemas.microsoft.com/office/drawing/2014/main" id="{7358C4C9-1D55-414F-AB70-644C6D5C81A9}"/>
              </a:ext>
            </a:extLst>
          </p:cNvPr>
          <p:cNvSpPr txBox="1"/>
          <p:nvPr/>
        </p:nvSpPr>
        <p:spPr>
          <a:xfrm>
            <a:off x="6261100" y="6037527"/>
            <a:ext cx="4724400" cy="582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657225" indent="-17145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200" b="1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Проведена экспертная оценка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устойчиво</a:t>
            </a:r>
            <a:r>
              <a:rPr lang="ru-RU"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го</a:t>
            </a:r>
            <a:r>
              <a:rPr lang="en-US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развити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я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территории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</a:t>
            </a:r>
            <a:r>
              <a:rPr lang="en-US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формировани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я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городской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среды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</a:t>
            </a:r>
            <a:r>
              <a:rPr lang="en-US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систем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ы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государственной</a:t>
            </a:r>
            <a:r>
              <a:rPr lang="en-US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поддержк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и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бизнеса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 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туризма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нов</a:t>
            </a:r>
            <a:r>
              <a:rPr lang="ru-RU"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ых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направлени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й</a:t>
            </a:r>
            <a:r>
              <a:rPr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 </a:t>
            </a:r>
            <a:r>
              <a:rPr sz="1200" spc="20" dirty="0" err="1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бизнеса</a:t>
            </a:r>
            <a:r>
              <a:rPr lang="ru-RU" sz="1200" spc="20" dirty="0">
                <a:solidFill>
                  <a:srgbClr val="58595B"/>
                </a:solidFill>
                <a:latin typeface="+mj-lt"/>
                <a:cs typeface="DIN Pro Medium" panose="020B0604020101020102" pitchFamily="34" charset="0"/>
              </a:rPr>
              <a:t>, АПК, химического производства</a:t>
            </a:r>
            <a:endParaRPr sz="1200" spc="20" dirty="0">
              <a:solidFill>
                <a:srgbClr val="58595B"/>
              </a:solidFill>
              <a:latin typeface="+mj-lt"/>
              <a:cs typeface="DIN Pro Medium" panose="020B0604020101020102" pitchFamily="34" charset="0"/>
            </a:endParaRPr>
          </a:p>
        </p:txBody>
      </p:sp>
      <p:sp>
        <p:nvSpPr>
          <p:cNvPr id="46" name="object 19">
            <a:extLst>
              <a:ext uri="{FF2B5EF4-FFF2-40B4-BE49-F238E27FC236}">
                <a16:creationId xmlns="" xmlns:a16="http://schemas.microsoft.com/office/drawing/2014/main" id="{0AE96CF0-FABF-4714-A0FA-CEB44897C433}"/>
              </a:ext>
            </a:extLst>
          </p:cNvPr>
          <p:cNvSpPr/>
          <p:nvPr/>
        </p:nvSpPr>
        <p:spPr>
          <a:xfrm rot="16200000">
            <a:off x="5458857" y="6256959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7" name="Номер слайда 5">
            <a:extLst>
              <a:ext uri="{FF2B5EF4-FFF2-40B4-BE49-F238E27FC236}">
                <a16:creationId xmlns="" xmlns:a16="http://schemas.microsoft.com/office/drawing/2014/main" id="{95815F86-8B3D-4111-9EC3-2E69A54A15A8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44192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FCE45404-6BF2-4060-B1C1-1ABD1D32F6AD}"/>
              </a:ext>
            </a:extLst>
          </p:cNvPr>
          <p:cNvSpPr/>
          <p:nvPr/>
        </p:nvSpPr>
        <p:spPr>
          <a:xfrm>
            <a:off x="0" y="8"/>
            <a:ext cx="10693397" cy="643255"/>
          </a:xfrm>
          <a:prstGeom prst="rect">
            <a:avLst/>
          </a:pr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="" xmlns:a16="http://schemas.microsoft.com/office/drawing/2014/main" id="{F9FAFE1D-5F9E-4183-9128-30D477B0170C}"/>
              </a:ext>
            </a:extLst>
          </p:cNvPr>
          <p:cNvSpPr txBox="1">
            <a:spLocks/>
          </p:cNvSpPr>
          <p:nvPr/>
        </p:nvSpPr>
        <p:spPr>
          <a:xfrm>
            <a:off x="452598" y="146194"/>
            <a:ext cx="76911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1008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15" dirty="0">
                <a:solidFill>
                  <a:schemeClr val="bg1"/>
                </a:solidFill>
                <a:latin typeface="+mn-lt"/>
              </a:rPr>
              <a:t>SWOT-</a:t>
            </a:r>
            <a:r>
              <a:rPr lang="ru-RU" sz="2000" b="1" spc="15" dirty="0">
                <a:solidFill>
                  <a:schemeClr val="bg1"/>
                </a:solidFill>
                <a:latin typeface="+mn-lt"/>
              </a:rPr>
              <a:t>АНАЛИЗ Уватский МР</a:t>
            </a:r>
            <a:endParaRPr lang="ru-RU" sz="20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D684BC5F-0656-45A0-A4FD-74103482E253}"/>
              </a:ext>
            </a:extLst>
          </p:cNvPr>
          <p:cNvCxnSpPr>
            <a:cxnSpLocks/>
          </p:cNvCxnSpPr>
          <p:nvPr/>
        </p:nvCxnSpPr>
        <p:spPr>
          <a:xfrm>
            <a:off x="6118225" y="962025"/>
            <a:ext cx="0" cy="6248400"/>
          </a:xfrm>
          <a:prstGeom prst="line">
            <a:avLst/>
          </a:prstGeom>
          <a:ln w="38100"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546E19C2-3E40-498B-901F-42A322E75B63}"/>
              </a:ext>
            </a:extLst>
          </p:cNvPr>
          <p:cNvCxnSpPr>
            <a:cxnSpLocks/>
          </p:cNvCxnSpPr>
          <p:nvPr/>
        </p:nvCxnSpPr>
        <p:spPr>
          <a:xfrm>
            <a:off x="241300" y="4324350"/>
            <a:ext cx="10210800" cy="0"/>
          </a:xfrm>
          <a:prstGeom prst="line">
            <a:avLst/>
          </a:prstGeom>
          <a:ln w="38100"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23">
            <a:extLst>
              <a:ext uri="{FF2B5EF4-FFF2-40B4-BE49-F238E27FC236}">
                <a16:creationId xmlns="" xmlns:a16="http://schemas.microsoft.com/office/drawing/2014/main" id="{54DD5CD0-0098-4423-8182-26DBE0F75EAB}"/>
              </a:ext>
            </a:extLst>
          </p:cNvPr>
          <p:cNvSpPr/>
          <p:nvPr/>
        </p:nvSpPr>
        <p:spPr>
          <a:xfrm rot="5400000">
            <a:off x="-148986" y="652558"/>
            <a:ext cx="585327" cy="287356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>
            <a:extLst>
              <a:ext uri="{FF2B5EF4-FFF2-40B4-BE49-F238E27FC236}">
                <a16:creationId xmlns="" xmlns:a16="http://schemas.microsoft.com/office/drawing/2014/main" id="{8A87DB43-F273-47C9-B621-16A639D83282}"/>
              </a:ext>
            </a:extLst>
          </p:cNvPr>
          <p:cNvSpPr txBox="1"/>
          <p:nvPr/>
        </p:nvSpPr>
        <p:spPr>
          <a:xfrm>
            <a:off x="-126044" y="682745"/>
            <a:ext cx="429887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200" b="1" spc="-10" dirty="0">
                <a:solidFill>
                  <a:srgbClr val="231F20"/>
                </a:solidFill>
                <a:cs typeface="Montserrat ExtraBold"/>
              </a:rPr>
              <a:t>S</a:t>
            </a:r>
            <a:endParaRPr sz="1200" dirty="0">
              <a:cs typeface="Montserrat ExtraBold"/>
            </a:endParaRPr>
          </a:p>
        </p:txBody>
      </p:sp>
      <p:sp>
        <p:nvSpPr>
          <p:cNvPr id="11" name="object 23">
            <a:extLst>
              <a:ext uri="{FF2B5EF4-FFF2-40B4-BE49-F238E27FC236}">
                <a16:creationId xmlns="" xmlns:a16="http://schemas.microsoft.com/office/drawing/2014/main" id="{2F369D78-0736-42CE-8ADC-E5A1926E772D}"/>
              </a:ext>
            </a:extLst>
          </p:cNvPr>
          <p:cNvSpPr/>
          <p:nvPr/>
        </p:nvSpPr>
        <p:spPr>
          <a:xfrm rot="16200000">
            <a:off x="10257060" y="632745"/>
            <a:ext cx="585327" cy="287356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>
            <a:extLst>
              <a:ext uri="{FF2B5EF4-FFF2-40B4-BE49-F238E27FC236}">
                <a16:creationId xmlns="" xmlns:a16="http://schemas.microsoft.com/office/drawing/2014/main" id="{D4C3B4FB-F4C3-4039-8B78-F9A6CD79BDFD}"/>
              </a:ext>
            </a:extLst>
          </p:cNvPr>
          <p:cNvSpPr txBox="1"/>
          <p:nvPr/>
        </p:nvSpPr>
        <p:spPr>
          <a:xfrm>
            <a:off x="10406045" y="688241"/>
            <a:ext cx="35085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200" b="1" spc="-10" dirty="0">
                <a:solidFill>
                  <a:srgbClr val="231F20"/>
                </a:solidFill>
                <a:cs typeface="Montserrat ExtraBold"/>
              </a:rPr>
              <a:t>W</a:t>
            </a:r>
            <a:endParaRPr sz="1200" dirty="0">
              <a:cs typeface="Montserrat ExtraBold"/>
            </a:endParaRPr>
          </a:p>
        </p:txBody>
      </p:sp>
      <p:sp>
        <p:nvSpPr>
          <p:cNvPr id="13" name="object 23">
            <a:extLst>
              <a:ext uri="{FF2B5EF4-FFF2-40B4-BE49-F238E27FC236}">
                <a16:creationId xmlns="" xmlns:a16="http://schemas.microsoft.com/office/drawing/2014/main" id="{DB48E42B-8F48-45A2-83A2-1C35FD9B805B}"/>
              </a:ext>
            </a:extLst>
          </p:cNvPr>
          <p:cNvSpPr/>
          <p:nvPr/>
        </p:nvSpPr>
        <p:spPr>
          <a:xfrm rot="5400000">
            <a:off x="-148987" y="6978411"/>
            <a:ext cx="585327" cy="287356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="" xmlns:a16="http://schemas.microsoft.com/office/drawing/2014/main" id="{B65735F1-6F5D-4176-A25D-4A26241A4E15}"/>
              </a:ext>
            </a:extLst>
          </p:cNvPr>
          <p:cNvSpPr txBox="1"/>
          <p:nvPr/>
        </p:nvSpPr>
        <p:spPr>
          <a:xfrm>
            <a:off x="-123789" y="7008595"/>
            <a:ext cx="429887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200" b="1" spc="-10" dirty="0">
                <a:solidFill>
                  <a:srgbClr val="231F20"/>
                </a:solidFill>
                <a:cs typeface="Montserrat ExtraBold"/>
              </a:rPr>
              <a:t>O</a:t>
            </a:r>
            <a:endParaRPr sz="1200" dirty="0">
              <a:cs typeface="Montserrat ExtraBold"/>
            </a:endParaRPr>
          </a:p>
        </p:txBody>
      </p:sp>
      <p:sp>
        <p:nvSpPr>
          <p:cNvPr id="15" name="object 23">
            <a:extLst>
              <a:ext uri="{FF2B5EF4-FFF2-40B4-BE49-F238E27FC236}">
                <a16:creationId xmlns="" xmlns:a16="http://schemas.microsoft.com/office/drawing/2014/main" id="{AAC97735-701D-4BB1-BD14-07E173E47B5A}"/>
              </a:ext>
            </a:extLst>
          </p:cNvPr>
          <p:cNvSpPr/>
          <p:nvPr/>
        </p:nvSpPr>
        <p:spPr>
          <a:xfrm rot="16200000">
            <a:off x="10257058" y="6978411"/>
            <a:ext cx="585327" cy="287356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>
            <a:extLst>
              <a:ext uri="{FF2B5EF4-FFF2-40B4-BE49-F238E27FC236}">
                <a16:creationId xmlns="" xmlns:a16="http://schemas.microsoft.com/office/drawing/2014/main" id="{3EFBB056-0265-4DD9-BD18-62B8B70E4A4E}"/>
              </a:ext>
            </a:extLst>
          </p:cNvPr>
          <p:cNvSpPr txBox="1"/>
          <p:nvPr/>
        </p:nvSpPr>
        <p:spPr>
          <a:xfrm>
            <a:off x="10399629" y="7032365"/>
            <a:ext cx="35085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200" b="1" spc="-10" dirty="0">
                <a:solidFill>
                  <a:srgbClr val="231F20"/>
                </a:solidFill>
                <a:cs typeface="Montserrat ExtraBold"/>
              </a:rPr>
              <a:t>T</a:t>
            </a:r>
            <a:endParaRPr sz="1200" dirty="0">
              <a:cs typeface="Montserrat Extra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7000038-1D9A-4911-AC62-6023637FDE8F}"/>
              </a:ext>
            </a:extLst>
          </p:cNvPr>
          <p:cNvSpPr txBox="1"/>
          <p:nvPr/>
        </p:nvSpPr>
        <p:spPr>
          <a:xfrm>
            <a:off x="382319" y="1014848"/>
            <a:ext cx="496438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/>
          </a:p>
          <a:p>
            <a:r>
              <a:rPr lang="ru-RU" sz="1100" dirty="0"/>
              <a:t>Работающая система дуального образования с хорошим опытом специализированных классов</a:t>
            </a:r>
          </a:p>
          <a:p>
            <a:r>
              <a:rPr lang="ru-RU" sz="1100" dirty="0"/>
              <a:t>Наличие потенциальных заказчиков для СМСП в лице нефтяных компаний</a:t>
            </a:r>
          </a:p>
          <a:p>
            <a:r>
              <a:rPr lang="ru-RU" sz="1100" dirty="0"/>
              <a:t>Транзитное географическое положение между югом Тюменской области и ХМАО</a:t>
            </a:r>
          </a:p>
          <a:p>
            <a:r>
              <a:rPr lang="ru-RU" sz="1100" dirty="0"/>
              <a:t>Наличие рек, озер, пригодных для рыбоводства </a:t>
            </a:r>
          </a:p>
          <a:p>
            <a:r>
              <a:rPr lang="ru-RU" sz="1100" dirty="0"/>
              <a:t>Большое количество дикоросов</a:t>
            </a:r>
          </a:p>
          <a:p>
            <a:r>
              <a:rPr lang="ru-RU" sz="1100" dirty="0"/>
              <a:t>Наличие пушнины  (соболя) в лесах, сохраненная культура заготовления пушнины</a:t>
            </a:r>
          </a:p>
          <a:p>
            <a:r>
              <a:rPr lang="ru-RU" sz="1100" dirty="0"/>
              <a:t>Наличие больших запасов земель лесного фонда</a:t>
            </a:r>
          </a:p>
          <a:p>
            <a:r>
              <a:rPr lang="ru-RU" sz="1100" dirty="0"/>
              <a:t>Наличие  крупных инвестиционных площадок</a:t>
            </a:r>
          </a:p>
          <a:p>
            <a:r>
              <a:rPr lang="ru-RU" sz="1100" dirty="0"/>
              <a:t>Наличие больших запасов торфа</a:t>
            </a:r>
          </a:p>
          <a:p>
            <a:r>
              <a:rPr lang="ru-RU" sz="1100" dirty="0"/>
              <a:t>Высокий внутренний спрос на молочную продукцию, высокий спрос на продукцию в соседних автономных округах</a:t>
            </a:r>
          </a:p>
          <a:p>
            <a:r>
              <a:rPr lang="ru-RU" sz="1100" dirty="0"/>
              <a:t>Относительно высокий уровень доходов населения</a:t>
            </a:r>
          </a:p>
          <a:p>
            <a:r>
              <a:rPr lang="ru-RU" sz="1100" dirty="0"/>
              <a:t>Наличие термального источника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2380A11-3D31-494F-BBE6-A0D513E130BF}"/>
              </a:ext>
            </a:extLst>
          </p:cNvPr>
          <p:cNvSpPr txBox="1"/>
          <p:nvPr/>
        </p:nvSpPr>
        <p:spPr>
          <a:xfrm>
            <a:off x="6419850" y="1088900"/>
            <a:ext cx="3967449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Отток молодежи, квалифицированных кадров</a:t>
            </a:r>
          </a:p>
          <a:p>
            <a:r>
              <a:rPr lang="ru-RU" sz="1100" dirty="0"/>
              <a:t>Высокая маятниковая миграция</a:t>
            </a:r>
          </a:p>
          <a:p>
            <a:r>
              <a:rPr lang="ru-RU" sz="1100" dirty="0"/>
              <a:t>Относительно высокая стоимость электроэнергии</a:t>
            </a:r>
          </a:p>
          <a:p>
            <a:r>
              <a:rPr lang="ru-RU" sz="1100" dirty="0"/>
              <a:t>Кадровый потенциал в части некоторых специальностей утерян</a:t>
            </a:r>
          </a:p>
          <a:p>
            <a:r>
              <a:rPr lang="ru-RU" sz="1100" dirty="0"/>
              <a:t>Низкая продуктивность сиговых пород рыб не позволяет быстро восстанавливать поголовье</a:t>
            </a:r>
          </a:p>
          <a:p>
            <a:r>
              <a:rPr lang="ru-RU" sz="1100" dirty="0"/>
              <a:t>Нестабильность рынка рыбы</a:t>
            </a:r>
          </a:p>
          <a:p>
            <a:r>
              <a:rPr lang="ru-RU" sz="1100" dirty="0"/>
              <a:t>Нестабильность сегмента рыбного производства (меняющиеся стандарты)</a:t>
            </a:r>
          </a:p>
          <a:p>
            <a:r>
              <a:rPr lang="ru-RU" sz="1100" dirty="0"/>
              <a:t>Большие участки земель находятся в зонах затопления</a:t>
            </a:r>
          </a:p>
          <a:p>
            <a:r>
              <a:rPr lang="ru-RU" sz="1100" dirty="0"/>
              <a:t>Низкое качество древесины</a:t>
            </a:r>
          </a:p>
          <a:p>
            <a:r>
              <a:rPr lang="ru-RU" sz="1100" dirty="0"/>
              <a:t>Затрудненный доступ к лесосеке (не хватает лесовозных дорог, конфликт интересов с нефтедобывающими компаниями)</a:t>
            </a:r>
            <a:endParaRPr lang="en-US" sz="1100" dirty="0"/>
          </a:p>
          <a:p>
            <a:r>
              <a:rPr lang="ru-RU" sz="1100" dirty="0"/>
              <a:t>Систематическое падение качества бытовых услуг</a:t>
            </a:r>
          </a:p>
          <a:p>
            <a:r>
              <a:rPr lang="ru-RU" sz="1100" dirty="0"/>
              <a:t>Слабые коммуникации между властью и бизнесом и внутри деловой среды (оценка бизнеса)</a:t>
            </a:r>
          </a:p>
          <a:p>
            <a:endParaRPr lang="ru-RU" sz="11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ECC23144-D45F-4C55-AC29-888DF7EFBE98}"/>
              </a:ext>
            </a:extLst>
          </p:cNvPr>
          <p:cNvSpPr txBox="1"/>
          <p:nvPr/>
        </p:nvSpPr>
        <p:spPr>
          <a:xfrm>
            <a:off x="382319" y="4800531"/>
            <a:ext cx="57517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Неудовлетворенный спрос на пиломатериал внутри муниципального района и за его пределами</a:t>
            </a:r>
          </a:p>
          <a:p>
            <a:r>
              <a:rPr lang="ru-RU" sz="1100" dirty="0"/>
              <a:t>Неудовлетворенный спрос на железобетонные изделия</a:t>
            </a:r>
          </a:p>
          <a:p>
            <a:r>
              <a:rPr lang="ru-RU" sz="1100" dirty="0"/>
              <a:t>Начало строительства газопровода в Демьянке, стимулирование спроса на услуги и товары местных производителей</a:t>
            </a:r>
          </a:p>
          <a:p>
            <a:r>
              <a:rPr lang="ru-RU" sz="1100" dirty="0"/>
              <a:t>Развитие компетенций в глубокой переработке древесины, создание лесопромышленного кластера</a:t>
            </a:r>
          </a:p>
          <a:p>
            <a:r>
              <a:rPr lang="ru-RU" sz="1100" dirty="0"/>
              <a:t>Восстановление компетенций пушного звероводства</a:t>
            </a:r>
          </a:p>
          <a:p>
            <a:endParaRPr lang="ru-RU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C6C4FD4-068C-49B5-89A0-C1C591CD3415}"/>
              </a:ext>
            </a:extLst>
          </p:cNvPr>
          <p:cNvSpPr txBox="1"/>
          <p:nvPr/>
        </p:nvSpPr>
        <p:spPr>
          <a:xfrm>
            <a:off x="6419851" y="4797724"/>
            <a:ext cx="396744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Отток наиболее квалифицированных специалистов за пределы региона</a:t>
            </a:r>
          </a:p>
          <a:p>
            <a:r>
              <a:rPr lang="ru-RU" sz="1100" dirty="0"/>
              <a:t>Сокращение населения муниципального района в перспективе за счет возрастной структуры</a:t>
            </a:r>
          </a:p>
          <a:p>
            <a:r>
              <a:rPr lang="ru-RU" sz="1100" dirty="0"/>
              <a:t>Усиленный отток квалифицированных кадров в предприятия нефтяной промышленности</a:t>
            </a:r>
          </a:p>
          <a:p>
            <a:r>
              <a:rPr lang="ru-RU" sz="1100" dirty="0"/>
              <a:t>Завышение заработных плат в нефтяном секторе, влекущее необходимость поднимать заработные платы субъектами малого и среднего бизнеса (снижение конкурентоспособности)</a:t>
            </a:r>
          </a:p>
          <a:p>
            <a:r>
              <a:rPr lang="ru-RU" sz="1100" dirty="0"/>
              <a:t>Кратный рост стоимости строительных материалов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60493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12700" y="2976163"/>
            <a:ext cx="5834380" cy="2403475"/>
            <a:chOff x="-12700" y="2976163"/>
            <a:chExt cx="5834380" cy="2403475"/>
          </a:xfrm>
        </p:grpSpPr>
        <p:sp>
          <p:nvSpPr>
            <p:cNvPr id="4" name="object 4"/>
            <p:cNvSpPr/>
            <p:nvPr/>
          </p:nvSpPr>
          <p:spPr>
            <a:xfrm>
              <a:off x="3433879" y="2988863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433879" y="2988863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E6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946202" y="3644656"/>
              <a:ext cx="1360805" cy="868044"/>
            </a:xfrm>
            <a:custGeom>
              <a:avLst/>
              <a:gdLst/>
              <a:ahLst/>
              <a:cxnLst/>
              <a:rect l="l" t="t" r="r" b="b"/>
              <a:pathLst>
                <a:path w="1360804" h="868045">
                  <a:moveTo>
                    <a:pt x="1308328" y="0"/>
                  </a:moveTo>
                  <a:lnTo>
                    <a:pt x="52349" y="0"/>
                  </a:lnTo>
                  <a:lnTo>
                    <a:pt x="31975" y="4112"/>
                  </a:lnTo>
                  <a:lnTo>
                    <a:pt x="15335" y="15328"/>
                  </a:lnTo>
                  <a:lnTo>
                    <a:pt x="4114" y="31964"/>
                  </a:lnTo>
                  <a:lnTo>
                    <a:pt x="0" y="52336"/>
                  </a:lnTo>
                  <a:lnTo>
                    <a:pt x="0" y="867460"/>
                  </a:lnTo>
                  <a:lnTo>
                    <a:pt x="1360665" y="867460"/>
                  </a:lnTo>
                  <a:lnTo>
                    <a:pt x="1360665" y="52336"/>
                  </a:lnTo>
                  <a:lnTo>
                    <a:pt x="1356552" y="31964"/>
                  </a:lnTo>
                  <a:lnTo>
                    <a:pt x="1345336" y="15328"/>
                  </a:lnTo>
                  <a:lnTo>
                    <a:pt x="1328700" y="4112"/>
                  </a:lnTo>
                  <a:lnTo>
                    <a:pt x="1308328" y="0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898781" y="3924484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014210" y="4048072"/>
              <a:ext cx="95885" cy="0"/>
            </a:xfrm>
            <a:custGeom>
              <a:avLst/>
              <a:gdLst/>
              <a:ahLst/>
              <a:cxnLst/>
              <a:rect l="l" t="t" r="r" b="b"/>
              <a:pathLst>
                <a:path w="95885">
                  <a:moveTo>
                    <a:pt x="0" y="0"/>
                  </a:moveTo>
                  <a:lnTo>
                    <a:pt x="95605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898781" y="4161040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898781" y="4419102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014210" y="4284629"/>
              <a:ext cx="95885" cy="0"/>
            </a:xfrm>
            <a:custGeom>
              <a:avLst/>
              <a:gdLst/>
              <a:ahLst/>
              <a:cxnLst/>
              <a:rect l="l" t="t" r="r" b="b"/>
              <a:pathLst>
                <a:path w="95885">
                  <a:moveTo>
                    <a:pt x="0" y="0"/>
                  </a:moveTo>
                  <a:lnTo>
                    <a:pt x="95605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823784" y="4512123"/>
              <a:ext cx="1607185" cy="196215"/>
            </a:xfrm>
            <a:custGeom>
              <a:avLst/>
              <a:gdLst/>
              <a:ahLst/>
              <a:cxnLst/>
              <a:rect l="l" t="t" r="r" b="b"/>
              <a:pathLst>
                <a:path w="1607185" h="196214">
                  <a:moveTo>
                    <a:pt x="1548828" y="195872"/>
                  </a:moveTo>
                  <a:lnTo>
                    <a:pt x="57848" y="195872"/>
                  </a:lnTo>
                  <a:lnTo>
                    <a:pt x="35329" y="191326"/>
                  </a:lnTo>
                  <a:lnTo>
                    <a:pt x="16941" y="178931"/>
                  </a:lnTo>
                  <a:lnTo>
                    <a:pt x="4545" y="160548"/>
                  </a:lnTo>
                  <a:lnTo>
                    <a:pt x="0" y="138036"/>
                  </a:lnTo>
                  <a:lnTo>
                    <a:pt x="0" y="57835"/>
                  </a:lnTo>
                  <a:lnTo>
                    <a:pt x="4545" y="35324"/>
                  </a:lnTo>
                  <a:lnTo>
                    <a:pt x="16941" y="16940"/>
                  </a:lnTo>
                  <a:lnTo>
                    <a:pt x="35329" y="4545"/>
                  </a:lnTo>
                  <a:lnTo>
                    <a:pt x="57848" y="0"/>
                  </a:lnTo>
                  <a:lnTo>
                    <a:pt x="1548828" y="0"/>
                  </a:lnTo>
                  <a:lnTo>
                    <a:pt x="1571347" y="4545"/>
                  </a:lnTo>
                  <a:lnTo>
                    <a:pt x="1589735" y="16940"/>
                  </a:lnTo>
                  <a:lnTo>
                    <a:pt x="1602131" y="35324"/>
                  </a:lnTo>
                  <a:lnTo>
                    <a:pt x="1606677" y="57835"/>
                  </a:lnTo>
                  <a:lnTo>
                    <a:pt x="1606677" y="138036"/>
                  </a:lnTo>
                  <a:lnTo>
                    <a:pt x="1602131" y="160548"/>
                  </a:lnTo>
                  <a:lnTo>
                    <a:pt x="1589735" y="178931"/>
                  </a:lnTo>
                  <a:lnTo>
                    <a:pt x="1571347" y="191326"/>
                  </a:lnTo>
                  <a:lnTo>
                    <a:pt x="1548828" y="195872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958647" y="3750367"/>
              <a:ext cx="1254760" cy="0"/>
            </a:xfrm>
            <a:custGeom>
              <a:avLst/>
              <a:gdLst/>
              <a:ahLst/>
              <a:cxnLst/>
              <a:rect l="l" t="t" r="r" b="b"/>
              <a:pathLst>
                <a:path w="1254760">
                  <a:moveTo>
                    <a:pt x="0" y="0"/>
                  </a:moveTo>
                  <a:lnTo>
                    <a:pt x="1254163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529179" y="4579743"/>
              <a:ext cx="204470" cy="0"/>
            </a:xfrm>
            <a:custGeom>
              <a:avLst/>
              <a:gdLst/>
              <a:ahLst/>
              <a:cxnLst/>
              <a:rect l="l" t="t" r="r" b="b"/>
              <a:pathLst>
                <a:path w="204470">
                  <a:moveTo>
                    <a:pt x="0" y="0"/>
                  </a:moveTo>
                  <a:lnTo>
                    <a:pt x="204038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136679" y="3853935"/>
              <a:ext cx="584835" cy="584200"/>
            </a:xfrm>
            <a:custGeom>
              <a:avLst/>
              <a:gdLst/>
              <a:ahLst/>
              <a:cxnLst/>
              <a:rect l="l" t="t" r="r" b="b"/>
              <a:pathLst>
                <a:path w="584835" h="584200">
                  <a:moveTo>
                    <a:pt x="200348" y="477520"/>
                  </a:moveTo>
                  <a:lnTo>
                    <a:pt x="147840" y="477520"/>
                  </a:lnTo>
                  <a:lnTo>
                    <a:pt x="150367" y="480060"/>
                  </a:lnTo>
                  <a:lnTo>
                    <a:pt x="155681" y="482600"/>
                  </a:lnTo>
                  <a:lnTo>
                    <a:pt x="161396" y="486410"/>
                  </a:lnTo>
                  <a:lnTo>
                    <a:pt x="165346" y="490220"/>
                  </a:lnTo>
                  <a:lnTo>
                    <a:pt x="165366" y="499110"/>
                  </a:lnTo>
                  <a:lnTo>
                    <a:pt x="163144" y="506730"/>
                  </a:lnTo>
                  <a:lnTo>
                    <a:pt x="161058" y="515620"/>
                  </a:lnTo>
                  <a:lnTo>
                    <a:pt x="159090" y="524510"/>
                  </a:lnTo>
                  <a:lnTo>
                    <a:pt x="157225" y="533400"/>
                  </a:lnTo>
                  <a:lnTo>
                    <a:pt x="156293" y="542290"/>
                  </a:lnTo>
                  <a:lnTo>
                    <a:pt x="158422" y="549910"/>
                  </a:lnTo>
                  <a:lnTo>
                    <a:pt x="163862" y="554990"/>
                  </a:lnTo>
                  <a:lnTo>
                    <a:pt x="172859" y="557530"/>
                  </a:lnTo>
                  <a:lnTo>
                    <a:pt x="227161" y="571500"/>
                  </a:lnTo>
                  <a:lnTo>
                    <a:pt x="281558" y="584200"/>
                  </a:lnTo>
                  <a:lnTo>
                    <a:pt x="290700" y="584200"/>
                  </a:lnTo>
                  <a:lnTo>
                    <a:pt x="297587" y="582930"/>
                  </a:lnTo>
                  <a:lnTo>
                    <a:pt x="302591" y="577850"/>
                  </a:lnTo>
                  <a:lnTo>
                    <a:pt x="306082" y="568960"/>
                  </a:lnTo>
                  <a:lnTo>
                    <a:pt x="308345" y="560070"/>
                  </a:lnTo>
                  <a:lnTo>
                    <a:pt x="310516" y="552450"/>
                  </a:lnTo>
                  <a:lnTo>
                    <a:pt x="311366" y="548640"/>
                  </a:lnTo>
                  <a:lnTo>
                    <a:pt x="277507" y="548640"/>
                  </a:lnTo>
                  <a:lnTo>
                    <a:pt x="191782" y="528320"/>
                  </a:lnTo>
                  <a:lnTo>
                    <a:pt x="193912" y="519430"/>
                  </a:lnTo>
                  <a:lnTo>
                    <a:pt x="196010" y="510540"/>
                  </a:lnTo>
                  <a:lnTo>
                    <a:pt x="198181" y="500380"/>
                  </a:lnTo>
                  <a:lnTo>
                    <a:pt x="200532" y="491490"/>
                  </a:lnTo>
                  <a:lnTo>
                    <a:pt x="201630" y="483870"/>
                  </a:lnTo>
                  <a:lnTo>
                    <a:pt x="200348" y="477520"/>
                  </a:lnTo>
                  <a:close/>
                </a:path>
                <a:path w="584835" h="584200">
                  <a:moveTo>
                    <a:pt x="382498" y="523240"/>
                  </a:moveTo>
                  <a:lnTo>
                    <a:pt x="344262" y="523240"/>
                  </a:lnTo>
                  <a:lnTo>
                    <a:pt x="348881" y="529590"/>
                  </a:lnTo>
                  <a:lnTo>
                    <a:pt x="353116" y="537210"/>
                  </a:lnTo>
                  <a:lnTo>
                    <a:pt x="379185" y="570230"/>
                  </a:lnTo>
                  <a:lnTo>
                    <a:pt x="386045" y="570230"/>
                  </a:lnTo>
                  <a:lnTo>
                    <a:pt x="394080" y="566420"/>
                  </a:lnTo>
                  <a:lnTo>
                    <a:pt x="452896" y="529590"/>
                  </a:lnTo>
                  <a:lnTo>
                    <a:pt x="386206" y="529590"/>
                  </a:lnTo>
                  <a:lnTo>
                    <a:pt x="382498" y="523240"/>
                  </a:lnTo>
                  <a:close/>
                </a:path>
                <a:path w="584835" h="584200">
                  <a:moveTo>
                    <a:pt x="351713" y="487680"/>
                  </a:moveTo>
                  <a:lnTo>
                    <a:pt x="343915" y="488950"/>
                  </a:lnTo>
                  <a:lnTo>
                    <a:pt x="324696" y="491490"/>
                  </a:lnTo>
                  <a:lnTo>
                    <a:pt x="314971" y="494030"/>
                  </a:lnTo>
                  <a:lnTo>
                    <a:pt x="305180" y="494030"/>
                  </a:lnTo>
                  <a:lnTo>
                    <a:pt x="294398" y="495300"/>
                  </a:lnTo>
                  <a:lnTo>
                    <a:pt x="288416" y="500380"/>
                  </a:lnTo>
                  <a:lnTo>
                    <a:pt x="286257" y="511810"/>
                  </a:lnTo>
                  <a:lnTo>
                    <a:pt x="284265" y="520700"/>
                  </a:lnTo>
                  <a:lnTo>
                    <a:pt x="277507" y="548640"/>
                  </a:lnTo>
                  <a:lnTo>
                    <a:pt x="311366" y="548640"/>
                  </a:lnTo>
                  <a:lnTo>
                    <a:pt x="312499" y="543560"/>
                  </a:lnTo>
                  <a:lnTo>
                    <a:pt x="314197" y="534670"/>
                  </a:lnTo>
                  <a:lnTo>
                    <a:pt x="315607" y="525780"/>
                  </a:lnTo>
                  <a:lnTo>
                    <a:pt x="321690" y="525780"/>
                  </a:lnTo>
                  <a:lnTo>
                    <a:pt x="327926" y="524510"/>
                  </a:lnTo>
                  <a:lnTo>
                    <a:pt x="333467" y="524510"/>
                  </a:lnTo>
                  <a:lnTo>
                    <a:pt x="339018" y="523240"/>
                  </a:lnTo>
                  <a:lnTo>
                    <a:pt x="382498" y="523240"/>
                  </a:lnTo>
                  <a:lnTo>
                    <a:pt x="372855" y="506730"/>
                  </a:lnTo>
                  <a:lnTo>
                    <a:pt x="368172" y="499110"/>
                  </a:lnTo>
                  <a:lnTo>
                    <a:pt x="363675" y="492760"/>
                  </a:lnTo>
                  <a:lnTo>
                    <a:pt x="358244" y="488950"/>
                  </a:lnTo>
                  <a:lnTo>
                    <a:pt x="351713" y="487680"/>
                  </a:lnTo>
                  <a:close/>
                </a:path>
                <a:path w="584835" h="584200">
                  <a:moveTo>
                    <a:pt x="484342" y="383540"/>
                  </a:moveTo>
                  <a:lnTo>
                    <a:pt x="477805" y="384810"/>
                  </a:lnTo>
                  <a:lnTo>
                    <a:pt x="472174" y="388620"/>
                  </a:lnTo>
                  <a:lnTo>
                    <a:pt x="467232" y="394970"/>
                  </a:lnTo>
                  <a:lnTo>
                    <a:pt x="461652" y="403860"/>
                  </a:lnTo>
                  <a:lnTo>
                    <a:pt x="455791" y="411480"/>
                  </a:lnTo>
                  <a:lnTo>
                    <a:pt x="449714" y="419100"/>
                  </a:lnTo>
                  <a:lnTo>
                    <a:pt x="439927" y="433070"/>
                  </a:lnTo>
                  <a:lnTo>
                    <a:pt x="438424" y="439420"/>
                  </a:lnTo>
                  <a:lnTo>
                    <a:pt x="439038" y="444500"/>
                  </a:lnTo>
                  <a:lnTo>
                    <a:pt x="441832" y="450850"/>
                  </a:lnTo>
                  <a:lnTo>
                    <a:pt x="447184" y="458470"/>
                  </a:lnTo>
                  <a:lnTo>
                    <a:pt x="452507" y="467360"/>
                  </a:lnTo>
                  <a:lnTo>
                    <a:pt x="462800" y="482600"/>
                  </a:lnTo>
                  <a:lnTo>
                    <a:pt x="443665" y="494030"/>
                  </a:lnTo>
                  <a:lnTo>
                    <a:pt x="424737" y="506730"/>
                  </a:lnTo>
                  <a:lnTo>
                    <a:pt x="386206" y="529590"/>
                  </a:lnTo>
                  <a:lnTo>
                    <a:pt x="452896" y="529590"/>
                  </a:lnTo>
                  <a:lnTo>
                    <a:pt x="467082" y="520700"/>
                  </a:lnTo>
                  <a:lnTo>
                    <a:pt x="491375" y="506730"/>
                  </a:lnTo>
                  <a:lnTo>
                    <a:pt x="498185" y="500380"/>
                  </a:lnTo>
                  <a:lnTo>
                    <a:pt x="501375" y="494030"/>
                  </a:lnTo>
                  <a:lnTo>
                    <a:pt x="501085" y="487680"/>
                  </a:lnTo>
                  <a:lnTo>
                    <a:pt x="497458" y="478790"/>
                  </a:lnTo>
                  <a:lnTo>
                    <a:pt x="492835" y="471170"/>
                  </a:lnTo>
                  <a:lnTo>
                    <a:pt x="488083" y="464820"/>
                  </a:lnTo>
                  <a:lnTo>
                    <a:pt x="483450" y="457200"/>
                  </a:lnTo>
                  <a:lnTo>
                    <a:pt x="479183" y="448310"/>
                  </a:lnTo>
                  <a:lnTo>
                    <a:pt x="477392" y="445770"/>
                  </a:lnTo>
                  <a:lnTo>
                    <a:pt x="477773" y="438150"/>
                  </a:lnTo>
                  <a:lnTo>
                    <a:pt x="480199" y="435610"/>
                  </a:lnTo>
                  <a:lnTo>
                    <a:pt x="483454" y="429260"/>
                  </a:lnTo>
                  <a:lnTo>
                    <a:pt x="486656" y="424180"/>
                  </a:lnTo>
                  <a:lnTo>
                    <a:pt x="491360" y="420370"/>
                  </a:lnTo>
                  <a:lnTo>
                    <a:pt x="555134" y="420370"/>
                  </a:lnTo>
                  <a:lnTo>
                    <a:pt x="557783" y="414020"/>
                  </a:lnTo>
                  <a:lnTo>
                    <a:pt x="562550" y="393700"/>
                  </a:lnTo>
                  <a:lnTo>
                    <a:pt x="527697" y="393700"/>
                  </a:lnTo>
                  <a:lnTo>
                    <a:pt x="518672" y="392430"/>
                  </a:lnTo>
                  <a:lnTo>
                    <a:pt x="491997" y="384810"/>
                  </a:lnTo>
                  <a:lnTo>
                    <a:pt x="484342" y="383540"/>
                  </a:lnTo>
                  <a:close/>
                </a:path>
                <a:path w="584835" h="584200">
                  <a:moveTo>
                    <a:pt x="48140" y="156210"/>
                  </a:moveTo>
                  <a:lnTo>
                    <a:pt x="41505" y="157480"/>
                  </a:lnTo>
                  <a:lnTo>
                    <a:pt x="35396" y="158750"/>
                  </a:lnTo>
                  <a:lnTo>
                    <a:pt x="29857" y="163830"/>
                  </a:lnTo>
                  <a:lnTo>
                    <a:pt x="22406" y="195580"/>
                  </a:lnTo>
                  <a:lnTo>
                    <a:pt x="7451" y="259080"/>
                  </a:lnTo>
                  <a:lnTo>
                    <a:pt x="0" y="289560"/>
                  </a:lnTo>
                  <a:lnTo>
                    <a:pt x="2827" y="297180"/>
                  </a:lnTo>
                  <a:lnTo>
                    <a:pt x="7192" y="300990"/>
                  </a:lnTo>
                  <a:lnTo>
                    <a:pt x="12917" y="304800"/>
                  </a:lnTo>
                  <a:lnTo>
                    <a:pt x="19824" y="307340"/>
                  </a:lnTo>
                  <a:lnTo>
                    <a:pt x="26923" y="308610"/>
                  </a:lnTo>
                  <a:lnTo>
                    <a:pt x="33781" y="311150"/>
                  </a:lnTo>
                  <a:lnTo>
                    <a:pt x="40906" y="312420"/>
                  </a:lnTo>
                  <a:lnTo>
                    <a:pt x="49971" y="313690"/>
                  </a:lnTo>
                  <a:lnTo>
                    <a:pt x="56475" y="317500"/>
                  </a:lnTo>
                  <a:lnTo>
                    <a:pt x="60528" y="323850"/>
                  </a:lnTo>
                  <a:lnTo>
                    <a:pt x="62242" y="334010"/>
                  </a:lnTo>
                  <a:lnTo>
                    <a:pt x="62750" y="341630"/>
                  </a:lnTo>
                  <a:lnTo>
                    <a:pt x="62242" y="346710"/>
                  </a:lnTo>
                  <a:lnTo>
                    <a:pt x="54990" y="350520"/>
                  </a:lnTo>
                  <a:lnTo>
                    <a:pt x="47274" y="354330"/>
                  </a:lnTo>
                  <a:lnTo>
                    <a:pt x="39697" y="359410"/>
                  </a:lnTo>
                  <a:lnTo>
                    <a:pt x="16049" y="386080"/>
                  </a:lnTo>
                  <a:lnTo>
                    <a:pt x="18922" y="392430"/>
                  </a:lnTo>
                  <a:lnTo>
                    <a:pt x="49777" y="443230"/>
                  </a:lnTo>
                  <a:lnTo>
                    <a:pt x="65310" y="467360"/>
                  </a:lnTo>
                  <a:lnTo>
                    <a:pt x="80898" y="492760"/>
                  </a:lnTo>
                  <a:lnTo>
                    <a:pt x="85776" y="499110"/>
                  </a:lnTo>
                  <a:lnTo>
                    <a:pt x="91525" y="501650"/>
                  </a:lnTo>
                  <a:lnTo>
                    <a:pt x="97965" y="501650"/>
                  </a:lnTo>
                  <a:lnTo>
                    <a:pt x="104914" y="499110"/>
                  </a:lnTo>
                  <a:lnTo>
                    <a:pt x="129262" y="483870"/>
                  </a:lnTo>
                  <a:lnTo>
                    <a:pt x="137540" y="478790"/>
                  </a:lnTo>
                  <a:lnTo>
                    <a:pt x="140982" y="477520"/>
                  </a:lnTo>
                  <a:lnTo>
                    <a:pt x="200348" y="477520"/>
                  </a:lnTo>
                  <a:lnTo>
                    <a:pt x="196686" y="472440"/>
                  </a:lnTo>
                  <a:lnTo>
                    <a:pt x="190639" y="467360"/>
                  </a:lnTo>
                  <a:lnTo>
                    <a:pt x="184676" y="463550"/>
                  </a:lnTo>
                  <a:lnTo>
                    <a:pt x="102742" y="463550"/>
                  </a:lnTo>
                  <a:lnTo>
                    <a:pt x="90880" y="443230"/>
                  </a:lnTo>
                  <a:lnTo>
                    <a:pt x="55498" y="386080"/>
                  </a:lnTo>
                  <a:lnTo>
                    <a:pt x="88264" y="367030"/>
                  </a:lnTo>
                  <a:lnTo>
                    <a:pt x="93757" y="363220"/>
                  </a:lnTo>
                  <a:lnTo>
                    <a:pt x="97113" y="358140"/>
                  </a:lnTo>
                  <a:lnTo>
                    <a:pt x="98398" y="351790"/>
                  </a:lnTo>
                  <a:lnTo>
                    <a:pt x="97675" y="345440"/>
                  </a:lnTo>
                  <a:lnTo>
                    <a:pt x="95714" y="335280"/>
                  </a:lnTo>
                  <a:lnTo>
                    <a:pt x="92455" y="313690"/>
                  </a:lnTo>
                  <a:lnTo>
                    <a:pt x="57419" y="281940"/>
                  </a:lnTo>
                  <a:lnTo>
                    <a:pt x="37591" y="278130"/>
                  </a:lnTo>
                  <a:lnTo>
                    <a:pt x="47678" y="234950"/>
                  </a:lnTo>
                  <a:lnTo>
                    <a:pt x="52801" y="213360"/>
                  </a:lnTo>
                  <a:lnTo>
                    <a:pt x="58051" y="191770"/>
                  </a:lnTo>
                  <a:lnTo>
                    <a:pt x="117914" y="191770"/>
                  </a:lnTo>
                  <a:lnTo>
                    <a:pt x="118884" y="190500"/>
                  </a:lnTo>
                  <a:lnTo>
                    <a:pt x="124256" y="182880"/>
                  </a:lnTo>
                  <a:lnTo>
                    <a:pt x="129895" y="173990"/>
                  </a:lnTo>
                  <a:lnTo>
                    <a:pt x="135772" y="166370"/>
                  </a:lnTo>
                  <a:lnTo>
                    <a:pt x="136786" y="165100"/>
                  </a:lnTo>
                  <a:lnTo>
                    <a:pt x="87248" y="165100"/>
                  </a:lnTo>
                  <a:lnTo>
                    <a:pt x="79303" y="163830"/>
                  </a:lnTo>
                  <a:lnTo>
                    <a:pt x="63274" y="160020"/>
                  </a:lnTo>
                  <a:lnTo>
                    <a:pt x="55257" y="157480"/>
                  </a:lnTo>
                  <a:lnTo>
                    <a:pt x="48140" y="156210"/>
                  </a:lnTo>
                  <a:close/>
                </a:path>
                <a:path w="584835" h="584200">
                  <a:moveTo>
                    <a:pt x="146330" y="438150"/>
                  </a:moveTo>
                  <a:lnTo>
                    <a:pt x="139527" y="439420"/>
                  </a:lnTo>
                  <a:lnTo>
                    <a:pt x="132473" y="443230"/>
                  </a:lnTo>
                  <a:lnTo>
                    <a:pt x="117370" y="453390"/>
                  </a:lnTo>
                  <a:lnTo>
                    <a:pt x="102742" y="463550"/>
                  </a:lnTo>
                  <a:lnTo>
                    <a:pt x="184676" y="463550"/>
                  </a:lnTo>
                  <a:lnTo>
                    <a:pt x="182688" y="462280"/>
                  </a:lnTo>
                  <a:lnTo>
                    <a:pt x="174885" y="457200"/>
                  </a:lnTo>
                  <a:lnTo>
                    <a:pt x="167272" y="450850"/>
                  </a:lnTo>
                  <a:lnTo>
                    <a:pt x="159892" y="444500"/>
                  </a:lnTo>
                  <a:lnTo>
                    <a:pt x="153060" y="440690"/>
                  </a:lnTo>
                  <a:lnTo>
                    <a:pt x="146330" y="438150"/>
                  </a:lnTo>
                  <a:close/>
                </a:path>
                <a:path w="584835" h="584200">
                  <a:moveTo>
                    <a:pt x="555134" y="420370"/>
                  </a:moveTo>
                  <a:lnTo>
                    <a:pt x="499122" y="420370"/>
                  </a:lnTo>
                  <a:lnTo>
                    <a:pt x="516356" y="425450"/>
                  </a:lnTo>
                  <a:lnTo>
                    <a:pt x="525047" y="426720"/>
                  </a:lnTo>
                  <a:lnTo>
                    <a:pt x="533780" y="429260"/>
                  </a:lnTo>
                  <a:lnTo>
                    <a:pt x="542960" y="429260"/>
                  </a:lnTo>
                  <a:lnTo>
                    <a:pt x="549782" y="427990"/>
                  </a:lnTo>
                  <a:lnTo>
                    <a:pt x="554605" y="421640"/>
                  </a:lnTo>
                  <a:lnTo>
                    <a:pt x="555134" y="420370"/>
                  </a:lnTo>
                  <a:close/>
                </a:path>
                <a:path w="584835" h="584200">
                  <a:moveTo>
                    <a:pt x="523920" y="123190"/>
                  </a:moveTo>
                  <a:lnTo>
                    <a:pt x="482866" y="123190"/>
                  </a:lnTo>
                  <a:lnTo>
                    <a:pt x="505863" y="161290"/>
                  </a:lnTo>
                  <a:lnTo>
                    <a:pt x="517592" y="180340"/>
                  </a:lnTo>
                  <a:lnTo>
                    <a:pt x="529716" y="199390"/>
                  </a:lnTo>
                  <a:lnTo>
                    <a:pt x="515069" y="208280"/>
                  </a:lnTo>
                  <a:lnTo>
                    <a:pt x="507130" y="213360"/>
                  </a:lnTo>
                  <a:lnTo>
                    <a:pt x="498982" y="217170"/>
                  </a:lnTo>
                  <a:lnTo>
                    <a:pt x="492820" y="222250"/>
                  </a:lnTo>
                  <a:lnTo>
                    <a:pt x="488986" y="227330"/>
                  </a:lnTo>
                  <a:lnTo>
                    <a:pt x="487483" y="233680"/>
                  </a:lnTo>
                  <a:lnTo>
                    <a:pt x="488314" y="241300"/>
                  </a:lnTo>
                  <a:lnTo>
                    <a:pt x="490332" y="251460"/>
                  </a:lnTo>
                  <a:lnTo>
                    <a:pt x="492034" y="261620"/>
                  </a:lnTo>
                  <a:lnTo>
                    <a:pt x="493496" y="271780"/>
                  </a:lnTo>
                  <a:lnTo>
                    <a:pt x="494791" y="281940"/>
                  </a:lnTo>
                  <a:lnTo>
                    <a:pt x="495947" y="292100"/>
                  </a:lnTo>
                  <a:lnTo>
                    <a:pt x="500506" y="297180"/>
                  </a:lnTo>
                  <a:lnTo>
                    <a:pt x="510031" y="299720"/>
                  </a:lnTo>
                  <a:lnTo>
                    <a:pt x="519289" y="300990"/>
                  </a:lnTo>
                  <a:lnTo>
                    <a:pt x="548017" y="308610"/>
                  </a:lnTo>
                  <a:lnTo>
                    <a:pt x="537948" y="350520"/>
                  </a:lnTo>
                  <a:lnTo>
                    <a:pt x="527697" y="393700"/>
                  </a:lnTo>
                  <a:lnTo>
                    <a:pt x="562550" y="393700"/>
                  </a:lnTo>
                  <a:lnTo>
                    <a:pt x="564337" y="386080"/>
                  </a:lnTo>
                  <a:lnTo>
                    <a:pt x="570838" y="359410"/>
                  </a:lnTo>
                  <a:lnTo>
                    <a:pt x="577288" y="331470"/>
                  </a:lnTo>
                  <a:lnTo>
                    <a:pt x="583691" y="304800"/>
                  </a:lnTo>
                  <a:lnTo>
                    <a:pt x="584727" y="295910"/>
                  </a:lnTo>
                  <a:lnTo>
                    <a:pt x="551724" y="275590"/>
                  </a:lnTo>
                  <a:lnTo>
                    <a:pt x="543362" y="273050"/>
                  </a:lnTo>
                  <a:lnTo>
                    <a:pt x="534923" y="271780"/>
                  </a:lnTo>
                  <a:lnTo>
                    <a:pt x="527557" y="270510"/>
                  </a:lnTo>
                  <a:lnTo>
                    <a:pt x="524776" y="266700"/>
                  </a:lnTo>
                  <a:lnTo>
                    <a:pt x="525017" y="259080"/>
                  </a:lnTo>
                  <a:lnTo>
                    <a:pt x="524164" y="254000"/>
                  </a:lnTo>
                  <a:lnTo>
                    <a:pt x="522847" y="247650"/>
                  </a:lnTo>
                  <a:lnTo>
                    <a:pt x="523791" y="241300"/>
                  </a:lnTo>
                  <a:lnTo>
                    <a:pt x="529716" y="236220"/>
                  </a:lnTo>
                  <a:lnTo>
                    <a:pt x="537574" y="232410"/>
                  </a:lnTo>
                  <a:lnTo>
                    <a:pt x="545190" y="227330"/>
                  </a:lnTo>
                  <a:lnTo>
                    <a:pt x="552660" y="223520"/>
                  </a:lnTo>
                  <a:lnTo>
                    <a:pt x="560082" y="218440"/>
                  </a:lnTo>
                  <a:lnTo>
                    <a:pt x="566583" y="212090"/>
                  </a:lnTo>
                  <a:lnTo>
                    <a:pt x="569744" y="207010"/>
                  </a:lnTo>
                  <a:lnTo>
                    <a:pt x="569594" y="199390"/>
                  </a:lnTo>
                  <a:lnTo>
                    <a:pt x="566165" y="191770"/>
                  </a:lnTo>
                  <a:lnTo>
                    <a:pt x="551169" y="167640"/>
                  </a:lnTo>
                  <a:lnTo>
                    <a:pt x="536073" y="143510"/>
                  </a:lnTo>
                  <a:lnTo>
                    <a:pt x="523920" y="123190"/>
                  </a:lnTo>
                  <a:close/>
                </a:path>
                <a:path w="584835" h="584200">
                  <a:moveTo>
                    <a:pt x="117914" y="191770"/>
                  </a:moveTo>
                  <a:lnTo>
                    <a:pt x="58051" y="191770"/>
                  </a:lnTo>
                  <a:lnTo>
                    <a:pt x="76165" y="195580"/>
                  </a:lnTo>
                  <a:lnTo>
                    <a:pt x="94373" y="200660"/>
                  </a:lnTo>
                  <a:lnTo>
                    <a:pt x="102005" y="201930"/>
                  </a:lnTo>
                  <a:lnTo>
                    <a:pt x="108481" y="200660"/>
                  </a:lnTo>
                  <a:lnTo>
                    <a:pt x="114031" y="196850"/>
                  </a:lnTo>
                  <a:lnTo>
                    <a:pt x="117914" y="191770"/>
                  </a:lnTo>
                  <a:close/>
                </a:path>
                <a:path w="584835" h="584200">
                  <a:moveTo>
                    <a:pt x="206719" y="16510"/>
                  </a:moveTo>
                  <a:lnTo>
                    <a:pt x="200345" y="16510"/>
                  </a:lnTo>
                  <a:lnTo>
                    <a:pt x="193433" y="19050"/>
                  </a:lnTo>
                  <a:lnTo>
                    <a:pt x="118024" y="64770"/>
                  </a:lnTo>
                  <a:lnTo>
                    <a:pt x="92976" y="81280"/>
                  </a:lnTo>
                  <a:lnTo>
                    <a:pt x="87245" y="86360"/>
                  </a:lnTo>
                  <a:lnTo>
                    <a:pt x="84466" y="91440"/>
                  </a:lnTo>
                  <a:lnTo>
                    <a:pt x="84541" y="97790"/>
                  </a:lnTo>
                  <a:lnTo>
                    <a:pt x="87375" y="105410"/>
                  </a:lnTo>
                  <a:lnTo>
                    <a:pt x="92289" y="113030"/>
                  </a:lnTo>
                  <a:lnTo>
                    <a:pt x="97345" y="120650"/>
                  </a:lnTo>
                  <a:lnTo>
                    <a:pt x="102306" y="129540"/>
                  </a:lnTo>
                  <a:lnTo>
                    <a:pt x="106933" y="137160"/>
                  </a:lnTo>
                  <a:lnTo>
                    <a:pt x="108724" y="140970"/>
                  </a:lnTo>
                  <a:lnTo>
                    <a:pt x="108330" y="147320"/>
                  </a:lnTo>
                  <a:lnTo>
                    <a:pt x="106057" y="149860"/>
                  </a:lnTo>
                  <a:lnTo>
                    <a:pt x="102709" y="156210"/>
                  </a:lnTo>
                  <a:lnTo>
                    <a:pt x="99563" y="161290"/>
                  </a:lnTo>
                  <a:lnTo>
                    <a:pt x="94961" y="165100"/>
                  </a:lnTo>
                  <a:lnTo>
                    <a:pt x="136786" y="165100"/>
                  </a:lnTo>
                  <a:lnTo>
                    <a:pt x="141858" y="158750"/>
                  </a:lnTo>
                  <a:lnTo>
                    <a:pt x="145714" y="152400"/>
                  </a:lnTo>
                  <a:lnTo>
                    <a:pt x="147326" y="147320"/>
                  </a:lnTo>
                  <a:lnTo>
                    <a:pt x="146652" y="140970"/>
                  </a:lnTo>
                  <a:lnTo>
                    <a:pt x="143649" y="134620"/>
                  </a:lnTo>
                  <a:lnTo>
                    <a:pt x="138296" y="127000"/>
                  </a:lnTo>
                  <a:lnTo>
                    <a:pt x="122567" y="102870"/>
                  </a:lnTo>
                  <a:lnTo>
                    <a:pt x="141986" y="90170"/>
                  </a:lnTo>
                  <a:lnTo>
                    <a:pt x="180105" y="67310"/>
                  </a:lnTo>
                  <a:lnTo>
                    <a:pt x="199516" y="55880"/>
                  </a:lnTo>
                  <a:lnTo>
                    <a:pt x="236277" y="55880"/>
                  </a:lnTo>
                  <a:lnTo>
                    <a:pt x="231045" y="46990"/>
                  </a:lnTo>
                  <a:lnTo>
                    <a:pt x="226610" y="39370"/>
                  </a:lnTo>
                  <a:lnTo>
                    <a:pt x="222031" y="31750"/>
                  </a:lnTo>
                  <a:lnTo>
                    <a:pt x="217423" y="25400"/>
                  </a:lnTo>
                  <a:lnTo>
                    <a:pt x="212448" y="19050"/>
                  </a:lnTo>
                  <a:lnTo>
                    <a:pt x="206719" y="16510"/>
                  </a:lnTo>
                  <a:close/>
                </a:path>
                <a:path w="584835" h="584200">
                  <a:moveTo>
                    <a:pt x="427566" y="38100"/>
                  </a:moveTo>
                  <a:lnTo>
                    <a:pt x="308241" y="38100"/>
                  </a:lnTo>
                  <a:lnTo>
                    <a:pt x="393966" y="58420"/>
                  </a:lnTo>
                  <a:lnTo>
                    <a:pt x="389855" y="76200"/>
                  </a:lnTo>
                  <a:lnTo>
                    <a:pt x="387733" y="85090"/>
                  </a:lnTo>
                  <a:lnTo>
                    <a:pt x="385457" y="93980"/>
                  </a:lnTo>
                  <a:lnTo>
                    <a:pt x="384223" y="101600"/>
                  </a:lnTo>
                  <a:lnTo>
                    <a:pt x="385394" y="107950"/>
                  </a:lnTo>
                  <a:lnTo>
                    <a:pt x="389136" y="114300"/>
                  </a:lnTo>
                  <a:lnTo>
                    <a:pt x="395617" y="119380"/>
                  </a:lnTo>
                  <a:lnTo>
                    <a:pt x="403329" y="124460"/>
                  </a:lnTo>
                  <a:lnTo>
                    <a:pt x="410837" y="129540"/>
                  </a:lnTo>
                  <a:lnTo>
                    <a:pt x="418133" y="134620"/>
                  </a:lnTo>
                  <a:lnTo>
                    <a:pt x="425208" y="140970"/>
                  </a:lnTo>
                  <a:lnTo>
                    <a:pt x="432331" y="144780"/>
                  </a:lnTo>
                  <a:lnTo>
                    <a:pt x="439362" y="147320"/>
                  </a:lnTo>
                  <a:lnTo>
                    <a:pt x="446489" y="146050"/>
                  </a:lnTo>
                  <a:lnTo>
                    <a:pt x="453897" y="142240"/>
                  </a:lnTo>
                  <a:lnTo>
                    <a:pt x="468672" y="132080"/>
                  </a:lnTo>
                  <a:lnTo>
                    <a:pt x="482866" y="123190"/>
                  </a:lnTo>
                  <a:lnTo>
                    <a:pt x="523920" y="123190"/>
                  </a:lnTo>
                  <a:lnTo>
                    <a:pt x="520881" y="118110"/>
                  </a:lnTo>
                  <a:lnTo>
                    <a:pt x="514447" y="107950"/>
                  </a:lnTo>
                  <a:lnTo>
                    <a:pt x="442293" y="107950"/>
                  </a:lnTo>
                  <a:lnTo>
                    <a:pt x="435679" y="106680"/>
                  </a:lnTo>
                  <a:lnTo>
                    <a:pt x="428624" y="102870"/>
                  </a:lnTo>
                  <a:lnTo>
                    <a:pt x="420750" y="96520"/>
                  </a:lnTo>
                  <a:lnTo>
                    <a:pt x="418591" y="91440"/>
                  </a:lnTo>
                  <a:lnTo>
                    <a:pt x="421525" y="82550"/>
                  </a:lnTo>
                  <a:lnTo>
                    <a:pt x="423447" y="76200"/>
                  </a:lnTo>
                  <a:lnTo>
                    <a:pt x="425029" y="68580"/>
                  </a:lnTo>
                  <a:lnTo>
                    <a:pt x="426542" y="62230"/>
                  </a:lnTo>
                  <a:lnTo>
                    <a:pt x="428256" y="55880"/>
                  </a:lnTo>
                  <a:lnTo>
                    <a:pt x="429495" y="48260"/>
                  </a:lnTo>
                  <a:lnTo>
                    <a:pt x="429029" y="41910"/>
                  </a:lnTo>
                  <a:lnTo>
                    <a:pt x="427566" y="38100"/>
                  </a:lnTo>
                  <a:close/>
                </a:path>
                <a:path w="584835" h="584200">
                  <a:moveTo>
                    <a:pt x="494307" y="83820"/>
                  </a:moveTo>
                  <a:lnTo>
                    <a:pt x="456056" y="102870"/>
                  </a:lnTo>
                  <a:lnTo>
                    <a:pt x="448931" y="107950"/>
                  </a:lnTo>
                  <a:lnTo>
                    <a:pt x="514447" y="107950"/>
                  </a:lnTo>
                  <a:lnTo>
                    <a:pt x="505599" y="93980"/>
                  </a:lnTo>
                  <a:lnTo>
                    <a:pt x="500210" y="87630"/>
                  </a:lnTo>
                  <a:lnTo>
                    <a:pt x="494307" y="83820"/>
                  </a:lnTo>
                  <a:close/>
                </a:path>
                <a:path w="584835" h="584200">
                  <a:moveTo>
                    <a:pt x="236277" y="55880"/>
                  </a:moveTo>
                  <a:lnTo>
                    <a:pt x="199516" y="55880"/>
                  </a:lnTo>
                  <a:lnTo>
                    <a:pt x="217817" y="87630"/>
                  </a:lnTo>
                  <a:lnTo>
                    <a:pt x="222125" y="92710"/>
                  </a:lnTo>
                  <a:lnTo>
                    <a:pt x="227337" y="96520"/>
                  </a:lnTo>
                  <a:lnTo>
                    <a:pt x="233600" y="97790"/>
                  </a:lnTo>
                  <a:lnTo>
                    <a:pt x="241058" y="97790"/>
                  </a:lnTo>
                  <a:lnTo>
                    <a:pt x="250986" y="95250"/>
                  </a:lnTo>
                  <a:lnTo>
                    <a:pt x="291223" y="90170"/>
                  </a:lnTo>
                  <a:lnTo>
                    <a:pt x="297192" y="85090"/>
                  </a:lnTo>
                  <a:lnTo>
                    <a:pt x="299351" y="74930"/>
                  </a:lnTo>
                  <a:lnTo>
                    <a:pt x="301414" y="66040"/>
                  </a:lnTo>
                  <a:lnTo>
                    <a:pt x="302039" y="63500"/>
                  </a:lnTo>
                  <a:lnTo>
                    <a:pt x="243458" y="63500"/>
                  </a:lnTo>
                  <a:lnTo>
                    <a:pt x="239267" y="60960"/>
                  </a:lnTo>
                  <a:lnTo>
                    <a:pt x="236277" y="55880"/>
                  </a:lnTo>
                  <a:close/>
                </a:path>
                <a:path w="584835" h="584200">
                  <a:moveTo>
                    <a:pt x="295922" y="0"/>
                  </a:moveTo>
                  <a:lnTo>
                    <a:pt x="277367" y="27940"/>
                  </a:lnTo>
                  <a:lnTo>
                    <a:pt x="274573" y="34290"/>
                  </a:lnTo>
                  <a:lnTo>
                    <a:pt x="243458" y="63500"/>
                  </a:lnTo>
                  <a:lnTo>
                    <a:pt x="302039" y="63500"/>
                  </a:lnTo>
                  <a:lnTo>
                    <a:pt x="303601" y="57150"/>
                  </a:lnTo>
                  <a:lnTo>
                    <a:pt x="305886" y="46990"/>
                  </a:lnTo>
                  <a:lnTo>
                    <a:pt x="308241" y="38100"/>
                  </a:lnTo>
                  <a:lnTo>
                    <a:pt x="427566" y="38100"/>
                  </a:lnTo>
                  <a:lnTo>
                    <a:pt x="426590" y="35560"/>
                  </a:lnTo>
                  <a:lnTo>
                    <a:pt x="421906" y="30480"/>
                  </a:lnTo>
                  <a:lnTo>
                    <a:pt x="2959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174277" y="3890919"/>
              <a:ext cx="510540" cy="511175"/>
            </a:xfrm>
            <a:custGeom>
              <a:avLst/>
              <a:gdLst/>
              <a:ahLst/>
              <a:cxnLst/>
              <a:rect l="l" t="t" r="r" b="b"/>
              <a:pathLst>
                <a:path w="510539" h="511175">
                  <a:moveTo>
                    <a:pt x="400936" y="401034"/>
                  </a:moveTo>
                  <a:lnTo>
                    <a:pt x="108727" y="401034"/>
                  </a:lnTo>
                  <a:lnTo>
                    <a:pt x="115460" y="402744"/>
                  </a:lnTo>
                  <a:lnTo>
                    <a:pt x="122300" y="407288"/>
                  </a:lnTo>
                  <a:lnTo>
                    <a:pt x="129674" y="413297"/>
                  </a:lnTo>
                  <a:lnTo>
                    <a:pt x="137286" y="418972"/>
                  </a:lnTo>
                  <a:lnTo>
                    <a:pt x="145089" y="424362"/>
                  </a:lnTo>
                  <a:lnTo>
                    <a:pt x="153034" y="429513"/>
                  </a:lnTo>
                  <a:lnTo>
                    <a:pt x="159083" y="434381"/>
                  </a:lnTo>
                  <a:lnTo>
                    <a:pt x="162750" y="439975"/>
                  </a:lnTo>
                  <a:lnTo>
                    <a:pt x="164036" y="446498"/>
                  </a:lnTo>
                  <a:lnTo>
                    <a:pt x="162940" y="454151"/>
                  </a:lnTo>
                  <a:lnTo>
                    <a:pt x="160571" y="463295"/>
                  </a:lnTo>
                  <a:lnTo>
                    <a:pt x="158416" y="472328"/>
                  </a:lnTo>
                  <a:lnTo>
                    <a:pt x="156315" y="481458"/>
                  </a:lnTo>
                  <a:lnTo>
                    <a:pt x="154177" y="490600"/>
                  </a:lnTo>
                  <a:lnTo>
                    <a:pt x="239902" y="510920"/>
                  </a:lnTo>
                  <a:lnTo>
                    <a:pt x="244522" y="491902"/>
                  </a:lnTo>
                  <a:lnTo>
                    <a:pt x="246671" y="482810"/>
                  </a:lnTo>
                  <a:lnTo>
                    <a:pt x="248665" y="473836"/>
                  </a:lnTo>
                  <a:lnTo>
                    <a:pt x="250824" y="463295"/>
                  </a:lnTo>
                  <a:lnTo>
                    <a:pt x="256793" y="458088"/>
                  </a:lnTo>
                  <a:lnTo>
                    <a:pt x="277373" y="455812"/>
                  </a:lnTo>
                  <a:lnTo>
                    <a:pt x="287099" y="454453"/>
                  </a:lnTo>
                  <a:lnTo>
                    <a:pt x="296753" y="452784"/>
                  </a:lnTo>
                  <a:lnTo>
                    <a:pt x="306323" y="450722"/>
                  </a:lnTo>
                  <a:lnTo>
                    <a:pt x="314114" y="449867"/>
                  </a:lnTo>
                  <a:lnTo>
                    <a:pt x="417349" y="449867"/>
                  </a:lnTo>
                  <a:lnTo>
                    <a:pt x="425195" y="445007"/>
                  </a:lnTo>
                  <a:lnTo>
                    <a:pt x="414908" y="429513"/>
                  </a:lnTo>
                  <a:lnTo>
                    <a:pt x="409586" y="421433"/>
                  </a:lnTo>
                  <a:lnTo>
                    <a:pt x="404240" y="413257"/>
                  </a:lnTo>
                  <a:lnTo>
                    <a:pt x="401445" y="407269"/>
                  </a:lnTo>
                  <a:lnTo>
                    <a:pt x="400890" y="402038"/>
                  </a:lnTo>
                  <a:lnTo>
                    <a:pt x="400936" y="401034"/>
                  </a:lnTo>
                  <a:close/>
                </a:path>
                <a:path w="510539" h="511175">
                  <a:moveTo>
                    <a:pt x="417349" y="449867"/>
                  </a:moveTo>
                  <a:lnTo>
                    <a:pt x="314114" y="449867"/>
                  </a:lnTo>
                  <a:lnTo>
                    <a:pt x="320643" y="451310"/>
                  </a:lnTo>
                  <a:lnTo>
                    <a:pt x="326076" y="455062"/>
                  </a:lnTo>
                  <a:lnTo>
                    <a:pt x="330580" y="461136"/>
                  </a:lnTo>
                  <a:lnTo>
                    <a:pt x="335256" y="469284"/>
                  </a:lnTo>
                  <a:lnTo>
                    <a:pt x="348614" y="492251"/>
                  </a:lnTo>
                  <a:lnTo>
                    <a:pt x="395732" y="463222"/>
                  </a:lnTo>
                  <a:lnTo>
                    <a:pt x="417349" y="449867"/>
                  </a:lnTo>
                  <a:close/>
                </a:path>
                <a:path w="510539" h="511175">
                  <a:moveTo>
                    <a:pt x="20446" y="154304"/>
                  </a:moveTo>
                  <a:lnTo>
                    <a:pt x="15198" y="176131"/>
                  </a:lnTo>
                  <a:lnTo>
                    <a:pt x="10080" y="197564"/>
                  </a:lnTo>
                  <a:lnTo>
                    <a:pt x="0" y="240156"/>
                  </a:lnTo>
                  <a:lnTo>
                    <a:pt x="38988" y="249427"/>
                  </a:lnTo>
                  <a:lnTo>
                    <a:pt x="48005" y="251459"/>
                  </a:lnTo>
                  <a:lnTo>
                    <a:pt x="52196" y="257174"/>
                  </a:lnTo>
                  <a:lnTo>
                    <a:pt x="53466" y="266191"/>
                  </a:lnTo>
                  <a:lnTo>
                    <a:pt x="54856" y="276550"/>
                  </a:lnTo>
                  <a:lnTo>
                    <a:pt x="56387" y="286861"/>
                  </a:lnTo>
                  <a:lnTo>
                    <a:pt x="58110" y="297124"/>
                  </a:lnTo>
                  <a:lnTo>
                    <a:pt x="60070" y="307339"/>
                  </a:lnTo>
                  <a:lnTo>
                    <a:pt x="60799" y="314477"/>
                  </a:lnTo>
                  <a:lnTo>
                    <a:pt x="59515" y="320532"/>
                  </a:lnTo>
                  <a:lnTo>
                    <a:pt x="56159" y="325610"/>
                  </a:lnTo>
                  <a:lnTo>
                    <a:pt x="50672" y="329818"/>
                  </a:lnTo>
                  <a:lnTo>
                    <a:pt x="17906" y="348741"/>
                  </a:lnTo>
                  <a:lnTo>
                    <a:pt x="65150" y="425449"/>
                  </a:lnTo>
                  <a:lnTo>
                    <a:pt x="83556" y="413257"/>
                  </a:lnTo>
                  <a:lnTo>
                    <a:pt x="94868" y="405637"/>
                  </a:lnTo>
                  <a:lnTo>
                    <a:pt x="101923" y="402038"/>
                  </a:lnTo>
                  <a:lnTo>
                    <a:pt x="108727" y="401034"/>
                  </a:lnTo>
                  <a:lnTo>
                    <a:pt x="400936" y="401034"/>
                  </a:lnTo>
                  <a:lnTo>
                    <a:pt x="402330" y="395720"/>
                  </a:lnTo>
                  <a:lnTo>
                    <a:pt x="405891" y="390016"/>
                  </a:lnTo>
                  <a:lnTo>
                    <a:pt x="412120" y="382039"/>
                  </a:lnTo>
                  <a:lnTo>
                    <a:pt x="415511" y="377507"/>
                  </a:lnTo>
                  <a:lnTo>
                    <a:pt x="275937" y="377507"/>
                  </a:lnTo>
                  <a:lnTo>
                    <a:pt x="226821" y="375792"/>
                  </a:lnTo>
                  <a:lnTo>
                    <a:pt x="181976" y="355151"/>
                  </a:lnTo>
                  <a:lnTo>
                    <a:pt x="149769" y="320198"/>
                  </a:lnTo>
                  <a:lnTo>
                    <a:pt x="133133" y="275673"/>
                  </a:lnTo>
                  <a:lnTo>
                    <a:pt x="135000" y="226313"/>
                  </a:lnTo>
                  <a:lnTo>
                    <a:pt x="155574" y="182036"/>
                  </a:lnTo>
                  <a:lnTo>
                    <a:pt x="174986" y="164070"/>
                  </a:lnTo>
                  <a:lnTo>
                    <a:pt x="64408" y="164070"/>
                  </a:lnTo>
                  <a:lnTo>
                    <a:pt x="56768" y="163067"/>
                  </a:lnTo>
                  <a:lnTo>
                    <a:pt x="47682" y="160698"/>
                  </a:lnTo>
                  <a:lnTo>
                    <a:pt x="38560" y="158495"/>
                  </a:lnTo>
                  <a:lnTo>
                    <a:pt x="20446" y="154304"/>
                  </a:lnTo>
                  <a:close/>
                </a:path>
                <a:path w="510539" h="511175">
                  <a:moveTo>
                    <a:pt x="474186" y="133248"/>
                  </a:moveTo>
                  <a:lnTo>
                    <a:pt x="234013" y="133248"/>
                  </a:lnTo>
                  <a:lnTo>
                    <a:pt x="282447" y="134619"/>
                  </a:lnTo>
                  <a:lnTo>
                    <a:pt x="328015" y="155229"/>
                  </a:lnTo>
                  <a:lnTo>
                    <a:pt x="360664" y="190150"/>
                  </a:lnTo>
                  <a:lnTo>
                    <a:pt x="377477" y="234739"/>
                  </a:lnTo>
                  <a:lnTo>
                    <a:pt x="375538" y="284352"/>
                  </a:lnTo>
                  <a:lnTo>
                    <a:pt x="354927" y="328929"/>
                  </a:lnTo>
                  <a:lnTo>
                    <a:pt x="320182" y="360933"/>
                  </a:lnTo>
                  <a:lnTo>
                    <a:pt x="275937" y="377507"/>
                  </a:lnTo>
                  <a:lnTo>
                    <a:pt x="415511" y="377507"/>
                  </a:lnTo>
                  <a:lnTo>
                    <a:pt x="418195" y="373919"/>
                  </a:lnTo>
                  <a:lnTo>
                    <a:pt x="424054" y="365656"/>
                  </a:lnTo>
                  <a:lnTo>
                    <a:pt x="429640" y="357250"/>
                  </a:lnTo>
                  <a:lnTo>
                    <a:pt x="434582" y="351244"/>
                  </a:lnTo>
                  <a:lnTo>
                    <a:pt x="440213" y="347678"/>
                  </a:lnTo>
                  <a:lnTo>
                    <a:pt x="446750" y="346517"/>
                  </a:lnTo>
                  <a:lnTo>
                    <a:pt x="492442" y="346517"/>
                  </a:lnTo>
                  <a:lnTo>
                    <a:pt x="510412" y="270509"/>
                  </a:lnTo>
                  <a:lnTo>
                    <a:pt x="472439" y="261492"/>
                  </a:lnTo>
                  <a:lnTo>
                    <a:pt x="462914" y="259460"/>
                  </a:lnTo>
                  <a:lnTo>
                    <a:pt x="458355" y="253872"/>
                  </a:lnTo>
                  <a:lnTo>
                    <a:pt x="452735" y="214018"/>
                  </a:lnTo>
                  <a:lnTo>
                    <a:pt x="450722" y="204088"/>
                  </a:lnTo>
                  <a:lnTo>
                    <a:pt x="449889" y="196298"/>
                  </a:lnTo>
                  <a:lnTo>
                    <a:pt x="451389" y="189769"/>
                  </a:lnTo>
                  <a:lnTo>
                    <a:pt x="455223" y="184336"/>
                  </a:lnTo>
                  <a:lnTo>
                    <a:pt x="461390" y="179831"/>
                  </a:lnTo>
                  <a:lnTo>
                    <a:pt x="492124" y="162305"/>
                  </a:lnTo>
                  <a:lnTo>
                    <a:pt x="474186" y="133248"/>
                  </a:lnTo>
                  <a:close/>
                </a:path>
                <a:path w="510539" h="511175">
                  <a:moveTo>
                    <a:pt x="492442" y="346517"/>
                  </a:moveTo>
                  <a:lnTo>
                    <a:pt x="446750" y="346517"/>
                  </a:lnTo>
                  <a:lnTo>
                    <a:pt x="454405" y="347725"/>
                  </a:lnTo>
                  <a:lnTo>
                    <a:pt x="463214" y="350057"/>
                  </a:lnTo>
                  <a:lnTo>
                    <a:pt x="490105" y="356361"/>
                  </a:lnTo>
                  <a:lnTo>
                    <a:pt x="492442" y="346517"/>
                  </a:lnTo>
                  <a:close/>
                </a:path>
                <a:path w="510539" h="511175">
                  <a:moveTo>
                    <a:pt x="161924" y="17652"/>
                  </a:moveTo>
                  <a:lnTo>
                    <a:pt x="84962" y="65023"/>
                  </a:lnTo>
                  <a:lnTo>
                    <a:pt x="100697" y="88866"/>
                  </a:lnTo>
                  <a:lnTo>
                    <a:pt x="106065" y="97069"/>
                  </a:lnTo>
                  <a:lnTo>
                    <a:pt x="109053" y="103264"/>
                  </a:lnTo>
                  <a:lnTo>
                    <a:pt x="109634" y="108459"/>
                  </a:lnTo>
                  <a:lnTo>
                    <a:pt x="109693" y="109426"/>
                  </a:lnTo>
                  <a:lnTo>
                    <a:pt x="108116" y="115262"/>
                  </a:lnTo>
                  <a:lnTo>
                    <a:pt x="104266" y="121284"/>
                  </a:lnTo>
                  <a:lnTo>
                    <a:pt x="98174" y="128922"/>
                  </a:lnTo>
                  <a:lnTo>
                    <a:pt x="92297" y="136763"/>
                  </a:lnTo>
                  <a:lnTo>
                    <a:pt x="86657" y="144770"/>
                  </a:lnTo>
                  <a:lnTo>
                    <a:pt x="81279" y="152907"/>
                  </a:lnTo>
                  <a:lnTo>
                    <a:pt x="76433" y="158978"/>
                  </a:lnTo>
                  <a:lnTo>
                    <a:pt x="70886" y="162702"/>
                  </a:lnTo>
                  <a:lnTo>
                    <a:pt x="64408" y="164070"/>
                  </a:lnTo>
                  <a:lnTo>
                    <a:pt x="174986" y="164070"/>
                  </a:lnTo>
                  <a:lnTo>
                    <a:pt x="190150" y="150034"/>
                  </a:lnTo>
                  <a:lnTo>
                    <a:pt x="234013" y="133248"/>
                  </a:lnTo>
                  <a:lnTo>
                    <a:pt x="474186" y="133248"/>
                  </a:lnTo>
                  <a:lnTo>
                    <a:pt x="459542" y="109426"/>
                  </a:lnTo>
                  <a:lnTo>
                    <a:pt x="401764" y="109426"/>
                  </a:lnTo>
                  <a:lnTo>
                    <a:pt x="394731" y="107559"/>
                  </a:lnTo>
                  <a:lnTo>
                    <a:pt x="387603" y="102869"/>
                  </a:lnTo>
                  <a:lnTo>
                    <a:pt x="380478" y="97027"/>
                  </a:lnTo>
                  <a:lnTo>
                    <a:pt x="373237" y="91519"/>
                  </a:lnTo>
                  <a:lnTo>
                    <a:pt x="365726" y="86278"/>
                  </a:lnTo>
                  <a:lnTo>
                    <a:pt x="358012" y="81406"/>
                  </a:lnTo>
                  <a:lnTo>
                    <a:pt x="351532" y="76326"/>
                  </a:lnTo>
                  <a:lnTo>
                    <a:pt x="347789" y="70484"/>
                  </a:lnTo>
                  <a:lnTo>
                    <a:pt x="346618" y="63690"/>
                  </a:lnTo>
                  <a:lnTo>
                    <a:pt x="347070" y="60785"/>
                  </a:lnTo>
                  <a:lnTo>
                    <a:pt x="196000" y="60785"/>
                  </a:lnTo>
                  <a:lnTo>
                    <a:pt x="189737" y="59308"/>
                  </a:lnTo>
                  <a:lnTo>
                    <a:pt x="184523" y="55641"/>
                  </a:lnTo>
                  <a:lnTo>
                    <a:pt x="180212" y="49783"/>
                  </a:lnTo>
                  <a:lnTo>
                    <a:pt x="161924" y="17652"/>
                  </a:lnTo>
                  <a:close/>
                </a:path>
                <a:path w="510539" h="511175">
                  <a:moveTo>
                    <a:pt x="445261" y="86105"/>
                  </a:moveTo>
                  <a:lnTo>
                    <a:pt x="431069" y="95043"/>
                  </a:lnTo>
                  <a:lnTo>
                    <a:pt x="423687" y="99768"/>
                  </a:lnTo>
                  <a:lnTo>
                    <a:pt x="416305" y="104647"/>
                  </a:lnTo>
                  <a:lnTo>
                    <a:pt x="408892" y="108459"/>
                  </a:lnTo>
                  <a:lnTo>
                    <a:pt x="401764" y="109426"/>
                  </a:lnTo>
                  <a:lnTo>
                    <a:pt x="459542" y="109426"/>
                  </a:lnTo>
                  <a:lnTo>
                    <a:pt x="445261" y="86105"/>
                  </a:lnTo>
                  <a:close/>
                </a:path>
                <a:path w="510539" h="511175">
                  <a:moveTo>
                    <a:pt x="270636" y="0"/>
                  </a:moveTo>
                  <a:lnTo>
                    <a:pt x="261630" y="38131"/>
                  </a:lnTo>
                  <a:lnTo>
                    <a:pt x="259587" y="47624"/>
                  </a:lnTo>
                  <a:lnTo>
                    <a:pt x="253618" y="52323"/>
                  </a:lnTo>
                  <a:lnTo>
                    <a:pt x="213381" y="58021"/>
                  </a:lnTo>
                  <a:lnTo>
                    <a:pt x="203453" y="60070"/>
                  </a:lnTo>
                  <a:lnTo>
                    <a:pt x="196000" y="60785"/>
                  </a:lnTo>
                  <a:lnTo>
                    <a:pt x="347070" y="60785"/>
                  </a:lnTo>
                  <a:lnTo>
                    <a:pt x="347881" y="55641"/>
                  </a:lnTo>
                  <a:lnTo>
                    <a:pt x="350130" y="46966"/>
                  </a:lnTo>
                  <a:lnTo>
                    <a:pt x="352379" y="37591"/>
                  </a:lnTo>
                  <a:lnTo>
                    <a:pt x="356361" y="20319"/>
                  </a:lnTo>
                  <a:lnTo>
                    <a:pt x="270636" y="0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307408" y="4024168"/>
              <a:ext cx="244346" cy="2442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2991697"/>
              <a:ext cx="1207770" cy="2375535"/>
            </a:xfrm>
            <a:custGeom>
              <a:avLst/>
              <a:gdLst/>
              <a:ahLst/>
              <a:cxnLst/>
              <a:rect l="l" t="t" r="r" b="b"/>
              <a:pathLst>
                <a:path w="1207770" h="2375535">
                  <a:moveTo>
                    <a:pt x="0" y="2374525"/>
                  </a:moveTo>
                  <a:lnTo>
                    <a:pt x="68004" y="2373982"/>
                  </a:lnTo>
                  <a:lnTo>
                    <a:pt x="115284" y="2371177"/>
                  </a:lnTo>
                  <a:lnTo>
                    <a:pt x="162050" y="2366545"/>
                  </a:lnTo>
                  <a:lnTo>
                    <a:pt x="208267" y="2360122"/>
                  </a:lnTo>
                  <a:lnTo>
                    <a:pt x="253898" y="2351944"/>
                  </a:lnTo>
                  <a:lnTo>
                    <a:pt x="298909" y="2342045"/>
                  </a:lnTo>
                  <a:lnTo>
                    <a:pt x="343264" y="2330461"/>
                  </a:lnTo>
                  <a:lnTo>
                    <a:pt x="386927" y="2317228"/>
                  </a:lnTo>
                  <a:lnTo>
                    <a:pt x="429864" y="2302382"/>
                  </a:lnTo>
                  <a:lnTo>
                    <a:pt x="472038" y="2285957"/>
                  </a:lnTo>
                  <a:lnTo>
                    <a:pt x="513414" y="2267989"/>
                  </a:lnTo>
                  <a:lnTo>
                    <a:pt x="553956" y="2248513"/>
                  </a:lnTo>
                  <a:lnTo>
                    <a:pt x="593630" y="2227566"/>
                  </a:lnTo>
                  <a:lnTo>
                    <a:pt x="632399" y="2205182"/>
                  </a:lnTo>
                  <a:lnTo>
                    <a:pt x="670229" y="2181398"/>
                  </a:lnTo>
                  <a:lnTo>
                    <a:pt x="707083" y="2156247"/>
                  </a:lnTo>
                  <a:lnTo>
                    <a:pt x="742926" y="2129767"/>
                  </a:lnTo>
                  <a:lnTo>
                    <a:pt x="777724" y="2101992"/>
                  </a:lnTo>
                  <a:lnTo>
                    <a:pt x="811439" y="2072958"/>
                  </a:lnTo>
                  <a:lnTo>
                    <a:pt x="844038" y="2042701"/>
                  </a:lnTo>
                  <a:lnTo>
                    <a:pt x="875483" y="2011255"/>
                  </a:lnTo>
                  <a:lnTo>
                    <a:pt x="905741" y="1978657"/>
                  </a:lnTo>
                  <a:lnTo>
                    <a:pt x="934775" y="1944941"/>
                  </a:lnTo>
                  <a:lnTo>
                    <a:pt x="962549" y="1910144"/>
                  </a:lnTo>
                  <a:lnTo>
                    <a:pt x="989030" y="1874301"/>
                  </a:lnTo>
                  <a:lnTo>
                    <a:pt x="1014180" y="1837446"/>
                  </a:lnTo>
                  <a:lnTo>
                    <a:pt x="1037965" y="1799617"/>
                  </a:lnTo>
                  <a:lnTo>
                    <a:pt x="1060348" y="1760847"/>
                  </a:lnTo>
                  <a:lnTo>
                    <a:pt x="1081296" y="1721174"/>
                  </a:lnTo>
                  <a:lnTo>
                    <a:pt x="1100771" y="1680631"/>
                  </a:lnTo>
                  <a:lnTo>
                    <a:pt x="1118739" y="1639255"/>
                  </a:lnTo>
                  <a:lnTo>
                    <a:pt x="1135164" y="1597081"/>
                  </a:lnTo>
                  <a:lnTo>
                    <a:pt x="1150011" y="1554145"/>
                  </a:lnTo>
                  <a:lnTo>
                    <a:pt x="1163244" y="1510481"/>
                  </a:lnTo>
                  <a:lnTo>
                    <a:pt x="1174827" y="1466127"/>
                  </a:lnTo>
                  <a:lnTo>
                    <a:pt x="1184726" y="1421116"/>
                  </a:lnTo>
                  <a:lnTo>
                    <a:pt x="1192905" y="1375484"/>
                  </a:lnTo>
                  <a:lnTo>
                    <a:pt x="1199328" y="1329268"/>
                  </a:lnTo>
                  <a:lnTo>
                    <a:pt x="1203959" y="1282501"/>
                  </a:lnTo>
                  <a:lnTo>
                    <a:pt x="1206764" y="1235221"/>
                  </a:lnTo>
                  <a:lnTo>
                    <a:pt x="1207707" y="1187462"/>
                  </a:lnTo>
                  <a:lnTo>
                    <a:pt x="1206764" y="1139702"/>
                  </a:lnTo>
                  <a:lnTo>
                    <a:pt x="1203959" y="1092421"/>
                  </a:lnTo>
                  <a:lnTo>
                    <a:pt x="1199328" y="1045654"/>
                  </a:lnTo>
                  <a:lnTo>
                    <a:pt x="1192905" y="999437"/>
                  </a:lnTo>
                  <a:lnTo>
                    <a:pt x="1184726" y="953805"/>
                  </a:lnTo>
                  <a:lnTo>
                    <a:pt x="1174827" y="908794"/>
                  </a:lnTo>
                  <a:lnTo>
                    <a:pt x="1163244" y="864438"/>
                  </a:lnTo>
                  <a:lnTo>
                    <a:pt x="1150011" y="820775"/>
                  </a:lnTo>
                  <a:lnTo>
                    <a:pt x="1135164" y="777838"/>
                  </a:lnTo>
                  <a:lnTo>
                    <a:pt x="1118739" y="735664"/>
                  </a:lnTo>
                  <a:lnTo>
                    <a:pt x="1100771" y="694288"/>
                  </a:lnTo>
                  <a:lnTo>
                    <a:pt x="1081296" y="653745"/>
                  </a:lnTo>
                  <a:lnTo>
                    <a:pt x="1060348" y="614071"/>
                  </a:lnTo>
                  <a:lnTo>
                    <a:pt x="1037965" y="575302"/>
                  </a:lnTo>
                  <a:lnTo>
                    <a:pt x="1014180" y="537472"/>
                  </a:lnTo>
                  <a:lnTo>
                    <a:pt x="989030" y="500618"/>
                  </a:lnTo>
                  <a:lnTo>
                    <a:pt x="962549" y="464775"/>
                  </a:lnTo>
                  <a:lnTo>
                    <a:pt x="934775" y="429978"/>
                  </a:lnTo>
                  <a:lnTo>
                    <a:pt x="905741" y="396262"/>
                  </a:lnTo>
                  <a:lnTo>
                    <a:pt x="875483" y="363664"/>
                  </a:lnTo>
                  <a:lnTo>
                    <a:pt x="844038" y="332219"/>
                  </a:lnTo>
                  <a:lnTo>
                    <a:pt x="811439" y="301962"/>
                  </a:lnTo>
                  <a:lnTo>
                    <a:pt x="777724" y="272928"/>
                  </a:lnTo>
                  <a:lnTo>
                    <a:pt x="742926" y="245154"/>
                  </a:lnTo>
                  <a:lnTo>
                    <a:pt x="707083" y="218674"/>
                  </a:lnTo>
                  <a:lnTo>
                    <a:pt x="670229" y="193524"/>
                  </a:lnTo>
                  <a:lnTo>
                    <a:pt x="632399" y="169739"/>
                  </a:lnTo>
                  <a:lnTo>
                    <a:pt x="593630" y="147356"/>
                  </a:lnTo>
                  <a:lnTo>
                    <a:pt x="553956" y="126409"/>
                  </a:lnTo>
                  <a:lnTo>
                    <a:pt x="513414" y="106934"/>
                  </a:lnTo>
                  <a:lnTo>
                    <a:pt x="472038" y="88966"/>
                  </a:lnTo>
                  <a:lnTo>
                    <a:pt x="429864" y="72541"/>
                  </a:lnTo>
                  <a:lnTo>
                    <a:pt x="386927" y="57695"/>
                  </a:lnTo>
                  <a:lnTo>
                    <a:pt x="343264" y="44462"/>
                  </a:lnTo>
                  <a:lnTo>
                    <a:pt x="298909" y="32879"/>
                  </a:lnTo>
                  <a:lnTo>
                    <a:pt x="253898" y="22980"/>
                  </a:lnTo>
                  <a:lnTo>
                    <a:pt x="208267" y="14802"/>
                  </a:lnTo>
                  <a:lnTo>
                    <a:pt x="162050" y="8379"/>
                  </a:lnTo>
                  <a:lnTo>
                    <a:pt x="115284" y="3747"/>
                  </a:lnTo>
                  <a:lnTo>
                    <a:pt x="68004" y="942"/>
                  </a:lnTo>
                  <a:lnTo>
                    <a:pt x="20245" y="0"/>
                  </a:lnTo>
                  <a:lnTo>
                    <a:pt x="0" y="399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206776" y="4179159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54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420841" y="3439618"/>
            <a:ext cx="3514725" cy="104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1 часть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Решения </a:t>
            </a:r>
            <a:r>
              <a:rPr kumimoji="0" lang="ru-RU" sz="1600" b="1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Инвестиционного профиля муниципального образования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36302" y="975259"/>
            <a:ext cx="5952490" cy="80391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3010"/>
              </a:lnSpc>
              <a:spcBef>
                <a:spcPts val="290"/>
              </a:spcBef>
            </a:pPr>
            <a:r>
              <a:rPr lang="ru-RU" sz="2600" spc="15" dirty="0">
                <a:solidFill>
                  <a:srgbClr val="FFDE16"/>
                </a:solidFill>
                <a:latin typeface="+mn-lt"/>
                <a:cs typeface="Montserrat"/>
              </a:rPr>
              <a:t>РЕЗУЛЬТАТЫ</a:t>
            </a:r>
            <a:r>
              <a:rPr sz="2600" b="1" spc="15" dirty="0">
                <a:solidFill>
                  <a:srgbClr val="FFDE16"/>
                </a:solidFill>
                <a:latin typeface="+mn-lt"/>
                <a:cs typeface="Montserrat"/>
              </a:rPr>
              <a:t> </a:t>
            </a:r>
            <a:r>
              <a:rPr sz="2600" b="1" spc="10" dirty="0">
                <a:solidFill>
                  <a:srgbClr val="FFDE16"/>
                </a:solidFill>
                <a:latin typeface="+mn-lt"/>
                <a:cs typeface="Montserrat"/>
              </a:rPr>
              <a:t>РАЗРАБОТКИ  </a:t>
            </a:r>
            <a:r>
              <a:rPr sz="2600" b="1" spc="30" dirty="0">
                <a:solidFill>
                  <a:srgbClr val="FFDE16"/>
                </a:solidFill>
                <a:latin typeface="+mn-lt"/>
                <a:cs typeface="Montserrat"/>
              </a:rPr>
              <a:t>ИНВЕСТИЦИОННОГО</a:t>
            </a:r>
            <a:r>
              <a:rPr sz="2600" b="1" spc="-5" dirty="0">
                <a:solidFill>
                  <a:srgbClr val="FFDE16"/>
                </a:solidFill>
                <a:latin typeface="+mn-lt"/>
                <a:cs typeface="Montserrat"/>
              </a:rPr>
              <a:t> </a:t>
            </a:r>
            <a:r>
              <a:rPr sz="2600" b="1" spc="40" dirty="0">
                <a:solidFill>
                  <a:srgbClr val="FFDE16"/>
                </a:solidFill>
                <a:latin typeface="+mn-lt"/>
                <a:cs typeface="Montserrat"/>
              </a:rPr>
              <a:t>ПРОФИЛЯ</a:t>
            </a:r>
            <a:endParaRPr sz="2600" dirty="0">
              <a:latin typeface="+mn-lt"/>
              <a:cs typeface="Montserra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486" y="924698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13" y="472554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145847" y="5668154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340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7">
            <a:extLst>
              <a:ext uri="{FF2B5EF4-FFF2-40B4-BE49-F238E27FC236}">
                <a16:creationId xmlns="" xmlns:a16="http://schemas.microsoft.com/office/drawing/2014/main" id="{C68E2839-3B10-46A1-9B57-4FA51E365D79}"/>
              </a:ext>
            </a:extLst>
          </p:cNvPr>
          <p:cNvSpPr txBox="1"/>
          <p:nvPr/>
        </p:nvSpPr>
        <p:spPr>
          <a:xfrm>
            <a:off x="7471100" y="1797403"/>
            <a:ext cx="2314138" cy="159017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Весь объем идей оценивается, как высоко обеспеченный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спросом и ресурсами.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 45 идей всего 5 имеют относительно низкий потенциал по результатам экспертной оценки.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="" xmlns:a16="http://schemas.microsoft.com/office/drawing/2014/main" id="{A8D64213-8471-47C0-B347-94EF5AB541CA}"/>
              </a:ext>
            </a:extLst>
          </p:cNvPr>
          <p:cNvSpPr/>
          <p:nvPr/>
        </p:nvSpPr>
        <p:spPr>
          <a:xfrm>
            <a:off x="6946900" y="1917176"/>
            <a:ext cx="247015" cy="432434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57">
            <a:extLst>
              <a:ext uri="{FF2B5EF4-FFF2-40B4-BE49-F238E27FC236}">
                <a16:creationId xmlns="" xmlns:a16="http://schemas.microsoft.com/office/drawing/2014/main" id="{BE54F5B8-43ED-4EBE-9461-CAEFBC513770}"/>
              </a:ext>
            </a:extLst>
          </p:cNvPr>
          <p:cNvSpPr txBox="1"/>
          <p:nvPr/>
        </p:nvSpPr>
        <p:spPr>
          <a:xfrm>
            <a:off x="7471100" y="6067425"/>
            <a:ext cx="2752400" cy="53860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 следующих слайдах представлен реестр бизнес-идей, дифференцированных                          по секторам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3" name="object 51">
            <a:extLst>
              <a:ext uri="{FF2B5EF4-FFF2-40B4-BE49-F238E27FC236}">
                <a16:creationId xmlns="" xmlns:a16="http://schemas.microsoft.com/office/drawing/2014/main" id="{57840A8D-AE07-416B-84DD-91F527A420CD}"/>
              </a:ext>
            </a:extLst>
          </p:cNvPr>
          <p:cNvSpPr txBox="1"/>
          <p:nvPr/>
        </p:nvSpPr>
        <p:spPr>
          <a:xfrm>
            <a:off x="7272630" y="5958421"/>
            <a:ext cx="173070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10" normalizeH="0" baseline="-25000" noProof="0" dirty="0">
                <a:ln>
                  <a:noFill/>
                </a:ln>
                <a:solidFill>
                  <a:srgbClr val="FFDE1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endParaRPr kumimoji="0" sz="2000" b="1" i="0" u="none" strike="noStrike" kern="1200" cap="none" spc="10" normalizeH="0" baseline="-25000" noProof="0" dirty="0">
              <a:ln>
                <a:noFill/>
              </a:ln>
              <a:solidFill>
                <a:srgbClr val="FFDE1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4199C6-C613-4F10-9DD3-5C7B7D365098}"/>
              </a:ext>
            </a:extLst>
          </p:cNvPr>
          <p:cNvSpPr txBox="1"/>
          <p:nvPr/>
        </p:nvSpPr>
        <p:spPr>
          <a:xfrm>
            <a:off x="2679700" y="6905625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спросом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FC3D618-D9CA-4DB7-BC13-E8CABE2E286D}"/>
              </a:ext>
            </a:extLst>
          </p:cNvPr>
          <p:cNvSpPr txBox="1"/>
          <p:nvPr/>
        </p:nvSpPr>
        <p:spPr>
          <a:xfrm rot="16200000">
            <a:off x="-795535" y="4238625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ресурсами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="" xmlns:a16="http://schemas.microsoft.com/office/drawing/2014/main" id="{73AD6E78-570E-445F-9AD3-46ACCF239BAC}"/>
              </a:ext>
            </a:extLst>
          </p:cNvPr>
          <p:cNvSpPr/>
          <p:nvPr/>
        </p:nvSpPr>
        <p:spPr>
          <a:xfrm>
            <a:off x="3924300" y="1905000"/>
            <a:ext cx="2781300" cy="2362200"/>
          </a:xfrm>
          <a:custGeom>
            <a:avLst/>
            <a:gdLst>
              <a:gd name="connsiteX0" fmla="*/ 0 w 2781300"/>
              <a:gd name="connsiteY0" fmla="*/ 0 h 2362200"/>
              <a:gd name="connsiteX1" fmla="*/ 495300 w 2781300"/>
              <a:gd name="connsiteY1" fmla="*/ 1933575 h 2362200"/>
              <a:gd name="connsiteX2" fmla="*/ 2781300 w 2781300"/>
              <a:gd name="connsiteY2" fmla="*/ 236220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1300" h="2362200">
                <a:moveTo>
                  <a:pt x="0" y="0"/>
                </a:moveTo>
                <a:cubicBezTo>
                  <a:pt x="15875" y="769937"/>
                  <a:pt x="31750" y="1539875"/>
                  <a:pt x="495300" y="1933575"/>
                </a:cubicBezTo>
                <a:cubicBezTo>
                  <a:pt x="958850" y="2327275"/>
                  <a:pt x="1870075" y="2344737"/>
                  <a:pt x="2781300" y="2362200"/>
                </a:cubicBezTo>
              </a:path>
            </a:pathLst>
          </a:cu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97B2379A-B430-4382-995A-7777C3C1719D}"/>
              </a:ext>
            </a:extLst>
          </p:cNvPr>
          <p:cNvGraphicFramePr>
            <a:graphicFrameLocks/>
          </p:cNvGraphicFramePr>
          <p:nvPr/>
        </p:nvGraphicFramePr>
        <p:xfrm>
          <a:off x="698500" y="1343026"/>
          <a:ext cx="6261883" cy="556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bject 57">
            <a:extLst>
              <a:ext uri="{FF2B5EF4-FFF2-40B4-BE49-F238E27FC236}">
                <a16:creationId xmlns="" xmlns:a16="http://schemas.microsoft.com/office/drawing/2014/main" id="{2F8099C2-6F04-45EB-AEA4-A325BE5AF978}"/>
              </a:ext>
            </a:extLst>
          </p:cNvPr>
          <p:cNvSpPr txBox="1"/>
          <p:nvPr/>
        </p:nvSpPr>
        <p:spPr>
          <a:xfrm>
            <a:off x="1727200" y="412197"/>
            <a:ext cx="4572000" cy="100540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9 </a:t>
            </a: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ПРОЕКТОВ ПРЕДЛОЖЕНО БИЗНЕСОМ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spc="-25" dirty="0">
                <a:solidFill>
                  <a:srgbClr val="FFFFFF"/>
                </a:solidFill>
                <a:latin typeface="Calibri"/>
                <a:cs typeface="DIN Pro Bold"/>
              </a:rPr>
              <a:t>3 </a:t>
            </a:r>
            <a:r>
              <a:rPr lang="ru-RU" sz="1400" b="1" spc="-25" dirty="0">
                <a:solidFill>
                  <a:srgbClr val="FFFFFF"/>
                </a:solidFill>
                <a:latin typeface="Calibri"/>
                <a:cs typeface="DIN Pro Bold"/>
              </a:rPr>
              <a:t>ПРОЕКТА ПО РАЗВИТИЮ ДЕЙСТВУЮЩЕГО БИЗНЕСА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45</a:t>
            </a: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БИЗНЕС-ИДЕЙ РАЗРАБОТАНО КОМАНДОЙ ПРОЕКТА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97BB46C9-D5B9-4254-98B8-54FA9264131C}"/>
              </a:ext>
            </a:extLst>
          </p:cNvPr>
          <p:cNvCxnSpPr>
            <a:cxnSpLocks/>
          </p:cNvCxnSpPr>
          <p:nvPr/>
        </p:nvCxnSpPr>
        <p:spPr>
          <a:xfrm>
            <a:off x="0" y="412197"/>
            <a:ext cx="5625460" cy="0"/>
          </a:xfrm>
          <a:prstGeom prst="line">
            <a:avLst/>
          </a:prstGeom>
          <a:ln w="38100">
            <a:solidFill>
              <a:srgbClr val="FFDE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ject 7">
            <a:extLst>
              <a:ext uri="{FF2B5EF4-FFF2-40B4-BE49-F238E27FC236}">
                <a16:creationId xmlns="" xmlns:a16="http://schemas.microsoft.com/office/drawing/2014/main" id="{1522ABA5-592E-4925-B1E6-FE5DCFC4BF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7500" y="47625"/>
            <a:ext cx="1033651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57 ИНВЕСТИЦИОННЫХ ИДЕИ И ПРОЕКТА</a:t>
            </a:r>
            <a:endParaRPr spc="-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6786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2">
            <a:extLst>
              <a:ext uri="{FF2B5EF4-FFF2-40B4-BE49-F238E27FC236}">
                <a16:creationId xmlns="" xmlns:a16="http://schemas.microsoft.com/office/drawing/2014/main" id="{420707D1-B12F-4C6B-A67A-46CFF6874CD9}"/>
              </a:ext>
            </a:extLst>
          </p:cNvPr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="" xmlns:a16="http://schemas.microsoft.com/office/drawing/2014/main" id="{F5EBEC11-41CF-4DD4-AF5C-30FCDDD84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900" y="160681"/>
            <a:ext cx="109228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ПРОЕКТЫ, ПРЕДЛОЖЕННЫЕ БИЗНЕСОМ</a:t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E0ED8C3-BC31-4122-AF69-8CB141CD1D54}"/>
              </a:ext>
            </a:extLst>
          </p:cNvPr>
          <p:cNvSpPr txBox="1"/>
          <p:nvPr/>
        </p:nvSpPr>
        <p:spPr>
          <a:xfrm>
            <a:off x="698500" y="1647825"/>
            <a:ext cx="95710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200" b="1" dirty="0">
                <a:solidFill>
                  <a:prstClr val="black"/>
                </a:solidFill>
              </a:rPr>
              <a:t>9 ПРОЕКТОВ ПРЕДЛОЖЕНО БИЗНЕСОМ: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Строительство придорожного сервиса (ООО Фирма «Иверия»)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рыболовной базы (ООО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Грандотельуват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Открытие столярного цеха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(ИП Халилов Р.Я.)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Открытие нового ресторана и магазина (ООО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«Мария АРТ»)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Строительство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двух объектов придорожного сервиса (ООО «Факт-Т»)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Строительство объектов для утилизации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нефтешламов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(ООО «Факт-Т»)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 smtClean="0">
                <a:latin typeface="Calibri"/>
              </a:rPr>
              <a:t>Строительство объекта под размещение деревообрабатывающего производства (ООО «Факт-Т»)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Строительство логистической базы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под хранение товарно-материальных ценностей (ООО «Факт-Т»)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baseline="0" dirty="0" smtClean="0">
                <a:latin typeface="Calibri"/>
              </a:rPr>
              <a:t>Строительство</a:t>
            </a:r>
            <a:r>
              <a:rPr lang="ru-RU" sz="1200" dirty="0" smtClean="0">
                <a:latin typeface="Calibri"/>
              </a:rPr>
              <a:t> туристической базы, производственно-складских помещений, причала на берегу реки Иртыш (ООО «Факт»)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Открытие СТО и мойки, но только при восстановлении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автотрафика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(ИП Толстогузов Р.В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.)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 smtClean="0">
                <a:latin typeface="Calibri"/>
              </a:rPr>
              <a:t>Строительство пилорамы и деревообрабатывающего цеха (ИП Бондаренко А.Ю.)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Строительство офиса и организация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сервисного центра для грузового и специализированного транспорта (ООО «</a:t>
            </a:r>
            <a:r>
              <a:rPr kumimoji="0" lang="ru-RU" sz="12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Иверия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baseline="0" dirty="0" smtClean="0">
                <a:latin typeface="Calibri"/>
              </a:rPr>
              <a:t>Организация химчистки в </a:t>
            </a:r>
            <a:r>
              <a:rPr lang="ru-RU" sz="1200" baseline="0" dirty="0" err="1" smtClean="0">
                <a:latin typeface="Calibri"/>
              </a:rPr>
              <a:t>п.Демьянка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ru-RU" sz="1200" b="1" dirty="0">
                <a:solidFill>
                  <a:prstClr val="black"/>
                </a:solidFill>
              </a:rPr>
              <a:t>3 ПРОЕКТА ПО РАЗВИТИЮ ДЕЙСТВУЮЩЕГО БИЗНЕСА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иным вложениям в основные средства (ремонт, модернизация):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направления разведения саженцев (ООО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Геосервис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направления автомойки и автосервиса (ООО «Ресурс»)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Открытие одного дополнительного аптечного пункта (ООО «Сибирское здоровье»)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92866F2-BC76-44F3-A543-3796ABE4E4FE}"/>
              </a:ext>
            </a:extLst>
          </p:cNvPr>
          <p:cNvSpPr txBox="1"/>
          <p:nvPr/>
        </p:nvSpPr>
        <p:spPr>
          <a:xfrm>
            <a:off x="698500" y="817923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список внесены идеи, озвученные ключевым бизнесом в ходе интервью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Данные идеи могут быть ориентиром при создании нового или расширении действующего бизнеса – на предмет развития рынка сырья или сбыта, возможных форм подряда, кооперации, партнерства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="" xmlns:a16="http://schemas.microsoft.com/office/drawing/2014/main" id="{B5985079-8229-4A6C-9445-D2C0570675D7}"/>
              </a:ext>
            </a:extLst>
          </p:cNvPr>
          <p:cNvSpPr/>
          <p:nvPr/>
        </p:nvSpPr>
        <p:spPr>
          <a:xfrm>
            <a:off x="317500" y="797707"/>
            <a:ext cx="304800" cy="583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722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7">
            <a:extLst>
              <a:ext uri="{FF2B5EF4-FFF2-40B4-BE49-F238E27FC236}">
                <a16:creationId xmlns="" xmlns:a16="http://schemas.microsoft.com/office/drawing/2014/main" id="{F5EBEC11-41CF-4DD4-AF5C-30FCDDD84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900" y="160681"/>
            <a:ext cx="109228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ИНВЕСТИЦИОННЫЕ ИДЕИ</a:t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333B644C-0C4F-4117-85A2-2F7B2309E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655620"/>
              </p:ext>
            </p:extLst>
          </p:nvPr>
        </p:nvGraphicFramePr>
        <p:xfrm>
          <a:off x="393700" y="2105619"/>
          <a:ext cx="9829801" cy="4133842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8281">
                  <a:extLst>
                    <a:ext uri="{9D8B030D-6E8A-4147-A177-3AD203B41FA5}">
                      <a16:colId xmlns="" xmlns:a16="http://schemas.microsoft.com/office/drawing/2014/main" val="80492245"/>
                    </a:ext>
                  </a:extLst>
                </a:gridCol>
                <a:gridCol w="7490270">
                  <a:extLst>
                    <a:ext uri="{9D8B030D-6E8A-4147-A177-3AD203B41FA5}">
                      <a16:colId xmlns="" xmlns:a16="http://schemas.microsoft.com/office/drawing/2014/main" val="2482976146"/>
                    </a:ext>
                  </a:extLst>
                </a:gridCol>
                <a:gridCol w="603750">
                  <a:extLst>
                    <a:ext uri="{9D8B030D-6E8A-4147-A177-3AD203B41FA5}">
                      <a16:colId xmlns="" xmlns:a16="http://schemas.microsoft.com/office/drawing/2014/main" val="893539907"/>
                    </a:ext>
                  </a:extLst>
                </a:gridCol>
                <a:gridCol w="603750">
                  <a:extLst>
                    <a:ext uri="{9D8B030D-6E8A-4147-A177-3AD203B41FA5}">
                      <a16:colId xmlns="" xmlns:a16="http://schemas.microsoft.com/office/drawing/2014/main" val="2437709431"/>
                    </a:ext>
                  </a:extLst>
                </a:gridCol>
                <a:gridCol w="603750">
                  <a:extLst>
                    <a:ext uri="{9D8B030D-6E8A-4147-A177-3AD203B41FA5}">
                      <a16:colId xmlns="" xmlns:a16="http://schemas.microsoft.com/office/drawing/2014/main" val="3588140464"/>
                    </a:ext>
                  </a:extLst>
                </a:gridCol>
              </a:tblGrid>
              <a:tr h="2720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№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Идея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Наличие спроса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Наличие ресурсов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Оценка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b"/>
                </a:tc>
                <a:extLst>
                  <a:ext uri="{0D108BD9-81ED-4DB2-BD59-A6C34878D82A}">
                    <a16:rowId xmlns="" xmlns:a16="http://schemas.microsoft.com/office/drawing/2014/main" val="2252735420"/>
                  </a:ext>
                </a:extLst>
              </a:tr>
              <a:tr h="1387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ТОП-10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967841"/>
                  </a:ext>
                </a:extLst>
              </a:tr>
              <a:tr h="2457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единой площадки для самозанятых в сфере бытовых услуг: салоны красоты, пошив и ремонт одежды, сервис бытовой техники, изготовление предметов культа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244888227"/>
                  </a:ext>
                </a:extLst>
              </a:tr>
              <a:tr h="4852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логистического центра для перевалки грузов: водный транспорт – железная дорога – автотранспорт; отправка на нефтепромыслы, в направлении Ханты-Мансийска, Нижневартовска и Сургута; доставка малых партий и формирование сборных грузов для малого бизнеса района; мощности для почтовых операторов 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маркетплэйсов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Вайлдберрис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СДЭК и т.п.)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612456722"/>
                  </a:ext>
                </a:extLst>
              </a:tr>
              <a:tr h="2457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специализированного туристического оператора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Уватский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район и западные районы ХМАО): лесные трекинговые маршруты, сплавы, джип-сафари, трофейная охота, рыбалка и т.п.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929485430"/>
                  </a:ext>
                </a:extLst>
              </a:tr>
              <a:tr h="2457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тепличного хозяйства: выращивание томатов, огурцов, зелени, в т.ч. для рынка северных регионов и вахтовых поселков Уватского района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137809402"/>
                  </a:ext>
                </a:extLst>
              </a:tr>
              <a:tr h="1401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частного центра дополнительного школьного образования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140393368"/>
                  </a:ext>
                </a:extLst>
              </a:tr>
              <a:tr h="2734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перевалочной площадки для инертных материалов (обслуживание спроса нефтяных компаний, строительных компаний)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7,909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438412734"/>
                  </a:ext>
                </a:extLst>
              </a:tr>
              <a:tr h="2457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крупного предприятия по глубокой переработке древесины: производство плит,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декинга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мебельного щита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7,909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627923152"/>
                  </a:ext>
                </a:extLst>
              </a:tr>
              <a:tr h="2457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сети объектов для обслуживания туристического потока: базы отдыха, предприятие санаторно-курортного формата, кемпинги, глэмпинги, объекты малой авиации, центры проката техники и инвентаря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2408101"/>
                  </a:ext>
                </a:extLst>
              </a:tr>
              <a:tr h="1401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комплексного туристического объекта «Этнодеревня»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481588607"/>
                  </a:ext>
                </a:extLst>
              </a:tr>
              <a:tr h="1401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16" marR="7616" marT="76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Предприятие крупного мясного животноводства – КРС, выпасная технология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7,545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7528366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B79F7CC-43EC-43EC-A089-8B566B5AEFB0}"/>
              </a:ext>
            </a:extLst>
          </p:cNvPr>
          <p:cNvSpPr txBox="1"/>
          <p:nvPr/>
        </p:nvSpPr>
        <p:spPr>
          <a:xfrm>
            <a:off x="377825" y="6291560"/>
            <a:ext cx="984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200" dirty="0">
                <a:solidFill>
                  <a:prstClr val="black"/>
                </a:solidFill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спроса» и «Наличие ресурсов».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6155821C-AD94-46D7-84F1-A33FD7DC7089}"/>
              </a:ext>
            </a:extLst>
          </p:cNvPr>
          <p:cNvSpPr/>
          <p:nvPr/>
        </p:nvSpPr>
        <p:spPr>
          <a:xfrm>
            <a:off x="241300" y="279082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379A644A-A416-4782-BB4B-2201C4E1D3AD}"/>
              </a:ext>
            </a:extLst>
          </p:cNvPr>
          <p:cNvSpPr/>
          <p:nvPr/>
        </p:nvSpPr>
        <p:spPr>
          <a:xfrm>
            <a:off x="241300" y="332560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E7DE9B4B-EA3F-494A-8880-AEEEFD775508}"/>
              </a:ext>
            </a:extLst>
          </p:cNvPr>
          <p:cNvSpPr/>
          <p:nvPr/>
        </p:nvSpPr>
        <p:spPr>
          <a:xfrm>
            <a:off x="241300" y="3883209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50B4E35F-CBA2-40DA-A6F9-5CC3EA278AC8}"/>
              </a:ext>
            </a:extLst>
          </p:cNvPr>
          <p:cNvSpPr/>
          <p:nvPr/>
        </p:nvSpPr>
        <p:spPr>
          <a:xfrm>
            <a:off x="241300" y="5581556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="" xmlns:a16="http://schemas.microsoft.com/office/drawing/2014/main" id="{E181485A-57F0-4813-B94B-55D96299A7D5}"/>
              </a:ext>
            </a:extLst>
          </p:cNvPr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="" xmlns:a16="http://schemas.microsoft.com/office/drawing/2014/main" id="{8BE701A7-DEF1-4B3E-A6F1-9F41FD45755B}"/>
              </a:ext>
            </a:extLst>
          </p:cNvPr>
          <p:cNvSpPr/>
          <p:nvPr/>
        </p:nvSpPr>
        <p:spPr>
          <a:xfrm flipV="1">
            <a:off x="0" y="912904"/>
            <a:ext cx="5880100" cy="363502"/>
          </a:xfrm>
          <a:custGeom>
            <a:avLst/>
            <a:gdLst/>
            <a:ahLst/>
            <a:cxnLst/>
            <a:rect l="l" t="t" r="r" b="b"/>
            <a:pathLst>
              <a:path w="5753100" h="314960">
                <a:moveTo>
                  <a:pt x="5444032" y="0"/>
                </a:moveTo>
                <a:lnTo>
                  <a:pt x="0" y="0"/>
                </a:lnTo>
                <a:lnTo>
                  <a:pt x="0" y="314337"/>
                </a:lnTo>
                <a:lnTo>
                  <a:pt x="5752909" y="314337"/>
                </a:lnTo>
                <a:lnTo>
                  <a:pt x="5444032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2">
            <a:extLst>
              <a:ext uri="{FF2B5EF4-FFF2-40B4-BE49-F238E27FC236}">
                <a16:creationId xmlns="" xmlns:a16="http://schemas.microsoft.com/office/drawing/2014/main" id="{DEE63CDA-1A39-467E-A730-3CFAD98F7B5F}"/>
              </a:ext>
            </a:extLst>
          </p:cNvPr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7">
            <a:extLst>
              <a:ext uri="{FF2B5EF4-FFF2-40B4-BE49-F238E27FC236}">
                <a16:creationId xmlns="" xmlns:a16="http://schemas.microsoft.com/office/drawing/2014/main" id="{7D73D71D-2F7C-4993-BEB1-F37465D35363}"/>
              </a:ext>
            </a:extLst>
          </p:cNvPr>
          <p:cNvSpPr txBox="1">
            <a:spLocks/>
          </p:cNvSpPr>
          <p:nvPr/>
        </p:nvSpPr>
        <p:spPr>
          <a:xfrm>
            <a:off x="165100" y="151523"/>
            <a:ext cx="1092284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kern="0" dirty="0">
                <a:latin typeface="+mn-lt"/>
              </a:rPr>
              <a:t>45 БИЗНЕС-ИДЕЙ РАЗРАБОТАНО КОМАНДОЙ ПРОЕКТА</a:t>
            </a:r>
            <a:br>
              <a:rPr lang="ru-RU" kern="0" dirty="0">
                <a:latin typeface="+mn-lt"/>
              </a:rPr>
            </a:br>
            <a:r>
              <a:rPr lang="ru-RU" kern="0" dirty="0">
                <a:latin typeface="+mn-lt"/>
              </a:rPr>
              <a:t/>
            </a:r>
            <a:br>
              <a:rPr lang="ru-RU" kern="0" dirty="0">
                <a:latin typeface="+mn-lt"/>
              </a:rPr>
            </a:br>
            <a:endParaRPr lang="ru-RU" kern="0" spc="-50" dirty="0">
              <a:latin typeface="+mn-lt"/>
            </a:endParaRPr>
          </a:p>
        </p:txBody>
      </p:sp>
      <p:sp>
        <p:nvSpPr>
          <p:cNvPr id="22" name="object 57">
            <a:extLst>
              <a:ext uri="{FF2B5EF4-FFF2-40B4-BE49-F238E27FC236}">
                <a16:creationId xmlns="" xmlns:a16="http://schemas.microsoft.com/office/drawing/2014/main" id="{EB6A7786-F65F-47A4-B417-5311BD5E4710}"/>
              </a:ext>
            </a:extLst>
          </p:cNvPr>
          <p:cNvSpPr txBox="1"/>
          <p:nvPr/>
        </p:nvSpPr>
        <p:spPr>
          <a:xfrm>
            <a:off x="393700" y="953821"/>
            <a:ext cx="5607046" cy="2462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 объема инвестиций по всем 45 идеям: 6,105 млрд. руб.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00B686EC-A491-40C0-B737-A7FB366BE856}"/>
              </a:ext>
            </a:extLst>
          </p:cNvPr>
          <p:cNvSpPr/>
          <p:nvPr/>
        </p:nvSpPr>
        <p:spPr>
          <a:xfrm>
            <a:off x="546100" y="3793490"/>
            <a:ext cx="247650" cy="749935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EE9AB421-EBD1-49E9-91C8-9D4915E9741F}"/>
              </a:ext>
            </a:extLst>
          </p:cNvPr>
          <p:cNvSpPr/>
          <p:nvPr/>
        </p:nvSpPr>
        <p:spPr>
          <a:xfrm>
            <a:off x="547370" y="5135526"/>
            <a:ext cx="247650" cy="1103936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>
            <a:extLst>
              <a:ext uri="{FF2B5EF4-FFF2-40B4-BE49-F238E27FC236}">
                <a16:creationId xmlns="" xmlns:a16="http://schemas.microsoft.com/office/drawing/2014/main" id="{D3CACCC1-8B0E-4240-B892-92A3733A3561}"/>
              </a:ext>
            </a:extLst>
          </p:cNvPr>
          <p:cNvGrpSpPr/>
          <p:nvPr/>
        </p:nvGrpSpPr>
        <p:grpSpPr>
          <a:xfrm>
            <a:off x="63331" y="877489"/>
            <a:ext cx="10693569" cy="5361972"/>
            <a:chOff x="12700" y="877489"/>
            <a:chExt cx="10693569" cy="5361972"/>
          </a:xfrm>
        </p:grpSpPr>
        <p:grpSp>
          <p:nvGrpSpPr>
            <p:cNvPr id="35" name="Группа 34">
              <a:extLst>
                <a:ext uri="{FF2B5EF4-FFF2-40B4-BE49-F238E27FC236}">
                  <a16:creationId xmlns="" xmlns:a16="http://schemas.microsoft.com/office/drawing/2014/main" id="{852D1EBF-55C9-444B-82E1-CAE1D3B0F7DF}"/>
                </a:ext>
              </a:extLst>
            </p:cNvPr>
            <p:cNvGrpSpPr/>
            <p:nvPr/>
          </p:nvGrpSpPr>
          <p:grpSpPr>
            <a:xfrm>
              <a:off x="12700" y="877489"/>
              <a:ext cx="10693569" cy="5361972"/>
              <a:chOff x="12700" y="877489"/>
              <a:chExt cx="10693569" cy="5361972"/>
            </a:xfrm>
          </p:grpSpPr>
          <p:sp>
            <p:nvSpPr>
              <p:cNvPr id="38" name="Овал 37">
                <a:extLst>
                  <a:ext uri="{FF2B5EF4-FFF2-40B4-BE49-F238E27FC236}">
                    <a16:creationId xmlns="" xmlns:a16="http://schemas.microsoft.com/office/drawing/2014/main" id="{5E471815-3615-4F32-AE58-44BF78C5FFB1}"/>
                  </a:ext>
                </a:extLst>
              </p:cNvPr>
              <p:cNvSpPr/>
              <p:nvPr/>
            </p:nvSpPr>
            <p:spPr>
              <a:xfrm>
                <a:off x="6491569" y="1322495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EFE76E3F-C547-48FF-BE0D-0FF861B05524}"/>
                  </a:ext>
                </a:extLst>
              </p:cNvPr>
              <p:cNvSpPr txBox="1"/>
              <p:nvPr/>
            </p:nvSpPr>
            <p:spPr>
              <a:xfrm>
                <a:off x="6645275" y="1258838"/>
                <a:ext cx="35782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идеи, имеющие интеграционный потенциал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54DDDB4F-72EE-4304-84C6-B2E128A580FC}"/>
                  </a:ext>
                </a:extLst>
              </p:cNvPr>
              <p:cNvSpPr txBox="1"/>
              <p:nvPr/>
            </p:nvSpPr>
            <p:spPr>
              <a:xfrm>
                <a:off x="6667220" y="1577126"/>
                <a:ext cx="40390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попадают в приоритетные направления стратегии ТО</a:t>
                </a:r>
              </a:p>
            </p:txBody>
          </p:sp>
          <p:pic>
            <p:nvPicPr>
              <p:cNvPr id="41" name="Picture 2" descr="Иконка «Лес» — скачай бесплатно PNG и векторе">
                <a:extLst>
                  <a:ext uri="{FF2B5EF4-FFF2-40B4-BE49-F238E27FC236}">
                    <a16:creationId xmlns="" xmlns:a16="http://schemas.microsoft.com/office/drawing/2014/main" id="{634E2D37-3A59-4ACF-A826-42157D616D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7911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4" descr="Пшеница | Бесплатно значок">
                <a:extLst>
                  <a:ext uri="{FF2B5EF4-FFF2-40B4-BE49-F238E27FC236}">
                    <a16:creationId xmlns="" xmlns:a16="http://schemas.microsoft.com/office/drawing/2014/main" id="{2AAD8D78-7300-4B34-A46E-F302544F8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3699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8" descr="Туристы | Бесплатно значок">
                <a:extLst>
                  <a:ext uri="{FF2B5EF4-FFF2-40B4-BE49-F238E27FC236}">
                    <a16:creationId xmlns="" xmlns:a16="http://schemas.microsoft.com/office/drawing/2014/main" id="{74EB77BF-D2D5-4552-9319-3B7F435461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4316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0" descr="Petrochemical Refinery Stock Illustration - Download Image Now - iStock">
                <a:extLst>
                  <a:ext uri="{FF2B5EF4-FFF2-40B4-BE49-F238E27FC236}">
                    <a16:creationId xmlns="" xmlns:a16="http://schemas.microsoft.com/office/drawing/2014/main" id="{C0820733-35A6-41DB-B4E5-253B5F61F0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9741" y="1546642"/>
                <a:ext cx="324000" cy="3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2" descr="Нефтяная вышка – Бесплатные иконки: промышленность">
                <a:extLst>
                  <a:ext uri="{FF2B5EF4-FFF2-40B4-BE49-F238E27FC236}">
                    <a16:creationId xmlns="" xmlns:a16="http://schemas.microsoft.com/office/drawing/2014/main" id="{7DD322FF-25F8-42C0-8E0B-AC7C565E2F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1568" y="158662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14" descr="строительство дома значок вектор, дом иконы, строительство, здание PNG и  вектор пнг для бесплатной загрузки">
                <a:extLst>
                  <a:ext uri="{FF2B5EF4-FFF2-40B4-BE49-F238E27FC236}">
                    <a16:creationId xmlns="" xmlns:a16="http://schemas.microsoft.com/office/drawing/2014/main" id="{8E3BFF2C-61A0-4ACB-96FA-88B8C78C2F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5F5F5"/>
                  </a:clrFrom>
                  <a:clrTo>
                    <a:srgbClr val="F5F5F5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00" t="18749" r="8750" b="18751"/>
              <a:stretch/>
            </p:blipFill>
            <p:spPr bwMode="auto">
              <a:xfrm>
                <a:off x="5328097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6" descr="Электрическая лампа – Бесплатные иконки: Инструменты и посуда">
                <a:extLst>
                  <a:ext uri="{FF2B5EF4-FFF2-40B4-BE49-F238E27FC236}">
                    <a16:creationId xmlns="" xmlns:a16="http://schemas.microsoft.com/office/drawing/2014/main" id="{499DA3BA-E153-4299-8AC1-5C405977E8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0316" y="1600642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Прямоугольник 47">
                <a:extLst>
                  <a:ext uri="{FF2B5EF4-FFF2-40B4-BE49-F238E27FC236}">
                    <a16:creationId xmlns="" xmlns:a16="http://schemas.microsoft.com/office/drawing/2014/main" id="{05025C10-E6DF-42EC-9B7B-DAB92017C432}"/>
                  </a:ext>
                </a:extLst>
              </p:cNvPr>
              <p:cNvSpPr/>
              <p:nvPr/>
            </p:nvSpPr>
            <p:spPr>
              <a:xfrm>
                <a:off x="4432300" y="1558273"/>
                <a:ext cx="2217596" cy="276999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9BBB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9" name="Группа 48">
                <a:extLst>
                  <a:ext uri="{FF2B5EF4-FFF2-40B4-BE49-F238E27FC236}">
                    <a16:creationId xmlns="" xmlns:a16="http://schemas.microsoft.com/office/drawing/2014/main" id="{B17C50B5-79D3-4427-8271-3DE37A459181}"/>
                  </a:ext>
                </a:extLst>
              </p:cNvPr>
              <p:cNvGrpSpPr/>
              <p:nvPr/>
            </p:nvGrpSpPr>
            <p:grpSpPr>
              <a:xfrm>
                <a:off x="4504576" y="1603196"/>
                <a:ext cx="216000" cy="216000"/>
                <a:chOff x="7735918" y="3400425"/>
                <a:chExt cx="1901652" cy="2037988"/>
              </a:xfrm>
            </p:grpSpPr>
            <p:pic>
              <p:nvPicPr>
                <p:cNvPr id="52" name="Picture 2" descr="Капля воды – Бесплатные иконки: природа">
                  <a:extLst>
                    <a:ext uri="{FF2B5EF4-FFF2-40B4-BE49-F238E27FC236}">
                      <a16:creationId xmlns="" xmlns:a16="http://schemas.microsoft.com/office/drawing/2014/main" id="{59D374AC-2157-4208-8867-27F7E5C6A0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7500" y="3400425"/>
                  <a:ext cx="685800" cy="685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="" xmlns:a16="http://schemas.microsoft.com/office/drawing/2014/main" id="{465DE09E-1961-4C10-875D-E707E02CBC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35918" y="3409588"/>
                  <a:ext cx="1901652" cy="2028825"/>
                </a:xfrm>
                <a:prstGeom prst="rect">
                  <a:avLst/>
                </a:prstGeom>
              </p:spPr>
            </p:pic>
          </p:grpSp>
          <p:sp>
            <p:nvSpPr>
              <p:cNvPr id="50" name="Овал 49">
                <a:extLst>
                  <a:ext uri="{FF2B5EF4-FFF2-40B4-BE49-F238E27FC236}">
                    <a16:creationId xmlns="" xmlns:a16="http://schemas.microsoft.com/office/drawing/2014/main" id="{305D827E-1DE9-40F7-82EE-4D55286F1FF9}"/>
                  </a:ext>
                </a:extLst>
              </p:cNvPr>
              <p:cNvSpPr/>
              <p:nvPr/>
            </p:nvSpPr>
            <p:spPr>
              <a:xfrm>
                <a:off x="6491569" y="97394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="" xmlns:a16="http://schemas.microsoft.com/office/drawing/2014/main" id="{13A171FA-528C-4F6C-A944-CC18EED9B211}"/>
                  </a:ext>
                </a:extLst>
              </p:cNvPr>
              <p:cNvSpPr txBox="1"/>
              <p:nvPr/>
            </p:nvSpPr>
            <p:spPr>
              <a:xfrm>
                <a:off x="6667220" y="877489"/>
                <a:ext cx="38830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идеи, рассчитанные на агломерацию </a:t>
                </a:r>
                <a:r>
                  <a:rPr lang="ru-RU" sz="1200" dirty="0">
                    <a:solidFill>
                      <a:prstClr val="black"/>
                    </a:solidFill>
                    <a:latin typeface="Calibri"/>
                  </a:rPr>
                  <a:t>Тобольский</a:t>
                </a: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МР, Город Тобольск</a:t>
                </a:r>
              </a:p>
            </p:txBody>
          </p:sp>
          <p:sp>
            <p:nvSpPr>
              <p:cNvPr id="56" name="Овал 55">
                <a:extLst>
                  <a:ext uri="{FF2B5EF4-FFF2-40B4-BE49-F238E27FC236}">
                    <a16:creationId xmlns="" xmlns:a16="http://schemas.microsoft.com/office/drawing/2014/main" id="{94F996A4-26D0-43F8-871B-DDE3487A8FD5}"/>
                  </a:ext>
                </a:extLst>
              </p:cNvPr>
              <p:cNvSpPr/>
              <p:nvPr/>
            </p:nvSpPr>
            <p:spPr>
              <a:xfrm>
                <a:off x="12700" y="5144265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Овал 56">
                <a:extLst>
                  <a:ext uri="{FF2B5EF4-FFF2-40B4-BE49-F238E27FC236}">
                    <a16:creationId xmlns="" xmlns:a16="http://schemas.microsoft.com/office/drawing/2014/main" id="{21EFF88E-B70A-44EF-8569-7B0876881B45}"/>
                  </a:ext>
                </a:extLst>
              </p:cNvPr>
              <p:cNvSpPr/>
              <p:nvPr/>
            </p:nvSpPr>
            <p:spPr>
              <a:xfrm>
                <a:off x="12700" y="6087061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6" name="Овал 35">
              <a:extLst>
                <a:ext uri="{FF2B5EF4-FFF2-40B4-BE49-F238E27FC236}">
                  <a16:creationId xmlns="" xmlns:a16="http://schemas.microsoft.com/office/drawing/2014/main" id="{3190B9C3-6E16-43F4-ABFA-F61E2B356AAA}"/>
                </a:ext>
              </a:extLst>
            </p:cNvPr>
            <p:cNvSpPr/>
            <p:nvPr/>
          </p:nvSpPr>
          <p:spPr>
            <a:xfrm>
              <a:off x="26815" y="1615179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D0BF3D2C-A421-4EDB-ADF3-D9614AF08178}"/>
                </a:ext>
              </a:extLst>
            </p:cNvPr>
            <p:cNvSpPr txBox="1"/>
            <p:nvPr/>
          </p:nvSpPr>
          <p:spPr>
            <a:xfrm>
              <a:off x="217315" y="1613729"/>
              <a:ext cx="42149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- приоритетные проекты с позиции команды разработчиков)</a:t>
              </a:r>
            </a:p>
          </p:txBody>
        </p:sp>
        <p:sp>
          <p:nvSpPr>
            <p:cNvPr id="58" name="Овал 57">
              <a:extLst>
                <a:ext uri="{FF2B5EF4-FFF2-40B4-BE49-F238E27FC236}">
                  <a16:creationId xmlns="" xmlns:a16="http://schemas.microsoft.com/office/drawing/2014/main" id="{8F677E73-91E6-4C60-B987-9BD86ADDE3BC}"/>
                </a:ext>
              </a:extLst>
            </p:cNvPr>
            <p:cNvSpPr/>
            <p:nvPr/>
          </p:nvSpPr>
          <p:spPr>
            <a:xfrm>
              <a:off x="486579" y="3281808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D4D77F9A-B609-40B4-9334-190EB3700ECF}"/>
              </a:ext>
            </a:extLst>
          </p:cNvPr>
          <p:cNvSpPr/>
          <p:nvPr/>
        </p:nvSpPr>
        <p:spPr>
          <a:xfrm>
            <a:off x="4454786" y="1553105"/>
            <a:ext cx="1120514" cy="276999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AA9FEEC6-5004-4FFB-88ED-AF78EA099EF1}"/>
              </a:ext>
            </a:extLst>
          </p:cNvPr>
          <p:cNvSpPr/>
          <p:nvPr/>
        </p:nvSpPr>
        <p:spPr>
          <a:xfrm>
            <a:off x="6399147" y="1563097"/>
            <a:ext cx="319153" cy="276999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CCD3F2F2-BD80-4741-B968-6DCFDF5CD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6019927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EE9017A5-BAE2-4997-8706-A131B39C5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098" y="4307952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475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B79F7CC-43EC-43EC-A089-8B566B5AEFB0}"/>
              </a:ext>
            </a:extLst>
          </p:cNvPr>
          <p:cNvSpPr txBox="1"/>
          <p:nvPr/>
        </p:nvSpPr>
        <p:spPr>
          <a:xfrm>
            <a:off x="342902" y="6977360"/>
            <a:ext cx="984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200" dirty="0">
                <a:solidFill>
                  <a:prstClr val="black"/>
                </a:solidFill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спроса» и «Наличие ресурсов».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8FE71EC-247F-4454-8817-0230C58EB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6273"/>
              </p:ext>
            </p:extLst>
          </p:nvPr>
        </p:nvGraphicFramePr>
        <p:xfrm>
          <a:off x="381000" y="1110097"/>
          <a:ext cx="9842500" cy="5429756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8964">
                  <a:extLst>
                    <a:ext uri="{9D8B030D-6E8A-4147-A177-3AD203B41FA5}">
                      <a16:colId xmlns="" xmlns:a16="http://schemas.microsoft.com/office/drawing/2014/main" val="3877026311"/>
                    </a:ext>
                  </a:extLst>
                </a:gridCol>
                <a:gridCol w="7499946">
                  <a:extLst>
                    <a:ext uri="{9D8B030D-6E8A-4147-A177-3AD203B41FA5}">
                      <a16:colId xmlns="" xmlns:a16="http://schemas.microsoft.com/office/drawing/2014/main" val="2649573731"/>
                    </a:ext>
                  </a:extLst>
                </a:gridCol>
                <a:gridCol w="604530">
                  <a:extLst>
                    <a:ext uri="{9D8B030D-6E8A-4147-A177-3AD203B41FA5}">
                      <a16:colId xmlns="" xmlns:a16="http://schemas.microsoft.com/office/drawing/2014/main" val="238388224"/>
                    </a:ext>
                  </a:extLst>
                </a:gridCol>
                <a:gridCol w="604530">
                  <a:extLst>
                    <a:ext uri="{9D8B030D-6E8A-4147-A177-3AD203B41FA5}">
                      <a16:colId xmlns="" xmlns:a16="http://schemas.microsoft.com/office/drawing/2014/main" val="460398336"/>
                    </a:ext>
                  </a:extLst>
                </a:gridCol>
                <a:gridCol w="604530">
                  <a:extLst>
                    <a:ext uri="{9D8B030D-6E8A-4147-A177-3AD203B41FA5}">
                      <a16:colId xmlns="" xmlns:a16="http://schemas.microsoft.com/office/drawing/2014/main" val="3290695170"/>
                    </a:ext>
                  </a:extLst>
                </a:gridCol>
              </a:tblGrid>
              <a:tr h="855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Идея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Наличие спроса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Наличие ресурсов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Оценка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b"/>
                </a:tc>
                <a:extLst>
                  <a:ext uri="{0D108BD9-81ED-4DB2-BD59-A6C34878D82A}">
                    <a16:rowId xmlns="" xmlns:a16="http://schemas.microsoft.com/office/drawing/2014/main" val="2870946329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Высокий потенциал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738839328"/>
                  </a:ext>
                </a:extLst>
              </a:tr>
              <a:tr h="558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рыбоводческого хозяйства (садковая технология)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7,455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702020525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промышленной прачечной, предприятия по ремонту спецодежды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7,455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100702085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цеха по переработке рыбы (в т.ч. решение вопроса нетоварной рыбы)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7,364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754204427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производства геосетки для строительства лесовозных и нефтепромысловых дорог на территории Вагайского, Тобольского, Уватского районов и ХМАО (увеличение срока службы дорог, снижение негативного воздействия на экологию, направление отходов заготовки древесины на глубокую переработку)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7,364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8259843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Производство строительных материалов для рынка Уватского района и ХМАО: строительные блоки,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домокомплекты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строительные материалы для обустройства месторождений, промышленных предприятий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378628904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бетонного завода и завода ЖБИ – развитие действующего бизнеса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71478042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Предприятие по глубокой переработке торфа – вытяжка гуминов: производство жидких удобрений и биологического реагента для очистки загрязненных почв, сточных вод, отвалов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22137666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сервисного кооператива полного цикла: предоставление / поставка техники, скота, кормов, семян, топлива, сервис и ремонт техники, лабораторное, ветеринарное, административное обслуживание, закуп молока / мяса и конечная переработка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315055521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малькового хозяйства для восстановления водных объектов для нужд нефтедобывающих компаний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348758326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по переработке дикорастущих ягод: термическая, шоковая заморозка,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экстрактирование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сублимация (закупочная кооперация у населения)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7,182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43633404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по строительству лесовозных и нефтепромысловых дорог с использованием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геосинтетиков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7,182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971437830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Предприятие по переработке отходов лесозаготовки и лесопереработки: пеллеты, брикеты,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арболитовые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блоки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77111864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закупа у населения и переработки дикоросов: чага, кедровый орех, брусничный лист, травы, черемша; сбор мха и ягеля; сбор грибов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24363797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переработки хвои: экстракты, масла для фармацевтики и косметологии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200219404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в районном центре пекарни, ориентированной на нишевую выпечку: безглютеновый и бездрожжевой хлеб, диетическая выпечка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092612749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(по типу заготконторы) по закупу и централизованной продаже пушнины на территории Уватского, Вагайского района и ХМАО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810201101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сервисного предприятия общественного питания – услуги промышленным, добывающим компаниям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438191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по обслуживанию и ремонту специализированной техники 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6,909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654971480"/>
                  </a:ext>
                </a:extLst>
              </a:tr>
            </a:tbl>
          </a:graphicData>
        </a:graphic>
      </p:graphicFrame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1F50F43A-C633-402E-B121-05D9B4651C7D}"/>
              </a:ext>
            </a:extLst>
          </p:cNvPr>
          <p:cNvSpPr/>
          <p:nvPr/>
        </p:nvSpPr>
        <p:spPr>
          <a:xfrm>
            <a:off x="241300" y="3766384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3B00CAF4-3F78-4AA9-8984-A1B57E175790}"/>
              </a:ext>
            </a:extLst>
          </p:cNvPr>
          <p:cNvSpPr/>
          <p:nvPr/>
        </p:nvSpPr>
        <p:spPr>
          <a:xfrm>
            <a:off x="241300" y="438426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72AD7196-2D51-489C-A4FB-9430AA76DF70}"/>
              </a:ext>
            </a:extLst>
          </p:cNvPr>
          <p:cNvSpPr/>
          <p:nvPr/>
        </p:nvSpPr>
        <p:spPr>
          <a:xfrm>
            <a:off x="241300" y="4832831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392E55C3-6E1F-4E6B-A13E-EB2424E0350E}"/>
              </a:ext>
            </a:extLst>
          </p:cNvPr>
          <p:cNvSpPr/>
          <p:nvPr/>
        </p:nvSpPr>
        <p:spPr>
          <a:xfrm>
            <a:off x="241300" y="5085376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D048D943-D6C9-4FB4-BB18-34F36D54A2FB}"/>
              </a:ext>
            </a:extLst>
          </p:cNvPr>
          <p:cNvSpPr/>
          <p:nvPr/>
        </p:nvSpPr>
        <p:spPr>
          <a:xfrm>
            <a:off x="241300" y="5937897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43846A5F-190D-4849-BAA7-72411F307D7D}"/>
              </a:ext>
            </a:extLst>
          </p:cNvPr>
          <p:cNvSpPr/>
          <p:nvPr/>
        </p:nvSpPr>
        <p:spPr>
          <a:xfrm>
            <a:off x="241300" y="614362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52C1EAF6-69FF-49EE-983F-0D7191FF9812}"/>
              </a:ext>
            </a:extLst>
          </p:cNvPr>
          <p:cNvSpPr/>
          <p:nvPr/>
        </p:nvSpPr>
        <p:spPr>
          <a:xfrm>
            <a:off x="241300" y="6349353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="" xmlns:a16="http://schemas.microsoft.com/office/drawing/2014/main" id="{8CAC2937-4632-4FD1-943D-CDB7180F76A1}"/>
              </a:ext>
            </a:extLst>
          </p:cNvPr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7">
            <a:extLst>
              <a:ext uri="{FF2B5EF4-FFF2-40B4-BE49-F238E27FC236}">
                <a16:creationId xmlns="" xmlns:a16="http://schemas.microsoft.com/office/drawing/2014/main" id="{B098D8EE-C699-459F-A924-E4B8E34BA3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100" y="151523"/>
            <a:ext cx="1092284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45 БИЗНЕС-ИДЕЙ РАЗРАБОТАНО КОМАНДОЙ ПРОЕКТА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1E88FEE-7AE4-4216-84B9-0E4D611573E4}"/>
              </a:ext>
            </a:extLst>
          </p:cNvPr>
          <p:cNvSpPr/>
          <p:nvPr/>
        </p:nvSpPr>
        <p:spPr>
          <a:xfrm>
            <a:off x="527050" y="1650670"/>
            <a:ext cx="247650" cy="225755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3D81D0D2-7F1D-4C2A-894C-43E32AA31A79}"/>
              </a:ext>
            </a:extLst>
          </p:cNvPr>
          <p:cNvSpPr/>
          <p:nvPr/>
        </p:nvSpPr>
        <p:spPr>
          <a:xfrm>
            <a:off x="527050" y="2028825"/>
            <a:ext cx="247650" cy="225755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0A8E7026-7DEB-43FC-9B00-16266EF3E288}"/>
              </a:ext>
            </a:extLst>
          </p:cNvPr>
          <p:cNvSpPr/>
          <p:nvPr/>
        </p:nvSpPr>
        <p:spPr>
          <a:xfrm>
            <a:off x="527050" y="3729706"/>
            <a:ext cx="247650" cy="889919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FD31D1E7-9D40-4BD4-9E0C-FC044B14101C}"/>
              </a:ext>
            </a:extLst>
          </p:cNvPr>
          <p:cNvSpPr/>
          <p:nvPr/>
        </p:nvSpPr>
        <p:spPr>
          <a:xfrm>
            <a:off x="527050" y="4830302"/>
            <a:ext cx="247650" cy="703723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24100A84-A32B-4D3B-9438-1B7D4720C3F9}"/>
              </a:ext>
            </a:extLst>
          </p:cNvPr>
          <p:cNvGrpSpPr/>
          <p:nvPr/>
        </p:nvGrpSpPr>
        <p:grpSpPr>
          <a:xfrm>
            <a:off x="42521" y="47625"/>
            <a:ext cx="10790579" cy="6042672"/>
            <a:chOff x="-84310" y="877489"/>
            <a:chExt cx="10790579" cy="6042672"/>
          </a:xfrm>
        </p:grpSpPr>
        <p:grpSp>
          <p:nvGrpSpPr>
            <p:cNvPr id="41" name="Группа 40">
              <a:extLst>
                <a:ext uri="{FF2B5EF4-FFF2-40B4-BE49-F238E27FC236}">
                  <a16:creationId xmlns="" xmlns:a16="http://schemas.microsoft.com/office/drawing/2014/main" id="{ADF94DCC-5F27-4F66-8DE0-29751D3DBC27}"/>
                </a:ext>
              </a:extLst>
            </p:cNvPr>
            <p:cNvGrpSpPr/>
            <p:nvPr/>
          </p:nvGrpSpPr>
          <p:grpSpPr>
            <a:xfrm>
              <a:off x="-84310" y="877489"/>
              <a:ext cx="10790579" cy="6042672"/>
              <a:chOff x="-84310" y="877489"/>
              <a:chExt cx="10790579" cy="6042672"/>
            </a:xfrm>
          </p:grpSpPr>
          <p:sp>
            <p:nvSpPr>
              <p:cNvPr id="44" name="Овал 43">
                <a:extLst>
                  <a:ext uri="{FF2B5EF4-FFF2-40B4-BE49-F238E27FC236}">
                    <a16:creationId xmlns="" xmlns:a16="http://schemas.microsoft.com/office/drawing/2014/main" id="{00420C0F-8BD6-4E5F-B44F-F8B1C858C85E}"/>
                  </a:ext>
                </a:extLst>
              </p:cNvPr>
              <p:cNvSpPr/>
              <p:nvPr/>
            </p:nvSpPr>
            <p:spPr>
              <a:xfrm>
                <a:off x="6491569" y="1322495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FA53B17A-51DD-4496-B5D6-101BDD675EB3}"/>
                  </a:ext>
                </a:extLst>
              </p:cNvPr>
              <p:cNvSpPr txBox="1"/>
              <p:nvPr/>
            </p:nvSpPr>
            <p:spPr>
              <a:xfrm>
                <a:off x="6645275" y="1258838"/>
                <a:ext cx="35782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идеи, имеющие интеграционный потенциал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9CDC5500-600F-4248-86C7-70059802BC2C}"/>
                  </a:ext>
                </a:extLst>
              </p:cNvPr>
              <p:cNvSpPr txBox="1"/>
              <p:nvPr/>
            </p:nvSpPr>
            <p:spPr>
              <a:xfrm>
                <a:off x="6667220" y="1577126"/>
                <a:ext cx="40390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попадают в приоритетные направления стратегии ТО</a:t>
                </a:r>
              </a:p>
            </p:txBody>
          </p:sp>
          <p:pic>
            <p:nvPicPr>
              <p:cNvPr id="47" name="Picture 2" descr="Иконка «Лес» — скачай бесплатно PNG и векторе">
                <a:extLst>
                  <a:ext uri="{FF2B5EF4-FFF2-40B4-BE49-F238E27FC236}">
                    <a16:creationId xmlns="" xmlns:a16="http://schemas.microsoft.com/office/drawing/2014/main" id="{0D370387-E6E3-4924-9D48-1FEBE4528B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7911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Пшеница | Бесплатно значок">
                <a:extLst>
                  <a:ext uri="{FF2B5EF4-FFF2-40B4-BE49-F238E27FC236}">
                    <a16:creationId xmlns="" xmlns:a16="http://schemas.microsoft.com/office/drawing/2014/main" id="{558803EF-D978-475A-8A67-A23521DDC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3699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8" descr="Туристы | Бесплатно значок">
                <a:extLst>
                  <a:ext uri="{FF2B5EF4-FFF2-40B4-BE49-F238E27FC236}">
                    <a16:creationId xmlns="" xmlns:a16="http://schemas.microsoft.com/office/drawing/2014/main" id="{09435713-4097-45C0-8D56-6629A2AF41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4316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10" descr="Petrochemical Refinery Stock Illustration - Download Image Now - iStock">
                <a:extLst>
                  <a:ext uri="{FF2B5EF4-FFF2-40B4-BE49-F238E27FC236}">
                    <a16:creationId xmlns="" xmlns:a16="http://schemas.microsoft.com/office/drawing/2014/main" id="{24A39C8C-4E0A-4F3F-B331-BA74FFF675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9741" y="1546642"/>
                <a:ext cx="324000" cy="3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12" descr="Нефтяная вышка – Бесплатные иконки: промышленность">
                <a:extLst>
                  <a:ext uri="{FF2B5EF4-FFF2-40B4-BE49-F238E27FC236}">
                    <a16:creationId xmlns="" xmlns:a16="http://schemas.microsoft.com/office/drawing/2014/main" id="{D52C5F76-C6F6-40BA-9775-A4943783F7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1568" y="158662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4" descr="строительство дома значок вектор, дом иконы, строительство, здание PNG и  вектор пнг для бесплатной загрузки">
                <a:extLst>
                  <a:ext uri="{FF2B5EF4-FFF2-40B4-BE49-F238E27FC236}">
                    <a16:creationId xmlns="" xmlns:a16="http://schemas.microsoft.com/office/drawing/2014/main" id="{46A9ECEA-C1F0-43C9-9C70-40FA385ECA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5F5F5"/>
                  </a:clrFrom>
                  <a:clrTo>
                    <a:srgbClr val="F5F5F5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00" t="18749" r="8750" b="18751"/>
              <a:stretch/>
            </p:blipFill>
            <p:spPr bwMode="auto">
              <a:xfrm>
                <a:off x="5328097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6" descr="Электрическая лампа – Бесплатные иконки: Инструменты и посуда">
                <a:extLst>
                  <a:ext uri="{FF2B5EF4-FFF2-40B4-BE49-F238E27FC236}">
                    <a16:creationId xmlns="" xmlns:a16="http://schemas.microsoft.com/office/drawing/2014/main" id="{C9C366A1-633D-49A8-94FD-2069A9BA6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0316" y="1600642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Прямоугольник 53">
                <a:extLst>
                  <a:ext uri="{FF2B5EF4-FFF2-40B4-BE49-F238E27FC236}">
                    <a16:creationId xmlns="" xmlns:a16="http://schemas.microsoft.com/office/drawing/2014/main" id="{356195E3-49A6-47F2-8046-52F534228BC0}"/>
                  </a:ext>
                </a:extLst>
              </p:cNvPr>
              <p:cNvSpPr/>
              <p:nvPr/>
            </p:nvSpPr>
            <p:spPr>
              <a:xfrm>
                <a:off x="4432300" y="1558273"/>
                <a:ext cx="2217596" cy="276999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9BBB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="" xmlns:a16="http://schemas.microsoft.com/office/drawing/2014/main" id="{C4B4A1EB-39FB-4D57-9BFB-8BD02480C3EF}"/>
                  </a:ext>
                </a:extLst>
              </p:cNvPr>
              <p:cNvGrpSpPr/>
              <p:nvPr/>
            </p:nvGrpSpPr>
            <p:grpSpPr>
              <a:xfrm>
                <a:off x="4504576" y="1603196"/>
                <a:ext cx="216000" cy="216000"/>
                <a:chOff x="7735918" y="3400425"/>
                <a:chExt cx="1901652" cy="2037988"/>
              </a:xfrm>
            </p:grpSpPr>
            <p:pic>
              <p:nvPicPr>
                <p:cNvPr id="58" name="Picture 2" descr="Капля воды – Бесплатные иконки: природа">
                  <a:extLst>
                    <a:ext uri="{FF2B5EF4-FFF2-40B4-BE49-F238E27FC236}">
                      <a16:creationId xmlns="" xmlns:a16="http://schemas.microsoft.com/office/drawing/2014/main" id="{57A84726-87C8-46AA-A677-7339560F08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7500" y="3400425"/>
                  <a:ext cx="685800" cy="685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Рисунок 58">
                  <a:extLst>
                    <a:ext uri="{FF2B5EF4-FFF2-40B4-BE49-F238E27FC236}">
                      <a16:creationId xmlns="" xmlns:a16="http://schemas.microsoft.com/office/drawing/2014/main" id="{DE5665A4-A2E9-48BD-974D-6C62F71CC6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35918" y="3409588"/>
                  <a:ext cx="1901652" cy="2028825"/>
                </a:xfrm>
                <a:prstGeom prst="rect">
                  <a:avLst/>
                </a:prstGeom>
              </p:spPr>
            </p:pic>
          </p:grpSp>
          <p:sp>
            <p:nvSpPr>
              <p:cNvPr id="56" name="Овал 55">
                <a:extLst>
                  <a:ext uri="{FF2B5EF4-FFF2-40B4-BE49-F238E27FC236}">
                    <a16:creationId xmlns="" xmlns:a16="http://schemas.microsoft.com/office/drawing/2014/main" id="{2D90A9ED-D3E7-40A1-8078-ED10666B72BB}"/>
                  </a:ext>
                </a:extLst>
              </p:cNvPr>
              <p:cNvSpPr/>
              <p:nvPr/>
            </p:nvSpPr>
            <p:spPr>
              <a:xfrm>
                <a:off x="6491569" y="97394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B9BF6569-3C70-43CA-846C-FC0E3871C9BE}"/>
                  </a:ext>
                </a:extLst>
              </p:cNvPr>
              <p:cNvSpPr txBox="1"/>
              <p:nvPr/>
            </p:nvSpPr>
            <p:spPr>
              <a:xfrm>
                <a:off x="6667220" y="877489"/>
                <a:ext cx="38830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идеи, рассчитанные на агломерацию </a:t>
                </a:r>
                <a:r>
                  <a:rPr lang="ru-RU" sz="1200" dirty="0">
                    <a:solidFill>
                      <a:prstClr val="black"/>
                    </a:solidFill>
                    <a:latin typeface="Calibri"/>
                  </a:rPr>
                  <a:t>Тобольский</a:t>
                </a: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МР, Город Тобольск</a:t>
                </a:r>
              </a:p>
            </p:txBody>
          </p:sp>
          <p:sp>
            <p:nvSpPr>
              <p:cNvPr id="62" name="Овал 61">
                <a:extLst>
                  <a:ext uri="{FF2B5EF4-FFF2-40B4-BE49-F238E27FC236}">
                    <a16:creationId xmlns="" xmlns:a16="http://schemas.microsoft.com/office/drawing/2014/main" id="{BF69BEE5-DCEC-4FD4-84DB-95685F0E5386}"/>
                  </a:ext>
                </a:extLst>
              </p:cNvPr>
              <p:cNvSpPr/>
              <p:nvPr/>
            </p:nvSpPr>
            <p:spPr>
              <a:xfrm>
                <a:off x="-61334" y="4154089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Овал 62">
                <a:extLst>
                  <a:ext uri="{FF2B5EF4-FFF2-40B4-BE49-F238E27FC236}">
                    <a16:creationId xmlns="" xmlns:a16="http://schemas.microsoft.com/office/drawing/2014/main" id="{478C3236-1C36-43C4-A605-1A62ECE6093A}"/>
                  </a:ext>
                </a:extLst>
              </p:cNvPr>
              <p:cNvSpPr/>
              <p:nvPr/>
            </p:nvSpPr>
            <p:spPr>
              <a:xfrm>
                <a:off x="-84310" y="6767761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="" xmlns:a16="http://schemas.microsoft.com/office/drawing/2014/main" id="{E0A7B3BB-8DC5-4B66-B8C1-A8D210D39AB9}"/>
                </a:ext>
              </a:extLst>
            </p:cNvPr>
            <p:cNvSpPr/>
            <p:nvPr/>
          </p:nvSpPr>
          <p:spPr>
            <a:xfrm>
              <a:off x="26815" y="1615179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4A54726A-99C8-4702-B4BF-C09701247470}"/>
                </a:ext>
              </a:extLst>
            </p:cNvPr>
            <p:cNvSpPr txBox="1"/>
            <p:nvPr/>
          </p:nvSpPr>
          <p:spPr>
            <a:xfrm>
              <a:off x="217315" y="1613729"/>
              <a:ext cx="42149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- приоритетные проекты с позиции команды разработчиков)</a:t>
              </a:r>
            </a:p>
          </p:txBody>
        </p:sp>
        <p:sp>
          <p:nvSpPr>
            <p:cNvPr id="64" name="Овал 63">
              <a:extLst>
                <a:ext uri="{FF2B5EF4-FFF2-40B4-BE49-F238E27FC236}">
                  <a16:creationId xmlns="" xmlns:a16="http://schemas.microsoft.com/office/drawing/2014/main" id="{669BD0EA-2486-432C-A4F4-2D9DF0CF6FB1}"/>
                </a:ext>
              </a:extLst>
            </p:cNvPr>
            <p:cNvSpPr/>
            <p:nvPr/>
          </p:nvSpPr>
          <p:spPr>
            <a:xfrm>
              <a:off x="406569" y="4532820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Овал 64">
              <a:extLst>
                <a:ext uri="{FF2B5EF4-FFF2-40B4-BE49-F238E27FC236}">
                  <a16:creationId xmlns="" xmlns:a16="http://schemas.microsoft.com/office/drawing/2014/main" id="{46ACD21E-7882-403A-80C4-6EADF60248B7}"/>
                </a:ext>
              </a:extLst>
            </p:cNvPr>
            <p:cNvSpPr/>
            <p:nvPr/>
          </p:nvSpPr>
          <p:spPr>
            <a:xfrm>
              <a:off x="409744" y="4883011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Овал 65">
              <a:extLst>
                <a:ext uri="{FF2B5EF4-FFF2-40B4-BE49-F238E27FC236}">
                  <a16:creationId xmlns="" xmlns:a16="http://schemas.microsoft.com/office/drawing/2014/main" id="{AEA7B057-CA9C-4BCD-B2FB-E7DF8242052A}"/>
                </a:ext>
              </a:extLst>
            </p:cNvPr>
            <p:cNvSpPr/>
            <p:nvPr/>
          </p:nvSpPr>
          <p:spPr>
            <a:xfrm>
              <a:off x="400219" y="5179327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0" name="Прямоугольник 59">
            <a:extLst>
              <a:ext uri="{FF2B5EF4-FFF2-40B4-BE49-F238E27FC236}">
                <a16:creationId xmlns="" xmlns:a16="http://schemas.microsoft.com/office/drawing/2014/main" id="{A9F64291-0094-4C4A-8825-D38CB446CCAF}"/>
              </a:ext>
            </a:extLst>
          </p:cNvPr>
          <p:cNvSpPr/>
          <p:nvPr/>
        </p:nvSpPr>
        <p:spPr>
          <a:xfrm>
            <a:off x="4870303" y="739619"/>
            <a:ext cx="816673" cy="276999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21F7C3AB-3E27-4D47-988C-451D36FD9FD3}"/>
              </a:ext>
            </a:extLst>
          </p:cNvPr>
          <p:cNvSpPr/>
          <p:nvPr/>
        </p:nvSpPr>
        <p:spPr>
          <a:xfrm>
            <a:off x="6447147" y="731809"/>
            <a:ext cx="323653" cy="276999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0DEFBA91-9762-4D7B-BAAB-228FAAB36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3918784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9415EF89-1737-4989-B8F6-5A57C3912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121" y="4413873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F4905BB6-2429-4E03-BEC0-BD5111AA8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11" y="5116716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8D41DF63-B5F3-4872-8FDE-321870A1F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75" y="5288441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25A5494F-086E-4472-85A3-61C35702F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967" y="6305275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08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B79F7CC-43EC-43EC-A089-8B566B5AEFB0}"/>
              </a:ext>
            </a:extLst>
          </p:cNvPr>
          <p:cNvSpPr txBox="1"/>
          <p:nvPr/>
        </p:nvSpPr>
        <p:spPr>
          <a:xfrm>
            <a:off x="342902" y="6977360"/>
            <a:ext cx="984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200" dirty="0">
                <a:solidFill>
                  <a:prstClr val="black"/>
                </a:solidFill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спроса» и «Наличие ресурсов».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8FE71EC-247F-4454-8817-0230C58EB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112828"/>
              </p:ext>
            </p:extLst>
          </p:nvPr>
        </p:nvGraphicFramePr>
        <p:xfrm>
          <a:off x="381000" y="1110097"/>
          <a:ext cx="9842500" cy="4942076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8964">
                  <a:extLst>
                    <a:ext uri="{9D8B030D-6E8A-4147-A177-3AD203B41FA5}">
                      <a16:colId xmlns="" xmlns:a16="http://schemas.microsoft.com/office/drawing/2014/main" val="3877026311"/>
                    </a:ext>
                  </a:extLst>
                </a:gridCol>
                <a:gridCol w="7499946">
                  <a:extLst>
                    <a:ext uri="{9D8B030D-6E8A-4147-A177-3AD203B41FA5}">
                      <a16:colId xmlns="" xmlns:a16="http://schemas.microsoft.com/office/drawing/2014/main" val="2649573731"/>
                    </a:ext>
                  </a:extLst>
                </a:gridCol>
                <a:gridCol w="604530">
                  <a:extLst>
                    <a:ext uri="{9D8B030D-6E8A-4147-A177-3AD203B41FA5}">
                      <a16:colId xmlns="" xmlns:a16="http://schemas.microsoft.com/office/drawing/2014/main" val="238388224"/>
                    </a:ext>
                  </a:extLst>
                </a:gridCol>
                <a:gridCol w="604530">
                  <a:extLst>
                    <a:ext uri="{9D8B030D-6E8A-4147-A177-3AD203B41FA5}">
                      <a16:colId xmlns="" xmlns:a16="http://schemas.microsoft.com/office/drawing/2014/main" val="460398336"/>
                    </a:ext>
                  </a:extLst>
                </a:gridCol>
                <a:gridCol w="604530">
                  <a:extLst>
                    <a:ext uri="{9D8B030D-6E8A-4147-A177-3AD203B41FA5}">
                      <a16:colId xmlns="" xmlns:a16="http://schemas.microsoft.com/office/drawing/2014/main" val="3290695170"/>
                    </a:ext>
                  </a:extLst>
                </a:gridCol>
              </a:tblGrid>
              <a:tr h="855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Идея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Наличие спроса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Наличие ресурсов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Оценка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21" marR="6221" marT="6221" marB="0" anchor="ctr"/>
                </a:tc>
                <a:extLst>
                  <a:ext uri="{0D108BD9-81ED-4DB2-BD59-A6C34878D82A}">
                    <a16:rowId xmlns="" xmlns:a16="http://schemas.microsoft.com/office/drawing/2014/main" val="2870946329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Высокий потенциал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738839328"/>
                  </a:ext>
                </a:extLst>
              </a:tr>
              <a:tr h="558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по очистке загрязненных земель, емкостей микробиологическим способом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6,818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702020525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предприятия по заготовке (убойный цех) и переработке мяса с выпуском мясных полуфабрикатов (в т.ч. поставка социальным учреждениям, нефтяным компаниям)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6,818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100702085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предприятия по консолидации, брендированию и регулярной отправке в ХМАО и ЯНАО фермерской продукции: мясо КРС, птицы, МРС, молочная продукция, овощи, готовая продукция на основе дикоросов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6,818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754204427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Производство комплексных кормов для животноводства, травяной муки, сенажа, гранул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8259843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объекта туризма и рекреации на базе термального источника (обслуживание местных жителей, нефтяных компаний, эко-туристов, транзитного потока)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(региональный сетевой 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378628904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Предприятие по выращиванию и первичной переработке (фасовка, заморозка) северных ягод плантационным способом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71478042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Интеграционный проект – распределенный плодопитомник с предоставлением ЛПХ посадочного материала и гарантированным приобретением ягод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22137666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Нефтесервисное предприятие: ремонт буровых труб, оборудования, производство расходных материалов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315055521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Открытие частного медицинского центра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348758326"/>
                  </a:ext>
                </a:extLst>
              </a:tr>
              <a:tr h="442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предприятия по выращиванию МРС с выпуском мяса и крафтового сыра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6,455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43633404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промышленного клининг для структур Транснефть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6,455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971437830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коневодческого предприятия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77111864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Умеренный потенциал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434868580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Предприятие импортозамещения ремонтных комплектов бурового оборудования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5,818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24363797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цеха переработки молока – закупка у ЛПХ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200219404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зверофермы (при развитии животноводства и рыбоводства – кормовая база): производство мехов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5,545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092612749"/>
                  </a:ext>
                </a:extLst>
              </a:tr>
              <a:tr h="86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предприятия по производству спирта на основе отходов деревопереработки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810201101"/>
                  </a:ext>
                </a:extLst>
              </a:tr>
              <a:tr h="1415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предприятия по пошиву шуб из меха диких животных: соболь, лисица, горностай, колонок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438191"/>
                  </a:ext>
                </a:extLst>
              </a:tr>
            </a:tbl>
          </a:graphicData>
        </a:graphic>
      </p:graphicFrame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1F50F43A-C633-402E-B121-05D9B4651C7D}"/>
              </a:ext>
            </a:extLst>
          </p:cNvPr>
          <p:cNvSpPr/>
          <p:nvPr/>
        </p:nvSpPr>
        <p:spPr>
          <a:xfrm>
            <a:off x="241300" y="195262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3B00CAF4-3F78-4AA9-8984-A1B57E175790}"/>
              </a:ext>
            </a:extLst>
          </p:cNvPr>
          <p:cNvSpPr/>
          <p:nvPr/>
        </p:nvSpPr>
        <p:spPr>
          <a:xfrm>
            <a:off x="241300" y="431482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392E55C3-6E1F-4E6B-A13E-EB2424E0350E}"/>
              </a:ext>
            </a:extLst>
          </p:cNvPr>
          <p:cNvSpPr/>
          <p:nvPr/>
        </p:nvSpPr>
        <p:spPr>
          <a:xfrm>
            <a:off x="241300" y="5306270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D048D943-D6C9-4FB4-BB18-34F36D54A2FB}"/>
              </a:ext>
            </a:extLst>
          </p:cNvPr>
          <p:cNvSpPr/>
          <p:nvPr/>
        </p:nvSpPr>
        <p:spPr>
          <a:xfrm>
            <a:off x="244475" y="454342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43846A5F-190D-4849-BAA7-72411F307D7D}"/>
              </a:ext>
            </a:extLst>
          </p:cNvPr>
          <p:cNvSpPr/>
          <p:nvPr/>
        </p:nvSpPr>
        <p:spPr>
          <a:xfrm>
            <a:off x="241300" y="3684144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52C1EAF6-69FF-49EE-983F-0D7191FF9812}"/>
              </a:ext>
            </a:extLst>
          </p:cNvPr>
          <p:cNvSpPr/>
          <p:nvPr/>
        </p:nvSpPr>
        <p:spPr>
          <a:xfrm>
            <a:off x="241300" y="2369492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="" xmlns:a16="http://schemas.microsoft.com/office/drawing/2014/main" id="{E6DF46A7-35C3-4B37-9CAA-48956A1BDCCB}"/>
              </a:ext>
            </a:extLst>
          </p:cNvPr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7">
            <a:extLst>
              <a:ext uri="{FF2B5EF4-FFF2-40B4-BE49-F238E27FC236}">
                <a16:creationId xmlns="" xmlns:a16="http://schemas.microsoft.com/office/drawing/2014/main" id="{4ED1E156-B6AD-40A7-806E-E333BDC7D9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100" y="151523"/>
            <a:ext cx="1092284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45 БИЗНЕС-ИДЕЙ РАЗРАБОТАНО КОМАНДОЙ ПРОЕКТА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FB95364C-9F52-4016-8966-D529E9800ADF}"/>
              </a:ext>
            </a:extLst>
          </p:cNvPr>
          <p:cNvSpPr/>
          <p:nvPr/>
        </p:nvSpPr>
        <p:spPr>
          <a:xfrm>
            <a:off x="530225" y="1953430"/>
            <a:ext cx="246380" cy="2206149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194C062-19E9-4221-93C5-0F36C8EB9D71}"/>
              </a:ext>
            </a:extLst>
          </p:cNvPr>
          <p:cNvSpPr/>
          <p:nvPr/>
        </p:nvSpPr>
        <p:spPr>
          <a:xfrm>
            <a:off x="528955" y="4314825"/>
            <a:ext cx="247650" cy="225755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10C991B-16AC-4FCC-A6F5-AF34A53148A6}"/>
              </a:ext>
            </a:extLst>
          </p:cNvPr>
          <p:cNvSpPr/>
          <p:nvPr/>
        </p:nvSpPr>
        <p:spPr>
          <a:xfrm>
            <a:off x="528955" y="4695825"/>
            <a:ext cx="247650" cy="225755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632F6E3D-217D-472D-82F7-72FEE96A64FB}"/>
              </a:ext>
            </a:extLst>
          </p:cNvPr>
          <p:cNvSpPr/>
          <p:nvPr/>
        </p:nvSpPr>
        <p:spPr>
          <a:xfrm>
            <a:off x="528955" y="5296867"/>
            <a:ext cx="247650" cy="389558"/>
          </a:xfrm>
          <a:prstGeom prst="rect">
            <a:avLst/>
          </a:pr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B85B5000-87A8-46A0-AC25-DD73FF05CDB6}"/>
              </a:ext>
            </a:extLst>
          </p:cNvPr>
          <p:cNvGrpSpPr/>
          <p:nvPr/>
        </p:nvGrpSpPr>
        <p:grpSpPr>
          <a:xfrm>
            <a:off x="52046" y="47625"/>
            <a:ext cx="10704854" cy="6004548"/>
            <a:chOff x="1415" y="877489"/>
            <a:chExt cx="10704854" cy="6004548"/>
          </a:xfrm>
        </p:grpSpPr>
        <p:grpSp>
          <p:nvGrpSpPr>
            <p:cNvPr id="41" name="Группа 40">
              <a:extLst>
                <a:ext uri="{FF2B5EF4-FFF2-40B4-BE49-F238E27FC236}">
                  <a16:creationId xmlns="" xmlns:a16="http://schemas.microsoft.com/office/drawing/2014/main" id="{E0DE1171-6AAE-42D3-8BE6-BB36E2CDD855}"/>
                </a:ext>
              </a:extLst>
            </p:cNvPr>
            <p:cNvGrpSpPr/>
            <p:nvPr/>
          </p:nvGrpSpPr>
          <p:grpSpPr>
            <a:xfrm>
              <a:off x="1415" y="877489"/>
              <a:ext cx="10704854" cy="6004548"/>
              <a:chOff x="1415" y="877489"/>
              <a:chExt cx="10704854" cy="6004548"/>
            </a:xfrm>
          </p:grpSpPr>
          <p:sp>
            <p:nvSpPr>
              <p:cNvPr id="44" name="Овал 43">
                <a:extLst>
                  <a:ext uri="{FF2B5EF4-FFF2-40B4-BE49-F238E27FC236}">
                    <a16:creationId xmlns="" xmlns:a16="http://schemas.microsoft.com/office/drawing/2014/main" id="{5AF69B95-BD04-4BC2-B6EC-2016D8E56067}"/>
                  </a:ext>
                </a:extLst>
              </p:cNvPr>
              <p:cNvSpPr/>
              <p:nvPr/>
            </p:nvSpPr>
            <p:spPr>
              <a:xfrm>
                <a:off x="6491569" y="1322495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7AB2428D-4E36-43E0-9993-94519B9A4D9B}"/>
                  </a:ext>
                </a:extLst>
              </p:cNvPr>
              <p:cNvSpPr txBox="1"/>
              <p:nvPr/>
            </p:nvSpPr>
            <p:spPr>
              <a:xfrm>
                <a:off x="6645275" y="1258838"/>
                <a:ext cx="35782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идеи, имеющие интеграционный потенциал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BBCD9CE0-FC61-400E-8B83-E80001E7C967}"/>
                  </a:ext>
                </a:extLst>
              </p:cNvPr>
              <p:cNvSpPr txBox="1"/>
              <p:nvPr/>
            </p:nvSpPr>
            <p:spPr>
              <a:xfrm>
                <a:off x="6667220" y="1577126"/>
                <a:ext cx="40390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попадают в приоритетные направления стратегии ТО</a:t>
                </a:r>
              </a:p>
            </p:txBody>
          </p:sp>
          <p:pic>
            <p:nvPicPr>
              <p:cNvPr id="47" name="Picture 2" descr="Иконка «Лес» — скачай бесплатно PNG и векторе">
                <a:extLst>
                  <a:ext uri="{FF2B5EF4-FFF2-40B4-BE49-F238E27FC236}">
                    <a16:creationId xmlns="" xmlns:a16="http://schemas.microsoft.com/office/drawing/2014/main" id="{9C4A0CEC-31C7-4933-AC12-4E8FDCDCB9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7911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Пшеница | Бесплатно значок">
                <a:extLst>
                  <a:ext uri="{FF2B5EF4-FFF2-40B4-BE49-F238E27FC236}">
                    <a16:creationId xmlns="" xmlns:a16="http://schemas.microsoft.com/office/drawing/2014/main" id="{32D09795-7228-4999-8582-0F729C4CE9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3699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8" descr="Туристы | Бесплатно значок">
                <a:extLst>
                  <a:ext uri="{FF2B5EF4-FFF2-40B4-BE49-F238E27FC236}">
                    <a16:creationId xmlns="" xmlns:a16="http://schemas.microsoft.com/office/drawing/2014/main" id="{F33C31FF-9012-4D00-A96C-4771FDB6AA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4316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10" descr="Petrochemical Refinery Stock Illustration - Download Image Now - iStock">
                <a:extLst>
                  <a:ext uri="{FF2B5EF4-FFF2-40B4-BE49-F238E27FC236}">
                    <a16:creationId xmlns="" xmlns:a16="http://schemas.microsoft.com/office/drawing/2014/main" id="{77D8C675-BF28-44AC-9DD9-04AEB78C75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9741" y="1546642"/>
                <a:ext cx="324000" cy="3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12" descr="Нефтяная вышка – Бесплатные иконки: промышленность">
                <a:extLst>
                  <a:ext uri="{FF2B5EF4-FFF2-40B4-BE49-F238E27FC236}">
                    <a16:creationId xmlns="" xmlns:a16="http://schemas.microsoft.com/office/drawing/2014/main" id="{D8E5B3DC-77FA-4C65-817B-352F07CA93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1568" y="158662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4" descr="строительство дома значок вектор, дом иконы, строительство, здание PNG и  вектор пнг для бесплатной загрузки">
                <a:extLst>
                  <a:ext uri="{FF2B5EF4-FFF2-40B4-BE49-F238E27FC236}">
                    <a16:creationId xmlns="" xmlns:a16="http://schemas.microsoft.com/office/drawing/2014/main" id="{A34BACF2-913A-4061-8F73-8B646F3990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5F5F5"/>
                  </a:clrFrom>
                  <a:clrTo>
                    <a:srgbClr val="F5F5F5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00" t="18749" r="8750" b="18751"/>
              <a:stretch/>
            </p:blipFill>
            <p:spPr bwMode="auto">
              <a:xfrm>
                <a:off x="5328097" y="1593597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6" descr="Электрическая лампа – Бесплатные иконки: Инструменты и посуда">
                <a:extLst>
                  <a:ext uri="{FF2B5EF4-FFF2-40B4-BE49-F238E27FC236}">
                    <a16:creationId xmlns="" xmlns:a16="http://schemas.microsoft.com/office/drawing/2014/main" id="{34E07370-707E-407F-9CEB-B6A5AF140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0316" y="1600642"/>
                <a:ext cx="216000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Прямоугольник 53">
                <a:extLst>
                  <a:ext uri="{FF2B5EF4-FFF2-40B4-BE49-F238E27FC236}">
                    <a16:creationId xmlns="" xmlns:a16="http://schemas.microsoft.com/office/drawing/2014/main" id="{E7DE9C0F-363B-4B12-8C35-9FA8503F8A57}"/>
                  </a:ext>
                </a:extLst>
              </p:cNvPr>
              <p:cNvSpPr/>
              <p:nvPr/>
            </p:nvSpPr>
            <p:spPr>
              <a:xfrm>
                <a:off x="4432300" y="1558273"/>
                <a:ext cx="2217596" cy="276999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9BBB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="" xmlns:a16="http://schemas.microsoft.com/office/drawing/2014/main" id="{E130B339-276E-497D-BF9B-2C85780BCF2E}"/>
                  </a:ext>
                </a:extLst>
              </p:cNvPr>
              <p:cNvGrpSpPr/>
              <p:nvPr/>
            </p:nvGrpSpPr>
            <p:grpSpPr>
              <a:xfrm>
                <a:off x="4504576" y="1603196"/>
                <a:ext cx="216000" cy="216000"/>
                <a:chOff x="7735918" y="3400425"/>
                <a:chExt cx="1901652" cy="2037988"/>
              </a:xfrm>
            </p:grpSpPr>
            <p:pic>
              <p:nvPicPr>
                <p:cNvPr id="58" name="Picture 2" descr="Капля воды – Бесплатные иконки: природа">
                  <a:extLst>
                    <a:ext uri="{FF2B5EF4-FFF2-40B4-BE49-F238E27FC236}">
                      <a16:creationId xmlns="" xmlns:a16="http://schemas.microsoft.com/office/drawing/2014/main" id="{B8D8E9A9-4293-4CC6-A45E-C39134507B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7500" y="3400425"/>
                  <a:ext cx="685800" cy="685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Рисунок 58">
                  <a:extLst>
                    <a:ext uri="{FF2B5EF4-FFF2-40B4-BE49-F238E27FC236}">
                      <a16:creationId xmlns="" xmlns:a16="http://schemas.microsoft.com/office/drawing/2014/main" id="{1A8BED0D-9263-425E-A559-31540B2B8C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35918" y="3409588"/>
                  <a:ext cx="1901652" cy="2028825"/>
                </a:xfrm>
                <a:prstGeom prst="rect">
                  <a:avLst/>
                </a:prstGeom>
              </p:spPr>
            </p:pic>
          </p:grpSp>
          <p:sp>
            <p:nvSpPr>
              <p:cNvPr id="56" name="Овал 55">
                <a:extLst>
                  <a:ext uri="{FF2B5EF4-FFF2-40B4-BE49-F238E27FC236}">
                    <a16:creationId xmlns="" xmlns:a16="http://schemas.microsoft.com/office/drawing/2014/main" id="{28C42668-3CF3-4CE5-88C8-04D90647F34E}"/>
                  </a:ext>
                </a:extLst>
              </p:cNvPr>
              <p:cNvSpPr/>
              <p:nvPr/>
            </p:nvSpPr>
            <p:spPr>
              <a:xfrm>
                <a:off x="6491569" y="97394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2EC85BD4-F5DA-4065-AA16-43CCD559E3C2}"/>
                  </a:ext>
                </a:extLst>
              </p:cNvPr>
              <p:cNvSpPr txBox="1"/>
              <p:nvPr/>
            </p:nvSpPr>
            <p:spPr>
              <a:xfrm>
                <a:off x="6667220" y="877489"/>
                <a:ext cx="38830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- идеи, рассчитанные на агломерацию Тобольский МР, город Тобольск</a:t>
                </a:r>
              </a:p>
            </p:txBody>
          </p:sp>
          <p:sp>
            <p:nvSpPr>
              <p:cNvPr id="62" name="Овал 61">
                <a:extLst>
                  <a:ext uri="{FF2B5EF4-FFF2-40B4-BE49-F238E27FC236}">
                    <a16:creationId xmlns="" xmlns:a16="http://schemas.microsoft.com/office/drawing/2014/main" id="{DF0AF05B-3E54-48E9-854E-A1E30BA1E290}"/>
                  </a:ext>
                </a:extLst>
              </p:cNvPr>
              <p:cNvSpPr/>
              <p:nvPr/>
            </p:nvSpPr>
            <p:spPr>
              <a:xfrm>
                <a:off x="26535" y="6350085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Овал 62">
                <a:extLst>
                  <a:ext uri="{FF2B5EF4-FFF2-40B4-BE49-F238E27FC236}">
                    <a16:creationId xmlns="" xmlns:a16="http://schemas.microsoft.com/office/drawing/2014/main" id="{31C2C89E-CCC5-4538-8EE0-ADFBE5576B27}"/>
                  </a:ext>
                </a:extLst>
              </p:cNvPr>
              <p:cNvSpPr/>
              <p:nvPr/>
            </p:nvSpPr>
            <p:spPr>
              <a:xfrm>
                <a:off x="1415" y="3733968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Овал 63">
                <a:extLst>
                  <a:ext uri="{FF2B5EF4-FFF2-40B4-BE49-F238E27FC236}">
                    <a16:creationId xmlns="" xmlns:a16="http://schemas.microsoft.com/office/drawing/2014/main" id="{E0816348-9A39-4FDC-BAD3-2051088047A3}"/>
                  </a:ext>
                </a:extLst>
              </p:cNvPr>
              <p:cNvSpPr/>
              <p:nvPr/>
            </p:nvSpPr>
            <p:spPr>
              <a:xfrm>
                <a:off x="26815" y="672963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="" xmlns:a16="http://schemas.microsoft.com/office/drawing/2014/main" id="{9BCEBBF9-873E-4707-A9B1-7FE1DEEFC98A}"/>
                </a:ext>
              </a:extLst>
            </p:cNvPr>
            <p:cNvSpPr/>
            <p:nvPr/>
          </p:nvSpPr>
          <p:spPr>
            <a:xfrm>
              <a:off x="26815" y="1615179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D04BC0F8-9287-492D-9770-F42D5AF4134A}"/>
                </a:ext>
              </a:extLst>
            </p:cNvPr>
            <p:cNvSpPr txBox="1"/>
            <p:nvPr/>
          </p:nvSpPr>
          <p:spPr>
            <a:xfrm>
              <a:off x="217315" y="1613729"/>
              <a:ext cx="42149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- приоритетные проекты с позиции команды разработчиков)</a:t>
              </a:r>
            </a:p>
          </p:txBody>
        </p:sp>
        <p:sp>
          <p:nvSpPr>
            <p:cNvPr id="65" name="Овал 64">
              <a:extLst>
                <a:ext uri="{FF2B5EF4-FFF2-40B4-BE49-F238E27FC236}">
                  <a16:creationId xmlns="" xmlns:a16="http://schemas.microsoft.com/office/drawing/2014/main" id="{EEC9C56C-953A-4157-B57D-7E41CB530C2B}"/>
                </a:ext>
              </a:extLst>
            </p:cNvPr>
            <p:cNvSpPr/>
            <p:nvPr/>
          </p:nvSpPr>
          <p:spPr>
            <a:xfrm>
              <a:off x="495469" y="4423372"/>
              <a:ext cx="228600" cy="243036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0" name="Прямоугольник 59">
            <a:extLst>
              <a:ext uri="{FF2B5EF4-FFF2-40B4-BE49-F238E27FC236}">
                <a16:creationId xmlns="" xmlns:a16="http://schemas.microsoft.com/office/drawing/2014/main" id="{1BD505CB-5E5D-4AAD-BF58-C550DBADFCF0}"/>
              </a:ext>
            </a:extLst>
          </p:cNvPr>
          <p:cNvSpPr/>
          <p:nvPr/>
        </p:nvSpPr>
        <p:spPr>
          <a:xfrm>
            <a:off x="4799071" y="733233"/>
            <a:ext cx="839471" cy="276999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7B73375E-A593-47F0-B344-1F75D7EB8498}"/>
              </a:ext>
            </a:extLst>
          </p:cNvPr>
          <p:cNvSpPr/>
          <p:nvPr/>
        </p:nvSpPr>
        <p:spPr>
          <a:xfrm>
            <a:off x="6368446" y="725181"/>
            <a:ext cx="332082" cy="276999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EB03DEFF-1A7E-4BFB-A667-AB2AEDF1E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2035474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Иконки «Business guy» — скачивайте бесплатно в PNG, SVG, GIF">
            <a:extLst>
              <a:ext uri="{FF2B5EF4-FFF2-40B4-BE49-F238E27FC236}">
                <a16:creationId xmlns="" xmlns:a16="http://schemas.microsoft.com/office/drawing/2014/main" id="{1B677601-CD6D-4A36-83D2-2FE119597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851" y="2979011"/>
            <a:ext cx="245584" cy="24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923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6661AC96-D92B-4353-9115-EBDB478E20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01" y="5437668"/>
            <a:ext cx="8381999" cy="2125181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16555245-CCF7-4BE5-8AC2-48D117537998}"/>
              </a:ext>
            </a:extLst>
          </p:cNvPr>
          <p:cNvSpPr/>
          <p:nvPr/>
        </p:nvSpPr>
        <p:spPr>
          <a:xfrm>
            <a:off x="5575300" y="4843594"/>
            <a:ext cx="5118100" cy="2714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74">
            <a:extLst>
              <a:ext uri="{FF2B5EF4-FFF2-40B4-BE49-F238E27FC236}">
                <a16:creationId xmlns="" xmlns:a16="http://schemas.microsoft.com/office/drawing/2014/main" id="{4938B808-E4A5-4638-894B-4B83C27A2E4D}"/>
              </a:ext>
            </a:extLst>
          </p:cNvPr>
          <p:cNvSpPr/>
          <p:nvPr/>
        </p:nvSpPr>
        <p:spPr>
          <a:xfrm>
            <a:off x="0" y="7"/>
            <a:ext cx="6666230" cy="648335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6666026" y="76"/>
                </a:moveTo>
                <a:lnTo>
                  <a:pt x="0" y="0"/>
                </a:lnTo>
                <a:lnTo>
                  <a:pt x="0" y="646277"/>
                </a:lnTo>
                <a:lnTo>
                  <a:pt x="6092317" y="647788"/>
                </a:lnTo>
                <a:lnTo>
                  <a:pt x="6666026" y="76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="" xmlns:a16="http://schemas.microsoft.com/office/drawing/2014/main" id="{FF89EFF2-AE98-437C-813C-6CC14C518A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7500" y="180231"/>
            <a:ext cx="3733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solidFill>
                  <a:srgbClr val="292929"/>
                </a:solidFill>
                <a:latin typeface="+mn-lt"/>
              </a:rPr>
              <a:t>ОБРАЗ БУДУЩЕГО</a:t>
            </a: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35" name="object 57">
            <a:extLst>
              <a:ext uri="{FF2B5EF4-FFF2-40B4-BE49-F238E27FC236}">
                <a16:creationId xmlns="" xmlns:a16="http://schemas.microsoft.com/office/drawing/2014/main" id="{E5AA5253-B7A3-45C0-8991-50CECB132D06}"/>
              </a:ext>
            </a:extLst>
          </p:cNvPr>
          <p:cNvSpPr txBox="1"/>
          <p:nvPr/>
        </p:nvSpPr>
        <p:spPr>
          <a:xfrm>
            <a:off x="317501" y="2361426"/>
            <a:ext cx="4954365" cy="27699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Тэги образа будущего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6" name="object 57">
            <a:extLst>
              <a:ext uri="{FF2B5EF4-FFF2-40B4-BE49-F238E27FC236}">
                <a16:creationId xmlns="" xmlns:a16="http://schemas.microsoft.com/office/drawing/2014/main" id="{CFA4415C-54C7-4BB9-B902-D7A34233AD9F}"/>
              </a:ext>
            </a:extLst>
          </p:cNvPr>
          <p:cNvSpPr txBox="1"/>
          <p:nvPr/>
        </p:nvSpPr>
        <p:spPr>
          <a:xfrm>
            <a:off x="317500" y="2750313"/>
            <a:ext cx="5029199" cy="23647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Занятость местного населения в нефтедобыче и ЛПК на территории МР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Высокое качество дорог, доступность нефтепромыслов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Высокооплачиваемые рабочие места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Качественная подготовка кадров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Развитая промышленность: ЛПК (глубокая переработка), мясное животноводство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Развитая сервисная экономика – для секторов ТЭК и ЛПК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Качественная социальная среда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Закрепление молодых специалистов на территории</a:t>
            </a:r>
          </a:p>
        </p:txBody>
      </p:sp>
      <p:sp>
        <p:nvSpPr>
          <p:cNvPr id="37" name="object 2">
            <a:extLst>
              <a:ext uri="{FF2B5EF4-FFF2-40B4-BE49-F238E27FC236}">
                <a16:creationId xmlns="" xmlns:a16="http://schemas.microsoft.com/office/drawing/2014/main" id="{15186B32-1959-40B4-84AB-59CA0E954CF6}"/>
              </a:ext>
            </a:extLst>
          </p:cNvPr>
          <p:cNvSpPr/>
          <p:nvPr/>
        </p:nvSpPr>
        <p:spPr>
          <a:xfrm>
            <a:off x="3898900" y="4843594"/>
            <a:ext cx="6794500" cy="2719657"/>
          </a:xfrm>
          <a:custGeom>
            <a:avLst/>
            <a:gdLst/>
            <a:ahLst/>
            <a:cxnLst/>
            <a:rect l="l" t="t" r="r" b="b"/>
            <a:pathLst>
              <a:path w="5154930" h="1642745">
                <a:moveTo>
                  <a:pt x="5154409" y="0"/>
                </a:moveTo>
                <a:lnTo>
                  <a:pt x="1407655" y="0"/>
                </a:lnTo>
                <a:lnTo>
                  <a:pt x="0" y="1642364"/>
                </a:lnTo>
                <a:lnTo>
                  <a:pt x="5150777" y="1642364"/>
                </a:lnTo>
                <a:lnTo>
                  <a:pt x="5154409" y="825563"/>
                </a:lnTo>
                <a:lnTo>
                  <a:pt x="5154409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57">
            <a:extLst>
              <a:ext uri="{FF2B5EF4-FFF2-40B4-BE49-F238E27FC236}">
                <a16:creationId xmlns="" xmlns:a16="http://schemas.microsoft.com/office/drawing/2014/main" id="{B786DE36-714A-4279-B004-35144E7BC970}"/>
              </a:ext>
            </a:extLst>
          </p:cNvPr>
          <p:cNvSpPr txBox="1"/>
          <p:nvPr/>
        </p:nvSpPr>
        <p:spPr>
          <a:xfrm>
            <a:off x="6643483" y="933311"/>
            <a:ext cx="4049917" cy="27699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Критерии ранжирования действий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3" name="object 57">
            <a:extLst>
              <a:ext uri="{FF2B5EF4-FFF2-40B4-BE49-F238E27FC236}">
                <a16:creationId xmlns="" xmlns:a16="http://schemas.microsoft.com/office/drawing/2014/main" id="{CC5CDCFF-4C45-4685-BAEA-9E4C90418B76}"/>
              </a:ext>
            </a:extLst>
          </p:cNvPr>
          <p:cNvSpPr txBox="1"/>
          <p:nvPr/>
        </p:nvSpPr>
        <p:spPr>
          <a:xfrm>
            <a:off x="6643483" y="1421010"/>
            <a:ext cx="3961018" cy="72840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Влияние на достижение образа будущего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Влияние на привлечение инвестиций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Влияние на успешность действующего бизнеса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8" name="object 57">
            <a:extLst>
              <a:ext uri="{FF2B5EF4-FFF2-40B4-BE49-F238E27FC236}">
                <a16:creationId xmlns="" xmlns:a16="http://schemas.microsoft.com/office/drawing/2014/main" id="{C340AF17-1B7E-41FD-8E80-0FADFEA113E1}"/>
              </a:ext>
            </a:extLst>
          </p:cNvPr>
          <p:cNvSpPr txBox="1"/>
          <p:nvPr/>
        </p:nvSpPr>
        <p:spPr>
          <a:xfrm>
            <a:off x="6603999" y="5206622"/>
            <a:ext cx="2667000" cy="27699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Фильтры отбора идей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9" name="object 57">
            <a:extLst>
              <a:ext uri="{FF2B5EF4-FFF2-40B4-BE49-F238E27FC236}">
                <a16:creationId xmlns="" xmlns:a16="http://schemas.microsoft.com/office/drawing/2014/main" id="{A91B8E48-B656-49C7-9465-D4A12E6E527A}"/>
              </a:ext>
            </a:extLst>
          </p:cNvPr>
          <p:cNvSpPr txBox="1"/>
          <p:nvPr/>
        </p:nvSpPr>
        <p:spPr>
          <a:xfrm>
            <a:off x="5499100" y="5576612"/>
            <a:ext cx="4876798" cy="136697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Движение к образу будущего</a:t>
            </a:r>
          </a:p>
          <a:p>
            <a:pPr marL="12700" marR="5080" lvl="0" indent="0" algn="ctr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Реализуемость на местном уровне</a:t>
            </a:r>
          </a:p>
          <a:p>
            <a:pPr marL="12700" marR="5080" lvl="0" indent="0" algn="ctr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Позитивное преобразование среды</a:t>
            </a:r>
          </a:p>
          <a:p>
            <a:pPr marL="12700" marR="5080" lvl="0" indent="0" algn="ctr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Развитие сервисной экономики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0" name="object 57">
            <a:extLst>
              <a:ext uri="{FF2B5EF4-FFF2-40B4-BE49-F238E27FC236}">
                <a16:creationId xmlns="" xmlns:a16="http://schemas.microsoft.com/office/drawing/2014/main" id="{1C708809-EF6A-4ABF-B757-F6FBE283A34B}"/>
              </a:ext>
            </a:extLst>
          </p:cNvPr>
          <p:cNvSpPr txBox="1"/>
          <p:nvPr/>
        </p:nvSpPr>
        <p:spPr>
          <a:xfrm>
            <a:off x="5951035" y="2621671"/>
            <a:ext cx="4114799" cy="40011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25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23 МЕРОПРИЯТИЯ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E600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5" name="object 58">
            <a:extLst>
              <a:ext uri="{FF2B5EF4-FFF2-40B4-BE49-F238E27FC236}">
                <a16:creationId xmlns="" xmlns:a16="http://schemas.microsoft.com/office/drawing/2014/main" id="{F70DF496-CAF0-402D-B8F7-E0D474FE8C78}"/>
              </a:ext>
            </a:extLst>
          </p:cNvPr>
          <p:cNvSpPr/>
          <p:nvPr/>
        </p:nvSpPr>
        <p:spPr>
          <a:xfrm>
            <a:off x="6414883" y="1425943"/>
            <a:ext cx="115683" cy="202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58">
            <a:extLst>
              <a:ext uri="{FF2B5EF4-FFF2-40B4-BE49-F238E27FC236}">
                <a16:creationId xmlns="" xmlns:a16="http://schemas.microsoft.com/office/drawing/2014/main" id="{36979F41-1FE0-4071-B422-AD016510BCFD}"/>
              </a:ext>
            </a:extLst>
          </p:cNvPr>
          <p:cNvSpPr/>
          <p:nvPr/>
        </p:nvSpPr>
        <p:spPr>
          <a:xfrm>
            <a:off x="6414883" y="1692163"/>
            <a:ext cx="115683" cy="202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58">
            <a:extLst>
              <a:ext uri="{FF2B5EF4-FFF2-40B4-BE49-F238E27FC236}">
                <a16:creationId xmlns="" xmlns:a16="http://schemas.microsoft.com/office/drawing/2014/main" id="{76BAC1D1-2EF3-4D08-A192-A3DE1BC89625}"/>
              </a:ext>
            </a:extLst>
          </p:cNvPr>
          <p:cNvSpPr/>
          <p:nvPr/>
        </p:nvSpPr>
        <p:spPr>
          <a:xfrm>
            <a:off x="6413500" y="1963230"/>
            <a:ext cx="115683" cy="202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74">
            <a:extLst>
              <a:ext uri="{FF2B5EF4-FFF2-40B4-BE49-F238E27FC236}">
                <a16:creationId xmlns="" xmlns:a16="http://schemas.microsoft.com/office/drawing/2014/main" id="{DFA1E68C-2930-411B-872D-D4A3D827CF69}"/>
              </a:ext>
            </a:extLst>
          </p:cNvPr>
          <p:cNvSpPr/>
          <p:nvPr/>
        </p:nvSpPr>
        <p:spPr>
          <a:xfrm>
            <a:off x="0" y="933311"/>
            <a:ext cx="6371522" cy="648335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6666026" y="76"/>
                </a:moveTo>
                <a:lnTo>
                  <a:pt x="0" y="0"/>
                </a:lnTo>
                <a:lnTo>
                  <a:pt x="0" y="646277"/>
                </a:lnTo>
                <a:lnTo>
                  <a:pt x="6092317" y="647788"/>
                </a:lnTo>
                <a:lnTo>
                  <a:pt x="6666026" y="76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57">
            <a:extLst>
              <a:ext uri="{FF2B5EF4-FFF2-40B4-BE49-F238E27FC236}">
                <a16:creationId xmlns="" xmlns:a16="http://schemas.microsoft.com/office/drawing/2014/main" id="{3D327E96-FF1E-43ED-8CF0-01A7B95A3B04}"/>
              </a:ext>
            </a:extLst>
          </p:cNvPr>
          <p:cNvSpPr txBox="1"/>
          <p:nvPr/>
        </p:nvSpPr>
        <p:spPr>
          <a:xfrm>
            <a:off x="317500" y="1006952"/>
            <a:ext cx="5029199" cy="4616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>
              <a:spcBef>
                <a:spcPts val="240"/>
              </a:spcBef>
              <a:buClr>
                <a:srgbClr val="FFDE16"/>
              </a:buClr>
              <a:buSzPct val="150000"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Основная идея: развитый промышленный район в направлениях </a:t>
            </a:r>
            <a:r>
              <a:rPr lang="ru-RU" sz="1400" b="1" spc="-25" dirty="0">
                <a:solidFill>
                  <a:srgbClr val="292929"/>
                </a:solidFill>
                <a:latin typeface="Calibri"/>
                <a:cs typeface="DIN Pro Bold"/>
              </a:rPr>
              <a:t>лесопромышленного комплекса и нефтесервиса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0" name="object 57">
            <a:extLst>
              <a:ext uri="{FF2B5EF4-FFF2-40B4-BE49-F238E27FC236}">
                <a16:creationId xmlns="" xmlns:a16="http://schemas.microsoft.com/office/drawing/2014/main" id="{99B69A0F-C1F4-4300-9FFF-E6EB0006E767}"/>
              </a:ext>
            </a:extLst>
          </p:cNvPr>
          <p:cNvSpPr txBox="1"/>
          <p:nvPr/>
        </p:nvSpPr>
        <p:spPr>
          <a:xfrm>
            <a:off x="317500" y="1707211"/>
            <a:ext cx="5410200" cy="4616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Экспертная позиция – возможная сверхидея: совпадает с основной идеей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1" name="object 57">
            <a:extLst>
              <a:ext uri="{FF2B5EF4-FFF2-40B4-BE49-F238E27FC236}">
                <a16:creationId xmlns="" xmlns:a16="http://schemas.microsoft.com/office/drawing/2014/main" id="{85405BC7-F0D4-4348-8DC0-5A8B87151E93}"/>
              </a:ext>
            </a:extLst>
          </p:cNvPr>
          <p:cNvSpPr txBox="1"/>
          <p:nvPr/>
        </p:nvSpPr>
        <p:spPr>
          <a:xfrm>
            <a:off x="6412196" y="3013073"/>
            <a:ext cx="4114799" cy="169277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25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1 </a:t>
            </a:r>
            <a:r>
              <a:rPr kumimoji="0" lang="ru-RU" sz="105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— кадры для бизнеса</a:t>
            </a:r>
            <a:endParaRPr lang="ru-RU" sz="1050" b="1" spc="-25" dirty="0">
              <a:solidFill>
                <a:srgbClr val="292929"/>
              </a:solidFill>
              <a:latin typeface="Calibri"/>
              <a:cs typeface="DIN Pro Bold"/>
            </a:endParaRPr>
          </a:p>
          <a:p>
            <a:pPr marL="12700" marR="5080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25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4</a:t>
            </a:r>
            <a:r>
              <a:rPr kumimoji="0" lang="ru-RU" sz="18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105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— земельные отношения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5080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spc="-25" dirty="0">
                <a:solidFill>
                  <a:srgbClr val="FFE600"/>
                </a:solidFill>
                <a:latin typeface="Calibri"/>
                <a:cs typeface="DIN Pro Bold"/>
              </a:rPr>
              <a:t>5</a:t>
            </a:r>
            <a:r>
              <a:rPr kumimoji="0" lang="ru-RU" sz="14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105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— развитие каналов товародвижения и продаж</a:t>
            </a:r>
          </a:p>
          <a:p>
            <a:pPr marL="12700" marR="5080" lvl="0">
              <a:defRPr/>
            </a:pPr>
            <a:r>
              <a:rPr lang="ru-RU" b="1" spc="-25" dirty="0">
                <a:solidFill>
                  <a:srgbClr val="FFE600"/>
                </a:solidFill>
                <a:latin typeface="Calibri"/>
                <a:cs typeface="DIN Pro Bold"/>
              </a:rPr>
              <a:t>4</a:t>
            </a:r>
            <a:r>
              <a:rPr lang="ru-RU" sz="1400" dirty="0">
                <a:solidFill>
                  <a:srgbClr val="FFE600"/>
                </a:solidFill>
                <a:cs typeface="DIN Pro Bold"/>
              </a:rPr>
              <a:t> </a:t>
            </a:r>
            <a:r>
              <a:rPr lang="ru-RU" sz="1050" b="1" spc="-25" dirty="0">
                <a:solidFill>
                  <a:srgbClr val="292929"/>
                </a:solidFill>
                <a:latin typeface="Calibri"/>
                <a:cs typeface="DIN Pro Bold"/>
              </a:rPr>
              <a:t>— развитие туризма</a:t>
            </a:r>
          </a:p>
          <a:p>
            <a:pPr marL="12700" marR="5080" lvl="0">
              <a:defRPr/>
            </a:pPr>
            <a:r>
              <a:rPr lang="ru-RU" b="1" spc="-25" dirty="0">
                <a:solidFill>
                  <a:srgbClr val="FFE600"/>
                </a:solidFill>
                <a:latin typeface="Calibri"/>
                <a:cs typeface="DIN Pro Bold"/>
              </a:rPr>
              <a:t>6 </a:t>
            </a:r>
            <a:r>
              <a:rPr lang="ru-RU" sz="1050" b="1" spc="-25" dirty="0">
                <a:solidFill>
                  <a:srgbClr val="292929"/>
                </a:solidFill>
                <a:cs typeface="DIN Pro Bold"/>
              </a:rPr>
              <a:t>— организационная и финансовая поддержка бизнеса</a:t>
            </a:r>
          </a:p>
          <a:p>
            <a:pPr marL="12700" marR="5080">
              <a:defRPr/>
            </a:pPr>
            <a:r>
              <a:rPr lang="ru-RU" b="1" spc="-25" dirty="0">
                <a:solidFill>
                  <a:srgbClr val="FFE600"/>
                </a:solidFill>
                <a:latin typeface="Calibri"/>
                <a:cs typeface="DIN Pro Bold"/>
              </a:rPr>
              <a:t>3 </a:t>
            </a:r>
            <a:r>
              <a:rPr lang="ru-RU" sz="1050" b="1" spc="-25" dirty="0">
                <a:solidFill>
                  <a:srgbClr val="292929"/>
                </a:solidFill>
                <a:cs typeface="DIN Pro Bold"/>
              </a:rPr>
              <a:t>— прочие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="" xmlns:a16="http://schemas.microsoft.com/office/drawing/2014/main" id="{1EDAECB4-D959-4B6D-99BB-6DF8D48BB394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13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9640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441">
            <a:extLst>
              <a:ext uri="{FF2B5EF4-FFF2-40B4-BE49-F238E27FC236}">
                <a16:creationId xmlns="" xmlns:a16="http://schemas.microsoft.com/office/drawing/2014/main" id="{C0069DFA-A797-44E8-85B7-832EDF4C3CBD}"/>
              </a:ext>
            </a:extLst>
          </p:cNvPr>
          <p:cNvSpPr/>
          <p:nvPr/>
        </p:nvSpPr>
        <p:spPr>
          <a:xfrm>
            <a:off x="-799" y="-559"/>
            <a:ext cx="7742433" cy="648431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="" xmlns:a16="http://schemas.microsoft.com/office/drawing/2014/main" id="{0DE46263-EC4C-4854-8C60-F7CAE9F83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656" y="160680"/>
            <a:ext cx="109228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ДЕЙСТВИЯ АДМИНИСТРАЦИИ</a:t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="" xmlns:a16="http://schemas.microsoft.com/office/drawing/2014/main" id="{C88E8C68-B795-4FA2-9B16-616D5D8696CD}"/>
              </a:ext>
            </a:extLst>
          </p:cNvPr>
          <p:cNvSpPr/>
          <p:nvPr/>
        </p:nvSpPr>
        <p:spPr>
          <a:xfrm>
            <a:off x="9882410" y="6636854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58C74F82-6B46-4222-93BD-8CF843475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164391"/>
              </p:ext>
            </p:extLst>
          </p:nvPr>
        </p:nvGraphicFramePr>
        <p:xfrm>
          <a:off x="494878" y="826948"/>
          <a:ext cx="9703644" cy="6002055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49782">
                  <a:extLst>
                    <a:ext uri="{9D8B030D-6E8A-4147-A177-3AD203B41FA5}">
                      <a16:colId xmlns="" xmlns:a16="http://schemas.microsoft.com/office/drawing/2014/main" val="3508856052"/>
                    </a:ext>
                  </a:extLst>
                </a:gridCol>
                <a:gridCol w="4920546">
                  <a:extLst>
                    <a:ext uri="{9D8B030D-6E8A-4147-A177-3AD203B41FA5}">
                      <a16:colId xmlns="" xmlns:a16="http://schemas.microsoft.com/office/drawing/2014/main" val="614548605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397101050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2404554390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2511406884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1701541206"/>
                    </a:ext>
                  </a:extLst>
                </a:gridCol>
              </a:tblGrid>
              <a:tr h="5068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№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Действие, мероприятие</a:t>
                      </a:r>
                    </a:p>
                    <a:p>
                      <a:pPr marL="12700" marR="5080" lvl="0" indent="0" algn="ctr" defTabSz="914400" rtl="0" eaLnBrk="1" fontAlgn="auto" latinLnBrk="0" hangingPunct="1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DIN Pro Bold"/>
                        </a:rPr>
                        <a:t>Кадры для бизнеса</a:t>
                      </a:r>
                      <a:endParaRPr lang="ru-RU" sz="1050" b="1" spc="-25" dirty="0">
                        <a:solidFill>
                          <a:srgbClr val="292929"/>
                        </a:solidFill>
                        <a:latin typeface="+mn-lt"/>
                        <a:cs typeface="DIN Pro Bold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Влияние на достижение образа будущего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Прямое влияние на развитие действующего бизнеса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Прямое влияние на появление новых бизнесов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Оценка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extLst>
                  <a:ext uri="{0D108BD9-81ED-4DB2-BD59-A6C34878D82A}">
                    <a16:rowId xmlns="" xmlns:a16="http://schemas.microsoft.com/office/drawing/2014/main" val="1134007302"/>
                  </a:ext>
                </a:extLst>
              </a:tr>
              <a:tr h="1756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концепции профориентации молодёжи на территории района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539337965"/>
                  </a:ext>
                </a:extLst>
              </a:tr>
              <a:tr h="150917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DIN Pro Bold"/>
                        </a:rPr>
                        <a:t>Земельные отношения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176996900"/>
                  </a:ext>
                </a:extLst>
              </a:tr>
              <a:tr h="5068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Пересмотр земель, попавших в зону затопления и зону подтопления, с целью их частичного возврата в экономический оборот (при низком уровне риска затопления) – разрешения капитального строительства в черте населенных пунктов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64814393"/>
                  </a:ext>
                </a:extLst>
              </a:tr>
              <a:tr h="5068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Инициатива по изменению сложившегося порядка и регламента предоставления участков леса в краткосрочную аренду с целью увеличения полезного периода лесопользования – межмуниципальная инициатива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055820093"/>
                  </a:ext>
                </a:extLst>
              </a:tr>
              <a:tr h="5068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Провести переговоры с представителями профсоюзов компаний СИБУР и РН-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Уватнефтегаз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предмет обеспечения спросом туристического объекта на территории Уватского МР (база отдыха/санаторий-профилакторий для работников)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11,700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892387549"/>
                  </a:ext>
                </a:extLst>
              </a:tr>
              <a:tr h="5068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Инвентаризация и перевод земель сельхозназначения в земли промышленности, для целей увеличения инвестиционных предложений действующим и потенциальным инвесторам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548148814"/>
                  </a:ext>
                </a:extLst>
              </a:tr>
              <a:tr h="149012">
                <a:tc>
                  <a:txBody>
                    <a:bodyPr/>
                    <a:lstStyle/>
                    <a:p>
                      <a:pPr algn="ctr" fontAlgn="b"/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DIN Pro Bold"/>
                        </a:rPr>
                        <a:t>Развитие каналов товародвижения и продаж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274564981"/>
                  </a:ext>
                </a:extLst>
              </a:tr>
              <a:tr h="149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Налаживание регулярного взаимодействия с нефтедобывающими компаниями, организация систематических закупочных сессий для производителей Тюменской области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177212184"/>
                  </a:ext>
                </a:extLst>
              </a:tr>
              <a:tr h="149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Изучение потребности ХМАО в поставке строительных материалов для жилищного и промышленного строительства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92732453"/>
                  </a:ext>
                </a:extLst>
              </a:tr>
              <a:tr h="149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Проведение консультаций совместно с РН-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Уватнефтегаз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 строительству логистического центра совместного использования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853970614"/>
                  </a:ext>
                </a:extLst>
              </a:tr>
              <a:tr h="149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Координация совместной деятельности мелких лесозаготовителей, с распределением потоков готовой продукции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10,600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563158071"/>
                  </a:ext>
                </a:extLst>
              </a:tr>
              <a:tr h="149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модели кооперации (распределенного плодопитомника) в выращивании садовых культур, поиск и привлечение представителей компаний, организовавших подобную практику из других регионов (Татарстан, Башкирия) для консультаций и обмена опытом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01505151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3002F8-A816-4EE3-9CEF-EF55D5C58554}"/>
              </a:ext>
            </a:extLst>
          </p:cNvPr>
          <p:cNvSpPr txBox="1"/>
          <p:nvPr/>
        </p:nvSpPr>
        <p:spPr>
          <a:xfrm>
            <a:off x="352847" y="6886515"/>
            <a:ext cx="9845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Ранжирование произведено на основе оценок экспертов, выставленных каждому действию по пятибалльной шкале в разрезе параметров «Влияние на достижение образа будущего», «Прямое влияние на развитие действующего бизнеса» и «Прямое влияние на появление новых бизнесов».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A6F60BC8-DC30-495E-ADED-4BC602F029F8}"/>
              </a:ext>
            </a:extLst>
          </p:cNvPr>
          <p:cNvSpPr/>
          <p:nvPr/>
        </p:nvSpPr>
        <p:spPr>
          <a:xfrm>
            <a:off x="8460279" y="335621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D3F6F63-FE68-4713-A822-1DD966CE373C}"/>
              </a:ext>
            </a:extLst>
          </p:cNvPr>
          <p:cNvSpPr txBox="1"/>
          <p:nvPr/>
        </p:nvSpPr>
        <p:spPr>
          <a:xfrm>
            <a:off x="8615854" y="273321"/>
            <a:ext cx="172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межмуниципальные (приоритет)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4F44627E-1494-407B-B61A-D6CA523D2E8D}"/>
              </a:ext>
            </a:extLst>
          </p:cNvPr>
          <p:cNvSpPr/>
          <p:nvPr/>
        </p:nvSpPr>
        <p:spPr>
          <a:xfrm>
            <a:off x="494456" y="5819669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5E5ED0F2-6024-4B19-A94A-2CEF41AF219C}"/>
              </a:ext>
            </a:extLst>
          </p:cNvPr>
          <p:cNvSpPr/>
          <p:nvPr/>
        </p:nvSpPr>
        <p:spPr>
          <a:xfrm>
            <a:off x="465881" y="2105025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16F6B87D-04EF-4876-8E9F-036DB2CB8CDB}"/>
              </a:ext>
            </a:extLst>
          </p:cNvPr>
          <p:cNvSpPr/>
          <p:nvPr/>
        </p:nvSpPr>
        <p:spPr>
          <a:xfrm>
            <a:off x="474562" y="2713790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A41E5D9F-08AE-4D7D-B150-B7171FAECDC6}"/>
              </a:ext>
            </a:extLst>
          </p:cNvPr>
          <p:cNvSpPr/>
          <p:nvPr/>
        </p:nvSpPr>
        <p:spPr>
          <a:xfrm>
            <a:off x="494456" y="6353167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E9A69E4F-39FE-43DE-AFD9-C1D09218FE19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14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81009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441">
            <a:extLst>
              <a:ext uri="{FF2B5EF4-FFF2-40B4-BE49-F238E27FC236}">
                <a16:creationId xmlns="" xmlns:a16="http://schemas.microsoft.com/office/drawing/2014/main" id="{C0069DFA-A797-44E8-85B7-832EDF4C3CBD}"/>
              </a:ext>
            </a:extLst>
          </p:cNvPr>
          <p:cNvSpPr/>
          <p:nvPr/>
        </p:nvSpPr>
        <p:spPr>
          <a:xfrm>
            <a:off x="-799" y="-559"/>
            <a:ext cx="7742433" cy="648431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="" xmlns:a16="http://schemas.microsoft.com/office/drawing/2014/main" id="{0DE46263-EC4C-4854-8C60-F7CAE9F83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656" y="160680"/>
            <a:ext cx="109228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ДЕЙСТВИЯ АДМИНИСТРАЦИИ</a:t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="" xmlns:a16="http://schemas.microsoft.com/office/drawing/2014/main" id="{C88E8C68-B795-4FA2-9B16-616D5D8696CD}"/>
              </a:ext>
            </a:extLst>
          </p:cNvPr>
          <p:cNvSpPr/>
          <p:nvPr/>
        </p:nvSpPr>
        <p:spPr>
          <a:xfrm>
            <a:off x="9882410" y="6636854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58C74F82-6B46-4222-93BD-8CF843475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49613"/>
              </p:ext>
            </p:extLst>
          </p:nvPr>
        </p:nvGraphicFramePr>
        <p:xfrm>
          <a:off x="494878" y="826949"/>
          <a:ext cx="9703644" cy="6307985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49782">
                  <a:extLst>
                    <a:ext uri="{9D8B030D-6E8A-4147-A177-3AD203B41FA5}">
                      <a16:colId xmlns="" xmlns:a16="http://schemas.microsoft.com/office/drawing/2014/main" val="3508856052"/>
                    </a:ext>
                  </a:extLst>
                </a:gridCol>
                <a:gridCol w="4920546">
                  <a:extLst>
                    <a:ext uri="{9D8B030D-6E8A-4147-A177-3AD203B41FA5}">
                      <a16:colId xmlns="" xmlns:a16="http://schemas.microsoft.com/office/drawing/2014/main" val="614548605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397101050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2404554390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2511406884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1701541206"/>
                    </a:ext>
                  </a:extLst>
                </a:gridCol>
              </a:tblGrid>
              <a:tr h="7202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u="none" strike="noStrike">
                          <a:effectLst/>
                        </a:rPr>
                        <a:t>№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Действие, мероприятие</a:t>
                      </a:r>
                    </a:p>
                    <a:p>
                      <a:pPr marL="12700" marR="5080" lvl="0" algn="ctr">
                        <a:defRPr/>
                      </a:pPr>
                      <a:r>
                        <a:rPr lang="ru-RU" sz="1200" b="1" spc="-25" dirty="0">
                          <a:solidFill>
                            <a:srgbClr val="292929"/>
                          </a:solidFill>
                          <a:latin typeface="+mn-lt"/>
                          <a:cs typeface="DIN Pro Bold"/>
                        </a:rPr>
                        <a:t>Развитие туризма</a:t>
                      </a: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u="none" strike="noStrike" dirty="0">
                          <a:effectLst/>
                        </a:rPr>
                        <a:t>Влияние на достижение образа будущего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u="none" strike="noStrike" dirty="0">
                          <a:effectLst/>
                        </a:rPr>
                        <a:t>Прямое влияние на развитие действующего бизнеса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u="none" strike="noStrike" dirty="0">
                          <a:effectLst/>
                        </a:rPr>
                        <a:t>Прямое влияние на появление новых бизнесов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u="none" strike="noStrike">
                          <a:effectLst/>
                        </a:rPr>
                        <a:t>Оценка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5" marR="5115" marT="5115" marB="0" anchor="b"/>
                </a:tc>
                <a:extLst>
                  <a:ext uri="{0D108BD9-81ED-4DB2-BD59-A6C34878D82A}">
                    <a16:rowId xmlns="" xmlns:a16="http://schemas.microsoft.com/office/drawing/2014/main" val="1134007302"/>
                  </a:ext>
                </a:extLst>
              </a:tr>
              <a:tr h="4054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Провести исследования трафика фактического туристического потока (охота, рыбалка, деловой туризм и т.д.) с составлением карты посещаемых объектов и прогнозом изменения трафика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12,400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30533847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Вовлечение всех участников инфраструктуры гостеприимства для создания технического задания на разработку концепции туристического кластера (маршрут, объекты, трафик и т.д.)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28814103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концепции водного туристического маршрута с планированием размещения объектов инфраструктуры гостеприимства (береговой сервис)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10,900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088248823"/>
                  </a:ext>
                </a:extLst>
              </a:tr>
              <a:tr h="41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мастер-плана комфортной городской среды районного центра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10,600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9712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spc="-25" dirty="0">
                          <a:solidFill>
                            <a:srgbClr val="292929"/>
                          </a:solidFill>
                          <a:cs typeface="DIN Pro Bold"/>
                        </a:rPr>
                        <a:t>Организационная и финансовая поддержка бизнеса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0330422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проекта создания регионального технопарка, специализированного на инновационных технологиях лесопромышленного комплекса, изучение лучших практик, приглашение специалистов для консультаций из регионов РФ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01395528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плана привлечения потенциальных резидентов регионального технопарка лесопромышленного комплекса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81937396"/>
                  </a:ext>
                </a:extLst>
              </a:tr>
              <a:tr h="382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Переговоры с нефтедобывающими компаниями по созданию индустриальной площадки с нефтесервисом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558514519"/>
                  </a:ext>
                </a:extLst>
              </a:tr>
              <a:tr h="755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Совместно с Транснефтью разработка проекта создания регионального технопарка, специализированного на инновационных технологиях в нефтяной промышленности, изучение лучших практик, приглашение специалистов для консультаций из регионов РФ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689496423"/>
                  </a:ext>
                </a:extLst>
              </a:tr>
              <a:tr h="755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Проведение инвентаризации потребности населения в товарах и услугах бизнеса, работающего по модели франшизы (прежде всего – потребительский рынок), проведение переговоров с держателями соответствующих франшиз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949062453"/>
                  </a:ext>
                </a:extLst>
              </a:tr>
              <a:tr h="755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комплексной муниципальной программы стимулирования развития ЛПХ: консультации, помощь в оформлении документации, систематическая поддержка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81294511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3002F8-A816-4EE3-9CEF-EF55D5C58554}"/>
              </a:ext>
            </a:extLst>
          </p:cNvPr>
          <p:cNvSpPr txBox="1"/>
          <p:nvPr/>
        </p:nvSpPr>
        <p:spPr>
          <a:xfrm>
            <a:off x="241300" y="7191315"/>
            <a:ext cx="9845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Ранжирование произведено на основе оценок экспертов, выставленных каждому действию по пятибалльной шкале в разрезе параметров «Влияние на достижение образа будущего», «Прямое влияние на развитие действующего бизнеса» и «Прямое влияние на появление новых бизнесов».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3EB7782-6300-4133-889D-946EEAF9012B}"/>
              </a:ext>
            </a:extLst>
          </p:cNvPr>
          <p:cNvSpPr/>
          <p:nvPr/>
        </p:nvSpPr>
        <p:spPr>
          <a:xfrm>
            <a:off x="8460279" y="335621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2297190-2476-4BA2-B961-186D70E12851}"/>
              </a:ext>
            </a:extLst>
          </p:cNvPr>
          <p:cNvSpPr txBox="1"/>
          <p:nvPr/>
        </p:nvSpPr>
        <p:spPr>
          <a:xfrm>
            <a:off x="8615854" y="273321"/>
            <a:ext cx="172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межмуниципальные (приоритет)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39E98AF8-386B-417B-A0B3-9FB9B261E6D6}"/>
              </a:ext>
            </a:extLst>
          </p:cNvPr>
          <p:cNvSpPr/>
          <p:nvPr/>
        </p:nvSpPr>
        <p:spPr>
          <a:xfrm>
            <a:off x="480912" y="2809544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28D328EC-84DA-4852-8107-579B27EA2883}"/>
              </a:ext>
            </a:extLst>
          </p:cNvPr>
          <p:cNvSpPr/>
          <p:nvPr/>
        </p:nvSpPr>
        <p:spPr>
          <a:xfrm>
            <a:off x="469478" y="3690993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B5055E34-6A15-4C87-AF70-25613FDF0FBF}"/>
              </a:ext>
            </a:extLst>
          </p:cNvPr>
          <p:cNvSpPr/>
          <p:nvPr/>
        </p:nvSpPr>
        <p:spPr>
          <a:xfrm>
            <a:off x="469478" y="4170372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AA53F5A0-A671-4CB1-89F3-0BBE9D64E978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15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58818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441">
            <a:extLst>
              <a:ext uri="{FF2B5EF4-FFF2-40B4-BE49-F238E27FC236}">
                <a16:creationId xmlns="" xmlns:a16="http://schemas.microsoft.com/office/drawing/2014/main" id="{C0069DFA-A797-44E8-85B7-832EDF4C3CBD}"/>
              </a:ext>
            </a:extLst>
          </p:cNvPr>
          <p:cNvSpPr/>
          <p:nvPr/>
        </p:nvSpPr>
        <p:spPr>
          <a:xfrm>
            <a:off x="-799" y="-559"/>
            <a:ext cx="7742433" cy="648431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="" xmlns:a16="http://schemas.microsoft.com/office/drawing/2014/main" id="{0DE46263-EC4C-4854-8C60-F7CAE9F83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656" y="160680"/>
            <a:ext cx="109228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n-lt"/>
              </a:rPr>
              <a:t>ДЕЙСТВИЯ АДМИНИСТРАЦИИ</a:t>
            </a:r>
            <a:br>
              <a:rPr lang="ru-RU" dirty="0">
                <a:latin typeface="+mn-lt"/>
              </a:rPr>
            </a:br>
            <a:endParaRPr spc="-50" dirty="0">
              <a:latin typeface="+mn-lt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="" xmlns:a16="http://schemas.microsoft.com/office/drawing/2014/main" id="{C88E8C68-B795-4FA2-9B16-616D5D8696CD}"/>
              </a:ext>
            </a:extLst>
          </p:cNvPr>
          <p:cNvSpPr/>
          <p:nvPr/>
        </p:nvSpPr>
        <p:spPr>
          <a:xfrm>
            <a:off x="9882410" y="6636854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58C74F82-6B46-4222-93BD-8CF843475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54738"/>
              </p:ext>
            </p:extLst>
          </p:nvPr>
        </p:nvGraphicFramePr>
        <p:xfrm>
          <a:off x="494878" y="826948"/>
          <a:ext cx="9703644" cy="195393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49782">
                  <a:extLst>
                    <a:ext uri="{9D8B030D-6E8A-4147-A177-3AD203B41FA5}">
                      <a16:colId xmlns="" xmlns:a16="http://schemas.microsoft.com/office/drawing/2014/main" val="3508856052"/>
                    </a:ext>
                  </a:extLst>
                </a:gridCol>
                <a:gridCol w="4920546">
                  <a:extLst>
                    <a:ext uri="{9D8B030D-6E8A-4147-A177-3AD203B41FA5}">
                      <a16:colId xmlns="" xmlns:a16="http://schemas.microsoft.com/office/drawing/2014/main" val="614548605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397101050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2404554390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2511406884"/>
                    </a:ext>
                  </a:extLst>
                </a:gridCol>
                <a:gridCol w="1058329">
                  <a:extLst>
                    <a:ext uri="{9D8B030D-6E8A-4147-A177-3AD203B41FA5}">
                      <a16:colId xmlns="" xmlns:a16="http://schemas.microsoft.com/office/drawing/2014/main" val="1701541206"/>
                    </a:ext>
                  </a:extLst>
                </a:gridCol>
              </a:tblGrid>
              <a:tr h="4254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Действие, мероприятие</a:t>
                      </a:r>
                    </a:p>
                    <a:p>
                      <a:pPr algn="ctr" fontAlgn="b"/>
                      <a:r>
                        <a:rPr lang="ru-RU" sz="105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Влияние на достижение образа будущего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Прямое влияние на развитие действующего бизнеса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Прямое влияние на появление новых бизнесов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15" marR="5115" marT="51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Оценка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15" marR="5115" marT="5115" marB="0" anchor="b"/>
                </a:tc>
                <a:extLst>
                  <a:ext uri="{0D108BD9-81ED-4DB2-BD59-A6C34878D82A}">
                    <a16:rowId xmlns="" xmlns:a16="http://schemas.microsoft.com/office/drawing/2014/main" val="1134007302"/>
                  </a:ext>
                </a:extLst>
              </a:tr>
              <a:tr h="3379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Проведение переговоров с региональными компаниями по пошиву меховой одежды на предмет поставок пушнины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558514519"/>
                  </a:ext>
                </a:extLst>
              </a:tr>
              <a:tr h="2273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Провести ревизию потребностей в закупе расходных материалов для нефтяных компаний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689496423"/>
                  </a:ext>
                </a:extLst>
              </a:tr>
              <a:tr h="3379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Проведение инвентаризации участков по возможному размещению установок по производству гумина из торфа с определением подъездных путей к возможным местам разработки месторождений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129096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3002F8-A816-4EE3-9CEF-EF55D5C58554}"/>
              </a:ext>
            </a:extLst>
          </p:cNvPr>
          <p:cNvSpPr txBox="1"/>
          <p:nvPr/>
        </p:nvSpPr>
        <p:spPr>
          <a:xfrm>
            <a:off x="375072" y="6182673"/>
            <a:ext cx="9845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Ранжирование произведено на основе оценок экспертов, выставленных каждому действию по пятибалльной шкале в разрезе параметров «Влияние на достижение образа будущего», «Прямое влияние на развитие действующего бизнеса» и «Прямое влияние на появление новых бизнесов».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06A22E8A-1975-481A-9813-6CD1A24B3F94}"/>
              </a:ext>
            </a:extLst>
          </p:cNvPr>
          <p:cNvSpPr/>
          <p:nvPr/>
        </p:nvSpPr>
        <p:spPr>
          <a:xfrm>
            <a:off x="8460279" y="335621"/>
            <a:ext cx="1524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2D34199-D731-4FF8-BD84-AEBD4F32F370}"/>
              </a:ext>
            </a:extLst>
          </p:cNvPr>
          <p:cNvSpPr txBox="1"/>
          <p:nvPr/>
        </p:nvSpPr>
        <p:spPr>
          <a:xfrm>
            <a:off x="8615854" y="273321"/>
            <a:ext cx="172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межмуниципальные (приоритет)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E9CE5102-172D-4E0D-9BD9-F9C03CD92F5C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16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6910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54"/>
          <p:cNvGraphicFramePr>
            <a:graphicFrameLocks noGrp="1"/>
          </p:cNvGraphicFramePr>
          <p:nvPr/>
        </p:nvGraphicFramePr>
        <p:xfrm>
          <a:off x="211138" y="1471612"/>
          <a:ext cx="10337801" cy="5061511"/>
        </p:xfrm>
        <a:graphic>
          <a:graphicData uri="http://schemas.openxmlformats.org/drawingml/2006/table">
            <a:tbl>
              <a:tblPr/>
              <a:tblGrid>
                <a:gridCol w="17248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95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61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768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68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768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768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62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ИДЕЯ </a:t>
                      </a:r>
                    </a:p>
                    <a:p>
                      <a:pPr marL="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ИНТЕГРАЦИИ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14446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444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КУРАТОР РОИВ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ВОЗМОЖНЫЙ ИНТЕГРАТОР(Ы) НА ТЕРРИТОРИИ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ВЕРОЯТНЫЙ ИСТОЧНИК ТЕХНОЛОГИЙ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ПОТЕНЦИАЛЬНЫЕ УЧАСТНИКИ ИНТЕГРАЦИИ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ОРГАНИЗАТОР(Ы)</a:t>
                      </a:r>
                    </a:p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СБЫТА/</a:t>
                      </a:r>
                    </a:p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ПРОДВИЖЕНИЯ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ontserrat ExtraBold"/>
                          <a:cs typeface="Montserrat ExtraBold"/>
                        </a:rPr>
                        <a:t>С КЕМ В КООПЕРАЦИИ</a:t>
                      </a: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33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Разработка организационных и финансовых моделей кооперации ЛПХ и КФХ в сферах овощеводства, сбора и переработки дикоросов и ягод, производства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эко-продукции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72000" marR="36000" marT="35999" marB="35999" anchor="ctr" horzOverflow="overflow">
                    <a:lnL>
                      <a:noFill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Департамент АПК Тюменской области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«Иртыш» </a:t>
                      </a:r>
                    </a:p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Лэнни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»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КФХ, ЛПХ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«Иртыш» </a:t>
                      </a:r>
                    </a:p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Лэнни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»</a:t>
                      </a:r>
                    </a:p>
                  </a:txBody>
                  <a:tcPr marL="28237" marR="28237" marT="28237" marB="28237" anchor="ctr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Тобольский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Ярковский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Уватский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Ялуторовский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Голышмановский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ГО, Казанский МР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08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Провести совместные консультации с представителями регионов РФ, где развито пушное звероводство (Тверская, Калининградская, Кировская)</a:t>
                      </a:r>
                    </a:p>
                  </a:txBody>
                  <a:tcPr marL="72000" marR="36000" marT="35999" marB="35999" anchor="ctr" horzOverflow="overflow">
                    <a:lnL>
                      <a:noFill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Департамент инвестиционной политики и государственной поддержки предпринимательства Тюменской области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КФХ, ЛПХ, население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18110" indent="-3175" algn="ctr">
                        <a:lnSpc>
                          <a:spcPts val="1100"/>
                        </a:lnSpc>
                        <a:spcBef>
                          <a:spcPts val="470"/>
                        </a:spcBef>
                      </a:pPr>
                      <a:endParaRPr lang="ru-RU" sz="1000" b="1" spc="-25" dirty="0">
                        <a:solidFill>
                          <a:srgbClr val="2B2F3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8237" marR="28237" marT="28237" marB="28237" anchor="ctr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Тобольский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</a:t>
                      </a:r>
                    </a:p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Вагайский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</a:t>
                      </a:r>
                    </a:p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5496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Разработка проекта создания регионального технопарка, специализированного на инновационных технологиях лесопромышленного комплекса, изучение лучших практик, приглашение специалистов для консультаций из регионов РФ</a:t>
                      </a:r>
                    </a:p>
                  </a:txBody>
                  <a:tcPr marL="72000" marR="36000" marT="35999" marB="35999" anchor="ctr" horzOverflow="overflow">
                    <a:lnL>
                      <a:noFill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Департамент лесопромышленного комплекса Тюменской области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Лесозаготовительные и деревоперерабатывающие предприятия Тюменской области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  <a:ea typeface="DIN Pro Medium"/>
                        <a:cs typeface="DIN Pro Medium"/>
                      </a:endParaRP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Тобольский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</a:t>
                      </a:r>
                    </a:p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Вагайский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 МР,</a:t>
                      </a:r>
                    </a:p>
                    <a:p>
                      <a:pPr marL="88900" marR="0" lvl="0" indent="-3175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Омутинский МР</a:t>
                      </a:r>
                    </a:p>
                  </a:txBody>
                  <a:tcPr marL="36000" marR="36000" marT="35999" marB="35999" anchor="ctr" horzOverflow="overflow"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94" name="object 6"/>
          <p:cNvSpPr>
            <a:spLocks/>
          </p:cNvSpPr>
          <p:nvPr/>
        </p:nvSpPr>
        <p:spPr bwMode="auto">
          <a:xfrm>
            <a:off x="-155576" y="-11113"/>
            <a:ext cx="10455276" cy="658813"/>
          </a:xfrm>
          <a:custGeom>
            <a:avLst/>
            <a:gdLst>
              <a:gd name="T0" fmla="*/ 9544381 w 9551260"/>
              <a:gd name="T1" fmla="*/ 10744 h 658434"/>
              <a:gd name="T2" fmla="*/ 21248 w 9551260"/>
              <a:gd name="T3" fmla="*/ 0 h 658434"/>
              <a:gd name="T4" fmla="*/ 0 w 9551260"/>
              <a:gd name="T5" fmla="*/ 627897 h 658434"/>
              <a:gd name="T6" fmla="*/ 8971099 w 9551260"/>
              <a:gd name="T7" fmla="*/ 661472 h 658434"/>
              <a:gd name="T8" fmla="*/ 9544381 w 9551260"/>
              <a:gd name="T9" fmla="*/ 10744 h 6584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551260" h="658434">
                <a:moveTo>
                  <a:pt x="9551260" y="10696"/>
                </a:moveTo>
                <a:lnTo>
                  <a:pt x="21264" y="0"/>
                </a:lnTo>
                <a:lnTo>
                  <a:pt x="0" y="625013"/>
                </a:lnTo>
                <a:lnTo>
                  <a:pt x="8977563" y="658434"/>
                </a:lnTo>
                <a:lnTo>
                  <a:pt x="9551260" y="1069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95" name="object 7"/>
          <p:cNvSpPr>
            <a:spLocks noGrp="1"/>
          </p:cNvSpPr>
          <p:nvPr>
            <p:ph type="title"/>
          </p:nvPr>
        </p:nvSpPr>
        <p:spPr>
          <a:xfrm>
            <a:off x="88900" y="160338"/>
            <a:ext cx="10923588" cy="320675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ru-RU" altLang="ru-RU" dirty="0">
                <a:latin typeface="+mj-lt"/>
                <a:ea typeface="Montserrat ExtraBold"/>
              </a:rPr>
              <a:t>ПРИМЕРЫ ДЕЙСТВИЙ АДМИНИСТРАЦИИ, ИМЕЮЩИЕ ИНТЕГРАЦИОННЫЙ ПОТЕНЦИАЛ</a:t>
            </a:r>
          </a:p>
        </p:txBody>
      </p:sp>
      <p:sp>
        <p:nvSpPr>
          <p:cNvPr id="18496" name="object 3"/>
          <p:cNvSpPr>
            <a:spLocks/>
          </p:cNvSpPr>
          <p:nvPr/>
        </p:nvSpPr>
        <p:spPr bwMode="auto">
          <a:xfrm>
            <a:off x="1588" y="1444625"/>
            <a:ext cx="10690225" cy="50800"/>
          </a:xfrm>
          <a:custGeom>
            <a:avLst/>
            <a:gdLst>
              <a:gd name="T0" fmla="*/ 10680857 w 10691495"/>
              <a:gd name="T1" fmla="*/ 0 h 50800"/>
              <a:gd name="T2" fmla="*/ 0 w 10691495"/>
              <a:gd name="T3" fmla="*/ 0 h 50800"/>
              <a:gd name="T4" fmla="*/ 0 w 10691495"/>
              <a:gd name="T5" fmla="*/ 50495 h 50800"/>
              <a:gd name="T6" fmla="*/ 10680857 w 10691495"/>
              <a:gd name="T7" fmla="*/ 50495 h 50800"/>
              <a:gd name="T8" fmla="*/ 10680857 w 10691495"/>
              <a:gd name="T9" fmla="*/ 0 h 50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691495" h="50800">
                <a:moveTo>
                  <a:pt x="10691012" y="0"/>
                </a:moveTo>
                <a:lnTo>
                  <a:pt x="0" y="0"/>
                </a:lnTo>
                <a:lnTo>
                  <a:pt x="0" y="50495"/>
                </a:lnTo>
                <a:lnTo>
                  <a:pt x="10691012" y="50495"/>
                </a:lnTo>
                <a:lnTo>
                  <a:pt x="10691012" y="0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97" name="object 15"/>
          <p:cNvSpPr>
            <a:spLocks noChangeArrowheads="1"/>
          </p:cNvSpPr>
          <p:nvPr/>
        </p:nvSpPr>
        <p:spPr bwMode="auto">
          <a:xfrm>
            <a:off x="9394825" y="750888"/>
            <a:ext cx="715963" cy="6683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498" name="Рисунок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8598" y="744524"/>
            <a:ext cx="674701" cy="67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99" name="Рисунок 4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9823" y="741348"/>
            <a:ext cx="677877" cy="67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0" name="Рисунок 4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8912" y="783582"/>
            <a:ext cx="636588" cy="63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1" name="Рисунок 4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3111" y="743948"/>
            <a:ext cx="676275" cy="675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2" name="Рисунок 4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9718" y="764382"/>
            <a:ext cx="654843" cy="65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3300" y="3095625"/>
            <a:ext cx="1219200" cy="3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13300" y="2028825"/>
            <a:ext cx="1110279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3300" y="2562225"/>
            <a:ext cx="4772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22900" y="2562225"/>
            <a:ext cx="478098" cy="44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60787" y="3722598"/>
            <a:ext cx="519113" cy="8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60900" y="3476625"/>
            <a:ext cx="622366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60900" y="3915649"/>
            <a:ext cx="661988" cy="39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60900" y="4391025"/>
            <a:ext cx="685800" cy="37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499100" y="3552825"/>
            <a:ext cx="5095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22900" y="4453747"/>
            <a:ext cx="642938" cy="24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813300" y="5038090"/>
            <a:ext cx="1219200" cy="27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118100" y="5534025"/>
            <a:ext cx="63439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46500" y="5153025"/>
            <a:ext cx="519113" cy="8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89900" y="5076825"/>
            <a:ext cx="519113" cy="8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7987" y="3705225"/>
            <a:ext cx="519113" cy="8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5337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2">
            <a:extLst>
              <a:ext uri="{FF2B5EF4-FFF2-40B4-BE49-F238E27FC236}">
                <a16:creationId xmlns="" xmlns:a16="http://schemas.microsoft.com/office/drawing/2014/main" id="{1E499E8F-11A8-4137-AC72-C904384A4B27}"/>
              </a:ext>
            </a:extLst>
          </p:cNvPr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="" xmlns:a16="http://schemas.microsoft.com/office/drawing/2014/main" id="{30F6DF20-C969-4510-A763-89EBD2FC43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5924" y="153785"/>
            <a:ext cx="149348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>
                <a:latin typeface="+mj-lt"/>
              </a:rPr>
              <a:t>ПАРТНЕРЫ </a:t>
            </a:r>
            <a:endParaRPr spc="-50" dirty="0">
              <a:latin typeface="+mj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93700" y="2409825"/>
            <a:ext cx="1905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Федеральное государственное бюджетное научное учреждение «Научно-​исследовательский институт пушного звероводства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0" y="1419225"/>
            <a:ext cx="1112481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2100" y="1419225"/>
            <a:ext cx="1042988" cy="62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4700" y="1419225"/>
            <a:ext cx="1238250" cy="67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Прямоугольник 59"/>
          <p:cNvSpPr/>
          <p:nvPr/>
        </p:nvSpPr>
        <p:spPr>
          <a:xfrm>
            <a:off x="2527300" y="2409825"/>
            <a:ext cx="1905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Зверосовхоз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Мермерины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Тверская область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584700" y="2409825"/>
            <a:ext cx="1295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Национальная ассоциация звероводов</a:t>
            </a:r>
          </a:p>
        </p:txBody>
      </p:sp>
      <p:sp>
        <p:nvSpPr>
          <p:cNvPr id="62" name="object 58">
            <a:extLst>
              <a:ext uri="{FF2B5EF4-FFF2-40B4-BE49-F238E27FC236}">
                <a16:creationId xmlns="" xmlns:a16="http://schemas.microsoft.com/office/drawing/2014/main" id="{67FEDE1E-3C21-473A-8E4F-7D476F892753}"/>
              </a:ext>
            </a:extLst>
          </p:cNvPr>
          <p:cNvSpPr/>
          <p:nvPr/>
        </p:nvSpPr>
        <p:spPr>
          <a:xfrm rot="16200000">
            <a:off x="7165389" y="895936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1100" y="1419225"/>
            <a:ext cx="2151110" cy="54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Прямоугольник 63"/>
          <p:cNvSpPr/>
          <p:nvPr/>
        </p:nvSpPr>
        <p:spPr>
          <a:xfrm>
            <a:off x="6337300" y="2409825"/>
            <a:ext cx="2209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DIN Pro Black" panose="020B0A04020101010102" pitchFamily="34" charset="0"/>
              </a:rPr>
              <a:t>Ассоциация крестьянских (фермерских) хозяйств и сельскохозяйственных кооперативов</a:t>
            </a:r>
          </a:p>
        </p:txBody>
      </p:sp>
      <p:sp>
        <p:nvSpPr>
          <p:cNvPr id="65" name="object 51">
            <a:extLst>
              <a:ext uri="{FF2B5EF4-FFF2-40B4-BE49-F238E27FC236}">
                <a16:creationId xmlns="" xmlns:a16="http://schemas.microsoft.com/office/drawing/2014/main" id="{983A03DA-5D73-480C-AC8C-439823272C71}"/>
              </a:ext>
            </a:extLst>
          </p:cNvPr>
          <p:cNvSpPr txBox="1"/>
          <p:nvPr/>
        </p:nvSpPr>
        <p:spPr>
          <a:xfrm>
            <a:off x="241300" y="5076825"/>
            <a:ext cx="2514600" cy="70532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Союз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Экопоселений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поддерживает деятельность своих участников, организацию и развитие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экопоселений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сельских сообществ в России, способствует распространению их положительного опыта в широких кругах общества</a:t>
            </a:r>
            <a:endParaRPr kumimoji="0" sz="1000" b="1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lack" panose="020B0A04020101010102" pitchFamily="34" charset="0"/>
            </a:endParaRPr>
          </a:p>
        </p:txBody>
      </p:sp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300" y="3919537"/>
            <a:ext cx="1573700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object 58">
            <a:extLst>
              <a:ext uri="{FF2B5EF4-FFF2-40B4-BE49-F238E27FC236}">
                <a16:creationId xmlns="" xmlns:a16="http://schemas.microsoft.com/office/drawing/2014/main" id="{326B0EF6-DD88-4F04-8B7D-6A746BF6A998}"/>
              </a:ext>
            </a:extLst>
          </p:cNvPr>
          <p:cNvSpPr/>
          <p:nvPr/>
        </p:nvSpPr>
        <p:spPr>
          <a:xfrm rot="16200000">
            <a:off x="1145590" y="34105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51">
            <a:extLst>
              <a:ext uri="{FF2B5EF4-FFF2-40B4-BE49-F238E27FC236}">
                <a16:creationId xmlns="" xmlns:a16="http://schemas.microsoft.com/office/drawing/2014/main" id="{983A03DA-5D73-480C-AC8C-439823272C71}"/>
              </a:ext>
            </a:extLst>
          </p:cNvPr>
          <p:cNvSpPr txBox="1"/>
          <p:nvPr/>
        </p:nvSpPr>
        <p:spPr>
          <a:xfrm>
            <a:off x="2832100" y="4998125"/>
            <a:ext cx="1425893" cy="47949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lack" panose="020B0A04020101010102" pitchFamily="34" charset="0"/>
              </a:rPr>
              <a:t>Общественное движение «Союз органического земледелия»</a:t>
            </a:r>
            <a:endParaRPr kumimoji="0" sz="1000" b="1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lack" panose="020B0A04020101010102" pitchFamily="34" charset="0"/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60700" y="3933825"/>
            <a:ext cx="8667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65700" y="3933825"/>
            <a:ext cx="803613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Прямоугольник 70"/>
          <p:cNvSpPr/>
          <p:nvPr/>
        </p:nvSpPr>
        <p:spPr>
          <a:xfrm>
            <a:off x="4508500" y="5000625"/>
            <a:ext cx="16065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Отделение биологических наук РАН</a:t>
            </a:r>
            <a:b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Институт леса им В.Н.Сукачева СО РАН</a:t>
            </a:r>
          </a:p>
        </p:txBody>
      </p:sp>
      <p:sp>
        <p:nvSpPr>
          <p:cNvPr id="72" name="object 58">
            <a:extLst>
              <a:ext uri="{FF2B5EF4-FFF2-40B4-BE49-F238E27FC236}">
                <a16:creationId xmlns="" xmlns:a16="http://schemas.microsoft.com/office/drawing/2014/main" id="{326B0EF6-DD88-4F04-8B7D-6A746BF6A998}"/>
              </a:ext>
            </a:extLst>
          </p:cNvPr>
          <p:cNvSpPr/>
          <p:nvPr/>
        </p:nvSpPr>
        <p:spPr>
          <a:xfrm rot="16200000">
            <a:off x="3355390" y="34105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58">
            <a:extLst>
              <a:ext uri="{FF2B5EF4-FFF2-40B4-BE49-F238E27FC236}">
                <a16:creationId xmlns="" xmlns:a16="http://schemas.microsoft.com/office/drawing/2014/main" id="{326B0EF6-DD88-4F04-8B7D-6A746BF6A998}"/>
              </a:ext>
            </a:extLst>
          </p:cNvPr>
          <p:cNvSpPr/>
          <p:nvPr/>
        </p:nvSpPr>
        <p:spPr>
          <a:xfrm rot="16200000">
            <a:off x="5184190" y="34867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58">
            <a:extLst>
              <a:ext uri="{FF2B5EF4-FFF2-40B4-BE49-F238E27FC236}">
                <a16:creationId xmlns="" xmlns:a16="http://schemas.microsoft.com/office/drawing/2014/main" id="{67FEDE1E-3C21-473A-8E4F-7D476F892753}"/>
              </a:ext>
            </a:extLst>
          </p:cNvPr>
          <p:cNvSpPr/>
          <p:nvPr/>
        </p:nvSpPr>
        <p:spPr>
          <a:xfrm rot="16200000">
            <a:off x="5107989" y="8959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58">
            <a:extLst>
              <a:ext uri="{FF2B5EF4-FFF2-40B4-BE49-F238E27FC236}">
                <a16:creationId xmlns="" xmlns:a16="http://schemas.microsoft.com/office/drawing/2014/main" id="{67FEDE1E-3C21-473A-8E4F-7D476F892753}"/>
              </a:ext>
            </a:extLst>
          </p:cNvPr>
          <p:cNvSpPr/>
          <p:nvPr/>
        </p:nvSpPr>
        <p:spPr>
          <a:xfrm rot="16200000">
            <a:off x="3202989" y="8959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bject 58">
            <a:extLst>
              <a:ext uri="{FF2B5EF4-FFF2-40B4-BE49-F238E27FC236}">
                <a16:creationId xmlns="" xmlns:a16="http://schemas.microsoft.com/office/drawing/2014/main" id="{67FEDE1E-3C21-473A-8E4F-7D476F892753}"/>
              </a:ext>
            </a:extLst>
          </p:cNvPr>
          <p:cNvSpPr/>
          <p:nvPr/>
        </p:nvSpPr>
        <p:spPr>
          <a:xfrm rot="16200000">
            <a:off x="1145589" y="8959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3100" y="3857625"/>
            <a:ext cx="7000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object 58">
            <a:extLst>
              <a:ext uri="{FF2B5EF4-FFF2-40B4-BE49-F238E27FC236}">
                <a16:creationId xmlns="" xmlns:a16="http://schemas.microsoft.com/office/drawing/2014/main" id="{326B0EF6-DD88-4F04-8B7D-6A746BF6A998}"/>
              </a:ext>
            </a:extLst>
          </p:cNvPr>
          <p:cNvSpPr/>
          <p:nvPr/>
        </p:nvSpPr>
        <p:spPr>
          <a:xfrm rot="16200000">
            <a:off x="7241590" y="34867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642100" y="4924425"/>
            <a:ext cx="1606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Зверохозяйство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«Вятка», Кировская область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851900" y="1343025"/>
            <a:ext cx="137871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object 58">
            <a:extLst>
              <a:ext uri="{FF2B5EF4-FFF2-40B4-BE49-F238E27FC236}">
                <a16:creationId xmlns="" xmlns:a16="http://schemas.microsoft.com/office/drawing/2014/main" id="{67FEDE1E-3C21-473A-8E4F-7D476F892753}"/>
              </a:ext>
            </a:extLst>
          </p:cNvPr>
          <p:cNvSpPr/>
          <p:nvPr/>
        </p:nvSpPr>
        <p:spPr>
          <a:xfrm rot="16200000">
            <a:off x="9375190" y="8959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8699500" y="2409825"/>
            <a:ext cx="16065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Зверохозяйство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Бирули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РеспубликаТатарстан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739786" y="4010025"/>
            <a:ext cx="1559914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Прямоугольник 83"/>
          <p:cNvSpPr/>
          <p:nvPr/>
        </p:nvSpPr>
        <p:spPr>
          <a:xfrm>
            <a:off x="8693150" y="4848225"/>
            <a:ext cx="16065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технопарк, деревопереработка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(Красноярский край)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5007" y="6070059"/>
            <a:ext cx="842963" cy="92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object 51">
            <a:extLst>
              <a:ext uri="{FF2B5EF4-FFF2-40B4-BE49-F238E27FC236}">
                <a16:creationId xmlns="" xmlns:a16="http://schemas.microsoft.com/office/drawing/2014/main" id="{983A03DA-5D73-480C-AC8C-439823272C71}"/>
              </a:ext>
            </a:extLst>
          </p:cNvPr>
          <p:cNvSpPr txBox="1"/>
          <p:nvPr/>
        </p:nvSpPr>
        <p:spPr>
          <a:xfrm>
            <a:off x="3006407" y="7058158"/>
            <a:ext cx="1425893" cy="36407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lack" panose="020B0A04020101010102" pitchFamily="34" charset="0"/>
              </a:rPr>
              <a:t>Ассоциация кластеров, технопарков и ОЭЗ России</a:t>
            </a:r>
            <a:endParaRPr kumimoji="0" sz="1000" b="1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lack" panose="020B0A04020101010102" pitchFamily="34" charset="0"/>
            </a:endParaRPr>
          </a:p>
        </p:txBody>
      </p:sp>
      <p:sp>
        <p:nvSpPr>
          <p:cNvPr id="87" name="object 58">
            <a:extLst>
              <a:ext uri="{FF2B5EF4-FFF2-40B4-BE49-F238E27FC236}">
                <a16:creationId xmlns="" xmlns:a16="http://schemas.microsoft.com/office/drawing/2014/main" id="{326B0EF6-DD88-4F04-8B7D-6A746BF6A998}"/>
              </a:ext>
            </a:extLst>
          </p:cNvPr>
          <p:cNvSpPr/>
          <p:nvPr/>
        </p:nvSpPr>
        <p:spPr>
          <a:xfrm rot="16200000">
            <a:off x="3529696" y="5699169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58">
            <a:extLst>
              <a:ext uri="{FF2B5EF4-FFF2-40B4-BE49-F238E27FC236}">
                <a16:creationId xmlns="" xmlns:a16="http://schemas.microsoft.com/office/drawing/2014/main" id="{326B0EF6-DD88-4F04-8B7D-6A746BF6A998}"/>
              </a:ext>
            </a:extLst>
          </p:cNvPr>
          <p:cNvSpPr/>
          <p:nvPr/>
        </p:nvSpPr>
        <p:spPr>
          <a:xfrm rot="16200000">
            <a:off x="9298990" y="3486735"/>
            <a:ext cx="176090" cy="30826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345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3" y="2062"/>
            <a:ext cx="9566795" cy="642905"/>
          </a:xfrm>
          <a:custGeom>
            <a:avLst/>
            <a:gdLst/>
            <a:ahLst/>
            <a:cxnLst/>
            <a:rect l="l" t="t" r="r" b="b"/>
            <a:pathLst>
              <a:path w="9571990" h="643255">
                <a:moveTo>
                  <a:pt x="9571824" y="0"/>
                </a:moveTo>
                <a:lnTo>
                  <a:pt x="0" y="0"/>
                </a:lnTo>
                <a:lnTo>
                  <a:pt x="0" y="641134"/>
                </a:lnTo>
                <a:lnTo>
                  <a:pt x="9002598" y="642645"/>
                </a:lnTo>
                <a:lnTo>
                  <a:pt x="9571824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255" y="148170"/>
            <a:ext cx="7686945" cy="32060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>
              <a:spcBef>
                <a:spcPts val="101"/>
              </a:spcBef>
            </a:pPr>
            <a:r>
              <a:rPr spc="15" dirty="0">
                <a:latin typeface="+mj-lt"/>
              </a:rPr>
              <a:t>МЕХАНИЗМ </a:t>
            </a:r>
            <a:r>
              <a:rPr spc="6" dirty="0">
                <a:latin typeface="+mj-lt"/>
              </a:rPr>
              <a:t>РАБОТЫ </a:t>
            </a:r>
            <a:r>
              <a:rPr dirty="0">
                <a:latin typeface="+mj-lt"/>
              </a:rPr>
              <a:t>С </a:t>
            </a:r>
            <a:r>
              <a:rPr spc="15" dirty="0">
                <a:latin typeface="+mj-lt"/>
              </a:rPr>
              <a:t>ИНВЕСТОРАМИ </a:t>
            </a:r>
            <a:r>
              <a:rPr lang="ru-RU" sz="1450" spc="31" dirty="0">
                <a:latin typeface="+mj-lt"/>
              </a:rPr>
              <a:t>–</a:t>
            </a:r>
            <a:r>
              <a:rPr sz="1450" spc="31" dirty="0">
                <a:latin typeface="+mj-lt"/>
              </a:rPr>
              <a:t> </a:t>
            </a:r>
            <a:r>
              <a:rPr lang="ru-RU" sz="1450" spc="36" dirty="0">
                <a:latin typeface="+mj-lt"/>
              </a:rPr>
              <a:t>88 </a:t>
            </a:r>
            <a:r>
              <a:rPr sz="1450" spc="45" dirty="0" err="1">
                <a:latin typeface="+mj-lt"/>
              </a:rPr>
              <a:t>мероприятий</a:t>
            </a:r>
            <a:endParaRPr sz="1450" dirty="0">
              <a:latin typeface="+mj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33817" y="174741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31381" y="1837284"/>
            <a:ext cx="1175380" cy="644817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ФОРМИРОВАНИЕ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СПИСКА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-4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ТЕГ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Ч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ИХ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ИНВЕСТОРОВ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  <a:p>
            <a:pPr marL="0" marR="0" lvl="0" indent="0" algn="l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28832" y="176890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26403" y="2578117"/>
            <a:ext cx="2564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4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27981" y="1858779"/>
            <a:ext cx="1359433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224025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ФО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МИРОВАНИЕ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ПОЛЕЗНОСТИ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ИНВЕСТОРУ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36691" y="176890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4256" y="2578774"/>
            <a:ext cx="22466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3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35839" y="1858779"/>
            <a:ext cx="1268676" cy="138494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PR,</a:t>
            </a:r>
            <a:r>
              <a:rPr kumimoji="0" sz="901" b="1" i="0" u="none" strike="noStrike" kern="1200" cap="none" spc="-8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ПРОДВИЖЕНИЕ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endParaRPr kumimoji="0" lang="ru-RU" sz="901" b="1" i="0" u="none" strike="noStrike" kern="1200" cap="none" spc="-15" normalizeH="0" baseline="0" noProof="0" dirty="0">
              <a:ln>
                <a:noFill/>
              </a:ln>
              <a:solidFill>
                <a:srgbClr val="171B1E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3785" y="176554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8367" y="2578117"/>
            <a:ext cx="223398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2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26332" y="1851054"/>
            <a:ext cx="972926" cy="26673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 АКТИВНОСТЕЙ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7022" y="1761237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4593" y="1851107"/>
            <a:ext cx="1523807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343971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СОЗДАНИЕ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/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ОБНОВЛЕНИЕ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ТПРОФ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ЛЯ</a:t>
            </a: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МО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33817" y="377262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31382" y="4627251"/>
            <a:ext cx="396659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10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32954" y="3862505"/>
            <a:ext cx="973562" cy="21687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799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АГЕНТЫ,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ИНТЕГ</a:t>
            </a:r>
            <a:r>
              <a:rPr kumimoji="0" sz="799" b="1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799" b="1" i="0" u="none" strike="noStrike" kern="1200" cap="none" spc="-3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</a:t>
            </a:r>
            <a:r>
              <a:rPr kumimoji="0" sz="799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799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Ы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28832" y="379411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26400" y="4647976"/>
            <a:ext cx="2399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9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27983" y="3883984"/>
            <a:ext cx="1110648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ВНЕШНИЕ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ИНВЕСТОРЫ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(ИНО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АННЫЕ)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536691" y="379411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34259" y="4655062"/>
            <a:ext cx="24624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35838" y="3883984"/>
            <a:ext cx="828860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ВНЕШНИЕ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СТ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Ы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(РФ)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433785" y="3790752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38362" y="3876336"/>
            <a:ext cx="1259915" cy="407858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ВНЕШНИЕ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ИНВЕСТОРЫ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ТЮМЕНСКАЯ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ОБЛАСТЬ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)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27022" y="378643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4587" y="4642343"/>
            <a:ext cx="2399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6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6170" y="3876323"/>
            <a:ext cx="878362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У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ЕННИЕ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ИНВЕСТОРЫ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</a:t>
            </a:r>
            <a:r>
              <a:rPr kumimoji="0" lang="ru-RU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МО</a:t>
            </a:r>
            <a:r>
              <a:rPr kumimoji="0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)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733817" y="578397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831381" y="5873867"/>
            <a:ext cx="1351816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ИНТЕГРАЦИЯ БИЗНЕСА В БИЗНЕС-СООБЩЕСТВО РЕГИОНА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66911" y="580547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64481" y="6607736"/>
            <a:ext cx="40173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14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66061" y="5895347"/>
            <a:ext cx="1111916" cy="26673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NPS (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ИНДЕКС ЧИСТОЙ ПОДДЕРЖКИ)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536691" y="580547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34258" y="6607736"/>
            <a:ext cx="36937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13</a:t>
            </a:r>
            <a:endParaRPr kumimoji="0" sz="2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35838" y="6481934"/>
            <a:ext cx="1160150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395705" y="580211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00284" y="6600061"/>
            <a:ext cx="3681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12</a:t>
            </a:r>
            <a:endParaRPr kumimoji="0" sz="2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00283" y="5887697"/>
            <a:ext cx="1304852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РЕЕСТР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ТИЦИОННЫХ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ПРОЕКТОВ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27022" y="579779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4591" y="6600061"/>
            <a:ext cx="410532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11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26165" y="6213157"/>
            <a:ext cx="1224251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</a:t>
            </a:r>
            <a:r>
              <a:rPr kumimoji="0" lang="en-US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/ </a:t>
            </a: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915" y="1219457"/>
            <a:ext cx="10686327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12795" y="1212859"/>
            <a:ext cx="4404651" cy="33346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31370" marR="0" lvl="0" indent="0" algn="ctr" defTabSz="913965" rtl="0" eaLnBrk="1" fontAlgn="auto" latinLnBrk="0" hangingPunct="1">
              <a:lnSpc>
                <a:spcPts val="16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9" b="1" i="0" u="none" strike="noStrike" kern="1200" cap="none" spc="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Подготовка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  <a:p>
            <a:pPr marL="133273" marR="0" lvl="0" indent="0" algn="ctr" defTabSz="913965" rtl="0" eaLnBrk="1" fontAlgn="auto" latinLnBrk="0" hangingPunct="1">
              <a:lnSpc>
                <a:spcPts val="9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3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4</a:t>
            </a:r>
            <a:r>
              <a:rPr kumimoji="0" sz="799" b="1" i="0" u="none" strike="noStrike" kern="1200" cap="none" spc="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799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мероприятия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915" y="3228503"/>
            <a:ext cx="10686327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37"/>
                </a:lnTo>
                <a:lnTo>
                  <a:pt x="10386428" y="348437"/>
                </a:lnTo>
                <a:lnTo>
                  <a:pt x="1069199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915" y="5255257"/>
            <a:ext cx="10686327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37"/>
                </a:lnTo>
                <a:lnTo>
                  <a:pt x="10386428" y="348437"/>
                </a:lnTo>
                <a:lnTo>
                  <a:pt x="10691990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10297" y="3207073"/>
            <a:ext cx="1399416" cy="33346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637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9" b="1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Привлечение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  <a:p>
            <a:pPr marL="0" marR="0" lvl="0" indent="0" algn="ctr" defTabSz="913965" rtl="0" eaLnBrk="1" fontAlgn="auto" latinLnBrk="0" hangingPunct="1">
              <a:lnSpc>
                <a:spcPts val="9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2</a:t>
            </a:r>
            <a:r>
              <a:rPr kumimoji="0" lang="ru-RU" sz="799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</a:t>
            </a:r>
            <a:r>
              <a:rPr kumimoji="0" sz="799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мероприятий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573809" y="5230869"/>
            <a:ext cx="1679932" cy="33346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637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9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Сопровождение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  <a:p>
            <a:pPr marL="0" marR="0" lvl="0" indent="0" algn="ctr" defTabSz="913965" rtl="0" eaLnBrk="1" fontAlgn="auto" latinLnBrk="0" hangingPunct="1">
              <a:lnSpc>
                <a:spcPts val="9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2</a:t>
            </a:r>
            <a:r>
              <a:rPr kumimoji="0" lang="ru-RU" sz="7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6</a:t>
            </a:r>
            <a:r>
              <a:rPr kumimoji="0" sz="799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799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мероприяти</a:t>
            </a:r>
            <a:r>
              <a:rPr kumimoji="0" lang="ru-RU" sz="799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й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108660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223239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309619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411507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108660" y="424830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65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223239" y="423113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309619" y="424830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65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411507" y="423113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108660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223239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309619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8411507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61" y="161709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46">
            <a:extLst>
              <a:ext uri="{FF2B5EF4-FFF2-40B4-BE49-F238E27FC236}">
                <a16:creationId xmlns="" xmlns:a16="http://schemas.microsoft.com/office/drawing/2014/main" id="{D40134BC-BB61-4399-BE9F-B1EA9985529F}"/>
              </a:ext>
            </a:extLst>
          </p:cNvPr>
          <p:cNvSpPr txBox="1"/>
          <p:nvPr/>
        </p:nvSpPr>
        <p:spPr>
          <a:xfrm>
            <a:off x="327024" y="7180701"/>
            <a:ext cx="3146304" cy="25651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ФИАТО – Фонд «Инвестиционное агентство Тюменской области»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67" name="object 13">
            <a:extLst>
              <a:ext uri="{FF2B5EF4-FFF2-40B4-BE49-F238E27FC236}">
                <a16:creationId xmlns="" xmlns:a16="http://schemas.microsoft.com/office/drawing/2014/main" id="{281314E8-D4E0-409B-9FFB-D4B19E9D6273}"/>
              </a:ext>
            </a:extLst>
          </p:cNvPr>
          <p:cNvSpPr txBox="1"/>
          <p:nvPr/>
        </p:nvSpPr>
        <p:spPr>
          <a:xfrm>
            <a:off x="455259" y="2571468"/>
            <a:ext cx="223398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8" name="object 14">
            <a:extLst>
              <a:ext uri="{FF2B5EF4-FFF2-40B4-BE49-F238E27FC236}">
                <a16:creationId xmlns="" xmlns:a16="http://schemas.microsoft.com/office/drawing/2014/main" id="{4A2779B2-1BF9-42BC-A900-D62639D7BE6B}"/>
              </a:ext>
            </a:extLst>
          </p:cNvPr>
          <p:cNvSpPr txBox="1"/>
          <p:nvPr/>
        </p:nvSpPr>
        <p:spPr>
          <a:xfrm>
            <a:off x="2526333" y="2350622"/>
            <a:ext cx="1309618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 / ФИАТО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69" name="object 11">
            <a:extLst>
              <a:ext uri="{FF2B5EF4-FFF2-40B4-BE49-F238E27FC236}">
                <a16:creationId xmlns="" xmlns:a16="http://schemas.microsoft.com/office/drawing/2014/main" id="{62D01FDB-1CCF-4067-9F1B-B8F5C1FDCB04}"/>
              </a:ext>
            </a:extLst>
          </p:cNvPr>
          <p:cNvSpPr txBox="1"/>
          <p:nvPr/>
        </p:nvSpPr>
        <p:spPr>
          <a:xfrm>
            <a:off x="4635839" y="2195937"/>
            <a:ext cx="126867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867" marR="0" lvl="0" indent="0" algn="l" defTabSz="913965" rtl="0" eaLnBrk="1" fontAlgn="auto" latinLnBrk="0" hangingPunct="1">
              <a:lnSpc>
                <a:spcPts val="7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 / ФИАТО / МО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0" name="object 8">
            <a:extLst>
              <a:ext uri="{FF2B5EF4-FFF2-40B4-BE49-F238E27FC236}">
                <a16:creationId xmlns="" xmlns:a16="http://schemas.microsoft.com/office/drawing/2014/main" id="{7F40A0D9-C022-49E5-B5BC-7EA3CEC26AA6}"/>
              </a:ext>
            </a:extLst>
          </p:cNvPr>
          <p:cNvSpPr txBox="1"/>
          <p:nvPr/>
        </p:nvSpPr>
        <p:spPr>
          <a:xfrm>
            <a:off x="6726400" y="2355721"/>
            <a:ext cx="1359433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 / ФИАТО / МО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1" name="object 5">
            <a:extLst>
              <a:ext uri="{FF2B5EF4-FFF2-40B4-BE49-F238E27FC236}">
                <a16:creationId xmlns="" xmlns:a16="http://schemas.microsoft.com/office/drawing/2014/main" id="{963330A6-D153-4F74-9870-389EEAA2C41C}"/>
              </a:ext>
            </a:extLst>
          </p:cNvPr>
          <p:cNvSpPr txBox="1"/>
          <p:nvPr/>
        </p:nvSpPr>
        <p:spPr>
          <a:xfrm>
            <a:off x="8831381" y="2449460"/>
            <a:ext cx="1175380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 / ФИАТО / 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2" name="object 7">
            <a:extLst>
              <a:ext uri="{FF2B5EF4-FFF2-40B4-BE49-F238E27FC236}">
                <a16:creationId xmlns="" xmlns:a16="http://schemas.microsoft.com/office/drawing/2014/main" id="{44E42505-8B98-44B6-8BA8-FD5AFA4CD3EC}"/>
              </a:ext>
            </a:extLst>
          </p:cNvPr>
          <p:cNvSpPr txBox="1"/>
          <p:nvPr/>
        </p:nvSpPr>
        <p:spPr>
          <a:xfrm>
            <a:off x="8818544" y="2562558"/>
            <a:ext cx="2564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5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3" name="object 30">
            <a:extLst>
              <a:ext uri="{FF2B5EF4-FFF2-40B4-BE49-F238E27FC236}">
                <a16:creationId xmlns="" xmlns:a16="http://schemas.microsoft.com/office/drawing/2014/main" id="{651733A3-21C4-49F5-9ACA-1E8C7D5AED82}"/>
              </a:ext>
            </a:extLst>
          </p:cNvPr>
          <p:cNvSpPr txBox="1"/>
          <p:nvPr/>
        </p:nvSpPr>
        <p:spPr>
          <a:xfrm>
            <a:off x="423378" y="4443208"/>
            <a:ext cx="113093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sz="799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4" name="object 29">
            <a:extLst>
              <a:ext uri="{FF2B5EF4-FFF2-40B4-BE49-F238E27FC236}">
                <a16:creationId xmlns="" xmlns:a16="http://schemas.microsoft.com/office/drawing/2014/main" id="{D271CF6D-15EB-40F9-ACDC-614BA7FBC3F2}"/>
              </a:ext>
            </a:extLst>
          </p:cNvPr>
          <p:cNvSpPr txBox="1"/>
          <p:nvPr/>
        </p:nvSpPr>
        <p:spPr>
          <a:xfrm>
            <a:off x="2547911" y="4647976"/>
            <a:ext cx="2399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7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5" name="object 27">
            <a:extLst>
              <a:ext uri="{FF2B5EF4-FFF2-40B4-BE49-F238E27FC236}">
                <a16:creationId xmlns="" xmlns:a16="http://schemas.microsoft.com/office/drawing/2014/main" id="{90F86F12-FDB0-4C5D-9A56-BEA3673C2291}"/>
              </a:ext>
            </a:extLst>
          </p:cNvPr>
          <p:cNvSpPr txBox="1"/>
          <p:nvPr/>
        </p:nvSpPr>
        <p:spPr>
          <a:xfrm>
            <a:off x="2536555" y="4482556"/>
            <a:ext cx="126172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6" name="object 25">
            <a:extLst>
              <a:ext uri="{FF2B5EF4-FFF2-40B4-BE49-F238E27FC236}">
                <a16:creationId xmlns="" xmlns:a16="http://schemas.microsoft.com/office/drawing/2014/main" id="{9673F6B9-1AC4-4A9B-8CFF-E247FEA57512}"/>
              </a:ext>
            </a:extLst>
          </p:cNvPr>
          <p:cNvSpPr txBox="1"/>
          <p:nvPr/>
        </p:nvSpPr>
        <p:spPr>
          <a:xfrm>
            <a:off x="4634255" y="4355744"/>
            <a:ext cx="1161730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7" name="object 22">
            <a:extLst>
              <a:ext uri="{FF2B5EF4-FFF2-40B4-BE49-F238E27FC236}">
                <a16:creationId xmlns="" xmlns:a16="http://schemas.microsoft.com/office/drawing/2014/main" id="{29CC2145-C290-4895-B9B4-0AC797B48D3A}"/>
              </a:ext>
            </a:extLst>
          </p:cNvPr>
          <p:cNvSpPr txBox="1"/>
          <p:nvPr/>
        </p:nvSpPr>
        <p:spPr>
          <a:xfrm>
            <a:off x="6733417" y="4368826"/>
            <a:ext cx="1110648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8" name="object 44">
            <a:extLst>
              <a:ext uri="{FF2B5EF4-FFF2-40B4-BE49-F238E27FC236}">
                <a16:creationId xmlns="" xmlns:a16="http://schemas.microsoft.com/office/drawing/2014/main" id="{C811BC29-A848-43C7-B1BA-FDCDEE338004}"/>
              </a:ext>
            </a:extLst>
          </p:cNvPr>
          <p:cNvSpPr txBox="1"/>
          <p:nvPr/>
        </p:nvSpPr>
        <p:spPr>
          <a:xfrm>
            <a:off x="428329" y="5879384"/>
            <a:ext cx="1224251" cy="26677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СТАНДАРТ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ОПРОВ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Ж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ДЕНИЯ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9" name="object 41">
            <a:extLst>
              <a:ext uri="{FF2B5EF4-FFF2-40B4-BE49-F238E27FC236}">
                <a16:creationId xmlns="" xmlns:a16="http://schemas.microsoft.com/office/drawing/2014/main" id="{998F3B8F-EC09-467C-A236-C16E92899BA1}"/>
              </a:ext>
            </a:extLst>
          </p:cNvPr>
          <p:cNvSpPr txBox="1"/>
          <p:nvPr/>
        </p:nvSpPr>
        <p:spPr>
          <a:xfrm>
            <a:off x="2493427" y="6342015"/>
            <a:ext cx="1304852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</a:t>
            </a:r>
            <a:r>
              <a:rPr kumimoji="0" lang="en-US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/ </a:t>
            </a: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0" name="object 38">
            <a:extLst>
              <a:ext uri="{FF2B5EF4-FFF2-40B4-BE49-F238E27FC236}">
                <a16:creationId xmlns="" xmlns:a16="http://schemas.microsoft.com/office/drawing/2014/main" id="{1CC24ACF-D8DC-40D0-AED1-3CC8A33F4550}"/>
              </a:ext>
            </a:extLst>
          </p:cNvPr>
          <p:cNvSpPr txBox="1"/>
          <p:nvPr/>
        </p:nvSpPr>
        <p:spPr>
          <a:xfrm>
            <a:off x="4635838" y="5895357"/>
            <a:ext cx="1160150" cy="26673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ОБРАТНАЯ</a:t>
            </a:r>
            <a:r>
              <a:rPr kumimoji="0" sz="901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СВЯЗЬ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ОТ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ИНВЕСТОРОВ</a:t>
            </a:r>
            <a:endParaRPr kumimoji="0" lang="ru-RU" sz="901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1" name="object 35">
            <a:extLst>
              <a:ext uri="{FF2B5EF4-FFF2-40B4-BE49-F238E27FC236}">
                <a16:creationId xmlns="" xmlns:a16="http://schemas.microsoft.com/office/drawing/2014/main" id="{67046623-353D-45D5-B6A9-C983E90FDA0B}"/>
              </a:ext>
            </a:extLst>
          </p:cNvPr>
          <p:cNvSpPr txBox="1"/>
          <p:nvPr/>
        </p:nvSpPr>
        <p:spPr>
          <a:xfrm>
            <a:off x="6766061" y="6371496"/>
            <a:ext cx="111191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2" name="object 32">
            <a:extLst>
              <a:ext uri="{FF2B5EF4-FFF2-40B4-BE49-F238E27FC236}">
                <a16:creationId xmlns="" xmlns:a16="http://schemas.microsoft.com/office/drawing/2014/main" id="{5AEA786B-2A4C-4B68-AC9C-49E165223B32}"/>
              </a:ext>
            </a:extLst>
          </p:cNvPr>
          <p:cNvSpPr txBox="1"/>
          <p:nvPr/>
        </p:nvSpPr>
        <p:spPr>
          <a:xfrm>
            <a:off x="8831382" y="6466025"/>
            <a:ext cx="1527772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РОИВ</a:t>
            </a:r>
            <a:r>
              <a:rPr kumimoji="0" lang="en-US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/ </a:t>
            </a: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4" name="object 34">
            <a:extLst>
              <a:ext uri="{FF2B5EF4-FFF2-40B4-BE49-F238E27FC236}">
                <a16:creationId xmlns="" xmlns:a16="http://schemas.microsoft.com/office/drawing/2014/main" id="{4BD8C4BA-77DA-4AA6-8682-2CFE3B03CCE6}"/>
              </a:ext>
            </a:extLst>
          </p:cNvPr>
          <p:cNvSpPr txBox="1"/>
          <p:nvPr/>
        </p:nvSpPr>
        <p:spPr>
          <a:xfrm>
            <a:off x="8831380" y="6607736"/>
            <a:ext cx="40173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15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5" name="object 19">
            <a:extLst>
              <a:ext uri="{FF2B5EF4-FFF2-40B4-BE49-F238E27FC236}">
                <a16:creationId xmlns="" xmlns:a16="http://schemas.microsoft.com/office/drawing/2014/main" id="{753F635F-6898-47B1-BC49-1139D168CAFC}"/>
              </a:ext>
            </a:extLst>
          </p:cNvPr>
          <p:cNvSpPr txBox="1"/>
          <p:nvPr/>
        </p:nvSpPr>
        <p:spPr>
          <a:xfrm>
            <a:off x="8832955" y="4141857"/>
            <a:ext cx="1283575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328" marR="0" lvl="0" indent="0" algn="l" defTabSz="913965" rtl="0" eaLnBrk="1" fontAlgn="auto" latinLnBrk="0" hangingPunct="1">
              <a:lnSpc>
                <a:spcPts val="7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/ «Мой бизнес» </a:t>
            </a: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sz="799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7ECFF42A-B7A6-3243-99EE-26AC788462A6}"/>
              </a:ext>
            </a:extLst>
          </p:cNvPr>
          <p:cNvSpPr/>
          <p:nvPr/>
        </p:nvSpPr>
        <p:spPr>
          <a:xfrm>
            <a:off x="2515218" y="681428"/>
            <a:ext cx="5738128" cy="397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84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Команда </a:t>
            </a:r>
            <a:r>
              <a:rPr kumimoji="0" lang="ru-RU" sz="1984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развития </a:t>
            </a:r>
            <a:r>
              <a:rPr kumimoji="0" lang="ru-RU" sz="1984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муниципального образования</a:t>
            </a:r>
            <a:endParaRPr kumimoji="0" lang="ru-RU" sz="198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6" name="object 46">
            <a:extLst>
              <a:ext uri="{FF2B5EF4-FFF2-40B4-BE49-F238E27FC236}">
                <a16:creationId xmlns="" xmlns:a16="http://schemas.microsoft.com/office/drawing/2014/main" id="{B312FCCF-08E3-6C42-AE55-A763B05FFA41}"/>
              </a:ext>
            </a:extLst>
          </p:cNvPr>
          <p:cNvSpPr txBox="1"/>
          <p:nvPr/>
        </p:nvSpPr>
        <p:spPr>
          <a:xfrm>
            <a:off x="3542367" y="7197226"/>
            <a:ext cx="3099162" cy="128251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 – Администрация </a:t>
            </a:r>
            <a:r>
              <a:rPr kumimoji="0" lang="ru-RU" sz="799" b="0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Уватского</a:t>
            </a: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муниципального района</a:t>
            </a:r>
            <a:endParaRPr kumimoji="0" lang="en-US" sz="799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71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>
            <a:extLst>
              <a:ext uri="{FF2B5EF4-FFF2-40B4-BE49-F238E27FC236}">
                <a16:creationId xmlns="" xmlns:a16="http://schemas.microsoft.com/office/drawing/2014/main" id="{5A098FA9-C1EF-4D33-86E3-BC125EB0A750}"/>
              </a:ext>
            </a:extLst>
          </p:cNvPr>
          <p:cNvSpPr/>
          <p:nvPr/>
        </p:nvSpPr>
        <p:spPr>
          <a:xfrm>
            <a:off x="3471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="" xmlns:a16="http://schemas.microsoft.com/office/drawing/2014/main" id="{C7625641-39F1-4CF4-B68D-B9ADD6BD2ACF}"/>
              </a:ext>
            </a:extLst>
          </p:cNvPr>
          <p:cNvSpPr/>
          <p:nvPr/>
        </p:nvSpPr>
        <p:spPr>
          <a:xfrm>
            <a:off x="2457268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601AF7BB-CE56-4CA1-A661-D18F6B28C842}"/>
              </a:ext>
            </a:extLst>
          </p:cNvPr>
          <p:cNvSpPr/>
          <p:nvPr/>
        </p:nvSpPr>
        <p:spPr>
          <a:xfrm>
            <a:off x="4562184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="" xmlns:a16="http://schemas.microsoft.com/office/drawing/2014/main" id="{15F97D9F-71BF-46A5-B31E-02D5C2071023}"/>
              </a:ext>
            </a:extLst>
          </p:cNvPr>
          <p:cNvSpPr/>
          <p:nvPr/>
        </p:nvSpPr>
        <p:spPr>
          <a:xfrm>
            <a:off x="66523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="" xmlns:a16="http://schemas.microsoft.com/office/drawing/2014/main" id="{9791E374-0C3A-41EF-97DA-C23E7E755FDF}"/>
              </a:ext>
            </a:extLst>
          </p:cNvPr>
          <p:cNvSpPr/>
          <p:nvPr/>
        </p:nvSpPr>
        <p:spPr>
          <a:xfrm>
            <a:off x="8757302" y="2719658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71842" y="90574"/>
            <a:ext cx="1099859" cy="605355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99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99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задачи</a:t>
            </a:r>
            <a:r>
              <a:rPr kumimoji="0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требующие</a:t>
            </a:r>
            <a:r>
              <a:rPr kumimoji="0" lang="ru-RU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1099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заим</a:t>
            </a:r>
            <a:r>
              <a:rPr kumimoji="0" sz="1099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</a:t>
            </a:r>
            <a:r>
              <a:rPr kumimoji="0" sz="1099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</a:t>
            </a:r>
            <a:r>
              <a:rPr kumimoji="0" sz="1099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ействия</a:t>
            </a:r>
            <a:r>
              <a:rPr kumimoji="0" lang="ru-RU" sz="10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</a:t>
            </a:r>
            <a:r>
              <a:rPr kumimoji="0" sz="1099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инвестором</a:t>
            </a: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02" y="2063"/>
            <a:ext cx="8158495" cy="647983"/>
          </a:xfrm>
          <a:custGeom>
            <a:avLst/>
            <a:gdLst/>
            <a:ahLst/>
            <a:cxnLst/>
            <a:rect l="l" t="t" r="r" b="b"/>
            <a:pathLst>
              <a:path w="8162925" h="648335">
                <a:moveTo>
                  <a:pt x="8162442" y="63"/>
                </a:moveTo>
                <a:lnTo>
                  <a:pt x="0" y="0"/>
                </a:lnTo>
                <a:lnTo>
                  <a:pt x="0" y="646277"/>
                </a:lnTo>
                <a:lnTo>
                  <a:pt x="7588707" y="647801"/>
                </a:lnTo>
                <a:lnTo>
                  <a:pt x="8162442" y="63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5993" y="166863"/>
            <a:ext cx="5577985" cy="32060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>
              <a:spcBef>
                <a:spcPts val="101"/>
              </a:spcBef>
            </a:pPr>
            <a:r>
              <a:rPr spc="15" dirty="0">
                <a:latin typeface="+mj-lt"/>
              </a:rPr>
              <a:t>МЕХАНИЗМ </a:t>
            </a:r>
            <a:r>
              <a:rPr spc="6" dirty="0">
                <a:latin typeface="+mj-lt"/>
              </a:rPr>
              <a:t>РАБОТЫ </a:t>
            </a:r>
            <a:r>
              <a:rPr dirty="0">
                <a:latin typeface="+mj-lt"/>
              </a:rPr>
              <a:t>С</a:t>
            </a:r>
            <a:r>
              <a:rPr spc="134" dirty="0">
                <a:latin typeface="+mj-lt"/>
              </a:rPr>
              <a:t> </a:t>
            </a:r>
            <a:r>
              <a:rPr spc="15" dirty="0">
                <a:latin typeface="+mj-lt"/>
              </a:rPr>
              <a:t>ИНВЕСТОРАМИ</a:t>
            </a:r>
          </a:p>
        </p:txBody>
      </p:sp>
      <p:sp>
        <p:nvSpPr>
          <p:cNvPr id="5" name="object 5"/>
          <p:cNvSpPr/>
          <p:nvPr/>
        </p:nvSpPr>
        <p:spPr>
          <a:xfrm>
            <a:off x="8757302" y="136735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54876" y="1457218"/>
            <a:ext cx="1175380" cy="52329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ФОРМИРОВАНИЕ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СПИСКА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-4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ТЕГ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Ч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ИХ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ИНВЕСТОРОВ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52327" y="1388840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49896" y="2201583"/>
            <a:ext cx="2564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4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51471" y="1478713"/>
            <a:ext cx="1359433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224025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ФО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МИРОВАНИЕ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ПОЛЕЗНОСТИ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ИНВЕСТОРУ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60186" y="1388840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7753" y="2196034"/>
            <a:ext cx="22466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3</a:t>
            </a:r>
            <a:endParaRPr kumimoji="0" sz="2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9328" y="1478715"/>
            <a:ext cx="1268676" cy="146830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18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PR,</a:t>
            </a:r>
            <a:r>
              <a:rPr kumimoji="0" sz="901" b="1" i="0" u="none" strike="noStrike" kern="1200" cap="none" spc="-8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ПРОДВИЖЕНИЕ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57267" y="138547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1863" y="2196034"/>
            <a:ext cx="223398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2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61855" y="1792862"/>
            <a:ext cx="1228097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0517" y="138117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04" y="839393"/>
            <a:ext cx="10684423" cy="348426"/>
          </a:xfrm>
          <a:custGeom>
            <a:avLst/>
            <a:gdLst/>
            <a:ahLst/>
            <a:cxnLst/>
            <a:rect l="l" t="t" r="r" b="b"/>
            <a:pathLst>
              <a:path w="10690225" h="348615">
                <a:moveTo>
                  <a:pt x="10690098" y="0"/>
                </a:moveTo>
                <a:lnTo>
                  <a:pt x="0" y="0"/>
                </a:lnTo>
                <a:lnTo>
                  <a:pt x="0" y="2159"/>
                </a:lnTo>
                <a:lnTo>
                  <a:pt x="303669" y="348424"/>
                </a:lnTo>
                <a:lnTo>
                  <a:pt x="10384536" y="348424"/>
                </a:lnTo>
                <a:lnTo>
                  <a:pt x="1069009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4826" y="811385"/>
            <a:ext cx="1194420" cy="33346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637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9" b="1" i="0" u="none" strike="noStrike" kern="1200" cap="none" spc="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</a:t>
            </a:r>
            <a:r>
              <a:rPr kumimoji="0" sz="13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1399" b="1" i="0" u="none" strike="noStrike" kern="1200" cap="none" spc="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д</a:t>
            </a:r>
            <a:r>
              <a:rPr kumimoji="0" sz="1399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г</a:t>
            </a:r>
            <a:r>
              <a:rPr kumimoji="0" sz="13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1399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1399" b="1" i="0" u="none" strike="noStrike" kern="1200" cap="none" spc="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ов</a:t>
            </a:r>
            <a:r>
              <a:rPr kumimoji="0" sz="13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</a:t>
            </a:r>
            <a:r>
              <a:rPr kumimoji="0" sz="13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  <a:p>
            <a:pPr marL="1269" marR="0" lvl="0" indent="0" algn="ctr" defTabSz="913965" rtl="0" eaLnBrk="1" fontAlgn="auto" latinLnBrk="0" hangingPunct="1">
              <a:lnSpc>
                <a:spcPts val="9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3</a:t>
            </a:r>
            <a:r>
              <a:rPr kumimoji="0" lang="ru-RU" sz="7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4</a:t>
            </a:r>
            <a:r>
              <a:rPr kumimoji="0" sz="7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799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мероприятия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32146" y="18138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46726" y="18138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333106" y="18138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435006" y="18138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004963" y="120175"/>
            <a:ext cx="330020" cy="263381"/>
            <a:chOff x="9006945" y="118184"/>
            <a:chExt cx="330200" cy="263525"/>
          </a:xfrm>
        </p:grpSpPr>
        <p:sp>
          <p:nvSpPr>
            <p:cNvPr id="25" name="object 25"/>
            <p:cNvSpPr/>
            <p:nvPr/>
          </p:nvSpPr>
          <p:spPr>
            <a:xfrm>
              <a:off x="9257039" y="203413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09">
                  <a:moveTo>
                    <a:pt x="0" y="0"/>
                  </a:moveTo>
                  <a:lnTo>
                    <a:pt x="79870" y="0"/>
                  </a:lnTo>
                </a:path>
              </a:pathLst>
            </a:custGeom>
            <a:ln w="1143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006945" y="118184"/>
              <a:ext cx="244698" cy="263089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object 27"/>
          <p:cNvSpPr/>
          <p:nvPr/>
        </p:nvSpPr>
        <p:spPr>
          <a:xfrm>
            <a:off x="118396" y="2864587"/>
            <a:ext cx="244565" cy="26294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2378" y="300190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8396" y="4259647"/>
            <a:ext cx="244565" cy="26293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2378" y="439696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8396" y="4950198"/>
            <a:ext cx="244565" cy="26293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2378" y="5087496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65618" y="6106219"/>
            <a:ext cx="244565" cy="262933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9599" y="624352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0517" y="2725170"/>
            <a:ext cx="1648201" cy="372909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40108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Разработка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пула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инвестиционных</a:t>
            </a:r>
            <a:r>
              <a:rPr kumimoji="0" sz="901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идей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эволюционного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прорывного</a:t>
            </a:r>
            <a:r>
              <a:rPr kumimoji="0" sz="901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характера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19857" lvl="0" indent="0" algn="l" defTabSz="913965" rtl="0" eaLnBrk="1" fontAlgn="auto" latinLnBrk="0" hangingPunct="1">
              <a:lnSpc>
                <a:spcPts val="799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-9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перспективной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продуктовой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матрицы</a:t>
            </a:r>
            <a:r>
              <a:rPr kumimoji="0" sz="7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58568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Разработка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комплекса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первоочередных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задач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реализации</a:t>
            </a:r>
            <a:r>
              <a:rPr kumimoji="0" sz="7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территории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Предложения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44606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901" b="1" i="0" u="none" strike="noStrike" kern="1200" cap="none" spc="-9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совершенствованию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финансовой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53372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организационной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r>
              <a:rPr kumimoji="0" sz="901" b="1" i="0" u="none" strike="noStrike" kern="1200" cap="none" spc="-1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бизнеса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5349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Разработка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пула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инвестиционных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проектов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определение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интересантов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7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Формирование п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редложени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й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корректировке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процесса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взаимодействия</a:t>
            </a:r>
            <a:endParaRPr kumimoji="0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 органами власти</a:t>
            </a:r>
          </a:p>
          <a:p>
            <a:pPr marL="109792" marR="248778" lvl="0" indent="0" algn="l" defTabSz="913965" rtl="0" eaLnBrk="1" fontAlgn="auto" latinLnBrk="0" hangingPunct="1">
              <a:lnSpc>
                <a:spcPts val="799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901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реализации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инвестпрофиля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его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актуализация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38940" y="257492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9929" y="344768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19929" y="385761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19929" y="570082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218039" y="2864588"/>
            <a:ext cx="244565" cy="262947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52020" y="300190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209352" y="5499451"/>
            <a:ext cx="244565" cy="26293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3331" y="563675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450145" y="2725170"/>
            <a:ext cx="1648201" cy="3797647"/>
          </a:xfrm>
          <a:prstGeom prst="rect">
            <a:avLst/>
          </a:prstGeom>
          <a:noFill/>
        </p:spPr>
        <p:txBody>
          <a:bodyPr vert="horz" wrap="square" lIns="0" tIns="108526" rIns="0" bIns="0" rtlCol="0">
            <a:spAutoFit/>
          </a:bodyPr>
          <a:lstStyle/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Разработка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годового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91386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плана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-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графика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мероприятий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бизнеса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8749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плана</a:t>
            </a:r>
            <a:r>
              <a:rPr kumimoji="0" lang="ru-RU" sz="700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-г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рафика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участия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сотрудников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занятых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привлечением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внешних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мероприятиях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70627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Участие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мероприятиях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узкоотраслевых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ассоциаций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профессиональных</a:t>
            </a:r>
            <a:r>
              <a:rPr kumimoji="0" sz="700" b="1" i="0" u="none" strike="noStrike" kern="1200" cap="none" spc="-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сообществ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1759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Создание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единого</a:t>
            </a:r>
            <a:r>
              <a:rPr kumimoji="0" sz="700" b="1" i="0" u="none" strike="noStrike" kern="1200" cap="none" spc="-10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формата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участия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мероприятиях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81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бюджета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8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 реализации плана</a:t>
            </a:r>
            <a:r>
              <a:rPr kumimoji="0" sz="700" b="1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активности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4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55397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 регулярных межтерриториальных бизнес-мероприятий в МО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55397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55397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</a:t>
            </a:r>
            <a:r>
              <a:rPr kumimoji="0" sz="901" b="1" i="0" u="none" strike="noStrike" kern="1200" cap="none" spc="-1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выполнения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плана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активностей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внесение</a:t>
            </a:r>
            <a:r>
              <a:rPr kumimoji="0" sz="901" b="1" i="0" u="none" strike="noStrike" kern="1200" cap="none" spc="-1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корректировок</a:t>
            </a:r>
            <a:endParaRPr kumimoji="0" sz="700" b="1" i="0" u="none" strike="noStrike" kern="1200" cap="none" spc="-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5059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Синхронизация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плана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активностей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организаций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работающих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инвесторами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Тю</a:t>
            </a:r>
            <a:r>
              <a:rPr kumimoji="0" lang="ru-RU" sz="7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менской области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419572" y="337152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419572" y="385807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419572" y="427273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419572" y="456888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419572" y="623378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3" y="52230"/>
                </a:lnTo>
                <a:lnTo>
                  <a:pt x="18688" y="58785"/>
                </a:lnTo>
                <a:lnTo>
                  <a:pt x="30594" y="61188"/>
                </a:lnTo>
                <a:lnTo>
                  <a:pt x="42507" y="58785"/>
                </a:lnTo>
                <a:lnTo>
                  <a:pt x="52236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6" y="8963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321042" y="3217281"/>
            <a:ext cx="244565" cy="26293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55022" y="3354586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321042" y="5449399"/>
            <a:ext cx="244565" cy="262931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55022" y="5586712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522573" y="359180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553167" y="2725169"/>
            <a:ext cx="1648201" cy="3487750"/>
          </a:xfrm>
          <a:prstGeom prst="rect">
            <a:avLst/>
          </a:prstGeom>
          <a:noFill/>
        </p:spPr>
        <p:txBody>
          <a:bodyPr vert="horz" wrap="square" lIns="0" tIns="6981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552133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целей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PR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-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компании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5451" lvl="0" indent="0" algn="l" defTabSz="913965" rtl="0" eaLnBrk="1" fontAlgn="auto" latinLnBrk="0" hangingPunct="1">
              <a:lnSpc>
                <a:spcPts val="901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sz="901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мониторинга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информационного</a:t>
            </a:r>
            <a:r>
              <a:rPr kumimoji="0" sz="901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поля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Определение целевой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аудитории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09703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Разработка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коммуникативной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политики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33906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 базы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всех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каналов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PR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60833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Разработка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кампании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планов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целевых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аудиторий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(инфоповоды,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график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мероприятий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)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: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муниципалитет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–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регион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–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РФ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–</a:t>
            </a:r>
            <a:r>
              <a:rPr kumimoji="0" sz="700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мир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бюджета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7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PR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8912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PR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внесение</a:t>
            </a:r>
            <a:r>
              <a:rPr kumimoji="0" sz="901" b="1" i="0" u="none" strike="noStrike" kern="1200" cap="none" spc="-1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корректировок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7951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Синхронизация плана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PR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организаций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работающих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1922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инвесторами</a:t>
            </a:r>
            <a:r>
              <a:rPr kumimoji="0" lang="ru-RU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и бизнесом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9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Тюменской области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522573" y="289484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522573" y="380156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522573" y="409952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522573" y="442352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522573" y="502010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522573" y="583529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419001" y="2864588"/>
            <a:ext cx="244565" cy="262947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552980" y="300190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419001" y="3602276"/>
            <a:ext cx="244565" cy="262933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552980" y="3739580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6419001" y="4603992"/>
            <a:ext cx="244565" cy="26293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552980" y="4741294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651106" y="2725170"/>
            <a:ext cx="1648201" cy="365782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19039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карты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ценностей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</a:t>
            </a:r>
            <a:r>
              <a:rPr kumimoji="0" lang="ru-RU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ов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и действующего бизнеса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(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меры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901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преференции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 условия ведения</a:t>
            </a:r>
            <a:r>
              <a:rPr kumimoji="0" sz="901" b="1" i="0" u="none" strike="noStrike" kern="1200" cap="none" spc="-1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бизнеса)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2529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карты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факторов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притяжения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инвестора: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жесткие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инфраструктура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ресурсы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)</a:t>
            </a:r>
            <a:r>
              <a:rPr kumimoji="0" sz="901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мягкие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4533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(компетенции,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особенности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</a:t>
            </a:r>
            <a:r>
              <a:rPr kumimoji="0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инвестором)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8023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Выявление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запроса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конкретные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поддержки бизнеса</a:t>
            </a:r>
          </a:p>
          <a:p>
            <a:pPr marL="109792" marR="243698" lvl="0" indent="0" algn="just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43698" lvl="0" indent="0" algn="just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Мониторинг и разработка решений по совершенствованию системы «Одно окно»</a:t>
            </a:r>
          </a:p>
          <a:p>
            <a:pPr marL="109792" marR="243698" lvl="0" indent="0" algn="just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09792" marR="243698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Проработка вопроса открытия центра «Мой Бизнес» в горнозаводской агломерации, возможно в формате переформатирования действующего муниципального ФПП</a:t>
            </a:r>
          </a:p>
        </p:txBody>
      </p:sp>
      <p:sp>
        <p:nvSpPr>
          <p:cNvPr id="70" name="object 70"/>
          <p:cNvSpPr/>
          <p:nvPr/>
        </p:nvSpPr>
        <p:spPr>
          <a:xfrm>
            <a:off x="8520888" y="2864588"/>
            <a:ext cx="244565" cy="262947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654867" y="300190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753012" y="2725170"/>
            <a:ext cx="1648201" cy="277578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Определение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приоритетных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направлений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7425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привлечения</a:t>
            </a:r>
            <a:r>
              <a:rPr kumimoji="0" sz="901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4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реестра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компаний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(по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выручке,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ключевым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компетенциям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)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49773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реестра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стратегических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внешних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основе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рейтингов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мнения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экспертов,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данных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выручке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9982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Отслеживание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масштабирующих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регионах РФ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5005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Отслеживание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через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систему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оповещения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</a:t>
            </a:r>
            <a:r>
              <a:rPr kumimoji="0" lang="en-US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Google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О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повещения, ТГ-канал «</a:t>
            </a:r>
            <a:r>
              <a:rPr kumimoji="0" lang="ru-RU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Инвестпроекты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 РФ»)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8722419" y="349879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722419" y="397614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722419" y="459133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0"/>
                </a:lnTo>
                <a:lnTo>
                  <a:pt x="8964" y="52225"/>
                </a:lnTo>
                <a:lnTo>
                  <a:pt x="18693" y="58783"/>
                </a:lnTo>
                <a:lnTo>
                  <a:pt x="30606" y="61188"/>
                </a:lnTo>
                <a:lnTo>
                  <a:pt x="42513" y="58783"/>
                </a:lnTo>
                <a:lnTo>
                  <a:pt x="52238" y="52225"/>
                </a:lnTo>
                <a:lnTo>
                  <a:pt x="58796" y="42500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8722419" y="509109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14">
            <a:extLst>
              <a:ext uri="{FF2B5EF4-FFF2-40B4-BE49-F238E27FC236}">
                <a16:creationId xmlns="" xmlns:a16="http://schemas.microsoft.com/office/drawing/2014/main" id="{8036A129-8D18-488A-B798-E7CCAD449753}"/>
              </a:ext>
            </a:extLst>
          </p:cNvPr>
          <p:cNvSpPr txBox="1"/>
          <p:nvPr/>
        </p:nvSpPr>
        <p:spPr>
          <a:xfrm>
            <a:off x="458942" y="2196034"/>
            <a:ext cx="223398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3" name="object 17">
            <a:extLst>
              <a:ext uri="{FF2B5EF4-FFF2-40B4-BE49-F238E27FC236}">
                <a16:creationId xmlns="" xmlns:a16="http://schemas.microsoft.com/office/drawing/2014/main" id="{5BF1088D-4F5C-4026-8A1C-CD70CD951455}"/>
              </a:ext>
            </a:extLst>
          </p:cNvPr>
          <p:cNvSpPr txBox="1"/>
          <p:nvPr/>
        </p:nvSpPr>
        <p:spPr>
          <a:xfrm>
            <a:off x="442796" y="1469024"/>
            <a:ext cx="1523807" cy="39497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343971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СОЗДАНИЕ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/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ОБНОВЛЕНИЕ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ТПРОФ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ЛЯ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endParaRPr kumimoji="0" lang="ru-RU" sz="901" b="1" i="0" u="none" strike="noStrike" kern="1200" cap="none" spc="-15" normalizeH="0" baseline="0" noProof="0" dirty="0">
              <a:ln>
                <a:noFill/>
              </a:ln>
              <a:solidFill>
                <a:srgbClr val="171B1E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4" name="object 15">
            <a:extLst>
              <a:ext uri="{FF2B5EF4-FFF2-40B4-BE49-F238E27FC236}">
                <a16:creationId xmlns="" xmlns:a16="http://schemas.microsoft.com/office/drawing/2014/main" id="{D2B66C00-6C37-401C-BD8C-C0F94B8AE473}"/>
              </a:ext>
            </a:extLst>
          </p:cNvPr>
          <p:cNvSpPr txBox="1"/>
          <p:nvPr/>
        </p:nvSpPr>
        <p:spPr>
          <a:xfrm>
            <a:off x="2563278" y="1464640"/>
            <a:ext cx="972926" cy="26677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ПЛАН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ТИВНО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ТЕЙ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5" name="object 12">
            <a:extLst>
              <a:ext uri="{FF2B5EF4-FFF2-40B4-BE49-F238E27FC236}">
                <a16:creationId xmlns="" xmlns:a16="http://schemas.microsoft.com/office/drawing/2014/main" id="{5B6BAD2B-4CBD-4D7F-962A-47330E2809DF}"/>
              </a:ext>
            </a:extLst>
          </p:cNvPr>
          <p:cNvSpPr txBox="1"/>
          <p:nvPr/>
        </p:nvSpPr>
        <p:spPr>
          <a:xfrm>
            <a:off x="4661992" y="1821854"/>
            <a:ext cx="1268676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 «Мой Бизнес» 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6" name="object 9">
            <a:extLst>
              <a:ext uri="{FF2B5EF4-FFF2-40B4-BE49-F238E27FC236}">
                <a16:creationId xmlns="" xmlns:a16="http://schemas.microsoft.com/office/drawing/2014/main" id="{129BFC17-5503-4441-A243-92DBFAEB657F}"/>
              </a:ext>
            </a:extLst>
          </p:cNvPr>
          <p:cNvSpPr txBox="1"/>
          <p:nvPr/>
        </p:nvSpPr>
        <p:spPr>
          <a:xfrm>
            <a:off x="6749898" y="1916697"/>
            <a:ext cx="1359433" cy="13325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en-US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«</a:t>
            </a: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Мой</a:t>
            </a:r>
            <a:r>
              <a:rPr kumimoji="0" lang="ru-RU" sz="799" b="0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Бизнес» </a:t>
            </a:r>
            <a:r>
              <a:rPr kumimoji="0" lang="en-US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r>
              <a:rPr kumimoji="0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7" name="object 6">
            <a:extLst>
              <a:ext uri="{FF2B5EF4-FFF2-40B4-BE49-F238E27FC236}">
                <a16:creationId xmlns="" xmlns:a16="http://schemas.microsoft.com/office/drawing/2014/main" id="{291D786E-EBB8-4427-B2F2-3565827293F6}"/>
              </a:ext>
            </a:extLst>
          </p:cNvPr>
          <p:cNvSpPr txBox="1"/>
          <p:nvPr/>
        </p:nvSpPr>
        <p:spPr>
          <a:xfrm>
            <a:off x="8854876" y="2022583"/>
            <a:ext cx="1175380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8" name="object 8">
            <a:extLst>
              <a:ext uri="{FF2B5EF4-FFF2-40B4-BE49-F238E27FC236}">
                <a16:creationId xmlns="" xmlns:a16="http://schemas.microsoft.com/office/drawing/2014/main" id="{C72E3EDC-3AD0-4DF1-BF9F-6953C19D93A4}"/>
              </a:ext>
            </a:extLst>
          </p:cNvPr>
          <p:cNvSpPr txBox="1"/>
          <p:nvPr/>
        </p:nvSpPr>
        <p:spPr>
          <a:xfrm>
            <a:off x="8863466" y="2181661"/>
            <a:ext cx="2564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5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98" name="object 66">
            <a:extLst>
              <a:ext uri="{FF2B5EF4-FFF2-40B4-BE49-F238E27FC236}">
                <a16:creationId xmlns="" xmlns:a16="http://schemas.microsoft.com/office/drawing/2014/main" id="{4583B1A0-83A4-E546-B7A9-8E99884261F2}"/>
              </a:ext>
            </a:extLst>
          </p:cNvPr>
          <p:cNvSpPr/>
          <p:nvPr/>
        </p:nvSpPr>
        <p:spPr>
          <a:xfrm>
            <a:off x="6419001" y="5087027"/>
            <a:ext cx="244565" cy="26293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object 67">
            <a:extLst>
              <a:ext uri="{FF2B5EF4-FFF2-40B4-BE49-F238E27FC236}">
                <a16:creationId xmlns="" xmlns:a16="http://schemas.microsoft.com/office/drawing/2014/main" id="{CEF49AED-290A-1245-BA89-43A5D51A08D7}"/>
              </a:ext>
            </a:extLst>
          </p:cNvPr>
          <p:cNvSpPr txBox="1"/>
          <p:nvPr/>
        </p:nvSpPr>
        <p:spPr>
          <a:xfrm>
            <a:off x="6552980" y="5224329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100" name="object 61">
            <a:extLst>
              <a:ext uri="{FF2B5EF4-FFF2-40B4-BE49-F238E27FC236}">
                <a16:creationId xmlns="" xmlns:a16="http://schemas.microsoft.com/office/drawing/2014/main" id="{1E3389A2-2765-EC4B-9E20-AB9BC5E39B6D}"/>
              </a:ext>
            </a:extLst>
          </p:cNvPr>
          <p:cNvSpPr/>
          <p:nvPr/>
        </p:nvSpPr>
        <p:spPr>
          <a:xfrm>
            <a:off x="6621968" y="568604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object 42">
            <a:extLst>
              <a:ext uri="{FF2B5EF4-FFF2-40B4-BE49-F238E27FC236}">
                <a16:creationId xmlns="" xmlns:a16="http://schemas.microsoft.com/office/drawing/2014/main" id="{72131310-C82F-CE45-934A-D0181835D497}"/>
              </a:ext>
            </a:extLst>
          </p:cNvPr>
          <p:cNvSpPr/>
          <p:nvPr/>
        </p:nvSpPr>
        <p:spPr>
          <a:xfrm>
            <a:off x="2196096" y="4918382"/>
            <a:ext cx="244565" cy="26293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object 43">
            <a:extLst>
              <a:ext uri="{FF2B5EF4-FFF2-40B4-BE49-F238E27FC236}">
                <a16:creationId xmlns="" xmlns:a16="http://schemas.microsoft.com/office/drawing/2014/main" id="{9C43E462-F478-AA4E-9A67-6AD6B86FF34C}"/>
              </a:ext>
            </a:extLst>
          </p:cNvPr>
          <p:cNvSpPr txBox="1"/>
          <p:nvPr/>
        </p:nvSpPr>
        <p:spPr>
          <a:xfrm>
            <a:off x="2330075" y="5055687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95" name="object 46">
            <a:extLst>
              <a:ext uri="{FF2B5EF4-FFF2-40B4-BE49-F238E27FC236}">
                <a16:creationId xmlns="" xmlns:a16="http://schemas.microsoft.com/office/drawing/2014/main" id="{D435F556-EF9E-934D-972F-7843B2B37625}"/>
              </a:ext>
            </a:extLst>
          </p:cNvPr>
          <p:cNvSpPr txBox="1"/>
          <p:nvPr/>
        </p:nvSpPr>
        <p:spPr>
          <a:xfrm>
            <a:off x="327024" y="7180701"/>
            <a:ext cx="3146304" cy="25651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ФИАТО – Фонд «Инвестиционное агентство Тюменской области»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6" name="object 46">
            <a:extLst>
              <a:ext uri="{FF2B5EF4-FFF2-40B4-BE49-F238E27FC236}">
                <a16:creationId xmlns="" xmlns:a16="http://schemas.microsoft.com/office/drawing/2014/main" id="{94A60C7A-B0CD-3A4C-B7CE-6819D87EE87E}"/>
              </a:ext>
            </a:extLst>
          </p:cNvPr>
          <p:cNvSpPr txBox="1"/>
          <p:nvPr/>
        </p:nvSpPr>
        <p:spPr>
          <a:xfrm>
            <a:off x="3542367" y="7197226"/>
            <a:ext cx="3099162" cy="128251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 – Администрация </a:t>
            </a:r>
            <a:r>
              <a:rPr kumimoji="0" lang="ru-RU" sz="799" b="0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Уватского</a:t>
            </a: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муниципального района</a:t>
            </a:r>
            <a:endParaRPr kumimoji="0" lang="en-US" sz="799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238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291" y="2864587"/>
            <a:ext cx="244565" cy="26294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4274" y="300190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0291" y="4093260"/>
            <a:ext cx="244565" cy="26293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274" y="4230564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0291" y="5423246"/>
            <a:ext cx="244565" cy="26294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274" y="5560564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419" y="2725168"/>
            <a:ext cx="1648201" cy="4249690"/>
          </a:xfrm>
          <a:prstGeom prst="rect">
            <a:avLst/>
          </a:prstGeom>
          <a:solidFill>
            <a:srgbClr val="D1D3D4">
              <a:alpha val="199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(интервью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+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мозговые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штурмы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)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компаниями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обсуждение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планов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развития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возможных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endParaRPr kumimoji="0" lang="ru-RU" sz="901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73681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Обеспечение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непрерывного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4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опро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901" b="1" i="0" u="none" strike="noStrike" kern="1200" cap="none" spc="-5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</a:t>
            </a:r>
            <a:r>
              <a:rPr kumimoji="0" sz="901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ж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ения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30284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901" b="1" i="0" u="none" strike="noStrike" kern="1200" cap="none" spc="-16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возможным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мерам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господдержки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(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финансовым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организационным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),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оказание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содействия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налаживании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сбыта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продукции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037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Проработка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вариантов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внутрирайонной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интеграции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кооперации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2049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Проработка сбыта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крупнейших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компаниях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налаживание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партнерских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отношений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эффективности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привлечению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внутренних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ГО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и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внесение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изменений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1822" y="599095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1822" y="653850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19936" y="3327713"/>
            <a:ext cx="244564" cy="262933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53917" y="3465028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21465" y="286426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594" y="0"/>
                </a:moveTo>
                <a:lnTo>
                  <a:pt x="18688" y="2403"/>
                </a:lnTo>
                <a:lnTo>
                  <a:pt x="8963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3" y="52230"/>
                </a:lnTo>
                <a:lnTo>
                  <a:pt x="18688" y="58785"/>
                </a:lnTo>
                <a:lnTo>
                  <a:pt x="30594" y="61188"/>
                </a:lnTo>
                <a:lnTo>
                  <a:pt x="42507" y="58785"/>
                </a:lnTo>
                <a:lnTo>
                  <a:pt x="52236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6" y="8958"/>
                </a:lnTo>
                <a:lnTo>
                  <a:pt x="42507" y="2403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21465" y="415849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21465" y="621916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421465" y="514993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22937" y="4468336"/>
            <a:ext cx="244565" cy="26293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918" y="4605638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55057" y="2725170"/>
            <a:ext cx="1648201" cy="3618830"/>
          </a:xfrm>
          <a:prstGeom prst="rect">
            <a:avLst/>
          </a:prstGeom>
          <a:solidFill>
            <a:srgbClr val="D1D3D4">
              <a:alpha val="19999"/>
            </a:srgbClr>
          </a:solidFill>
        </p:spPr>
        <p:txBody>
          <a:bodyPr vert="horz" wrap="square" lIns="0" tIns="6981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167545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Выгрузка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ключевых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потенциальных</a:t>
            </a:r>
            <a:r>
              <a:rPr kumimoji="0" sz="7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</a:t>
            </a:r>
            <a:r>
              <a:rPr kumimoji="0" sz="7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росcийских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компаний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 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БД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«Контур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Фокус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»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или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«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Спарк</a:t>
            </a:r>
            <a:r>
              <a:rPr kumimoji="0" sz="700" b="1" i="0" u="none" strike="noStrike" kern="1200" cap="none" spc="-1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545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реестра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стратегических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российских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основе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рейтингов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мнения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экспертов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нных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выручке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6582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Отслеживание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масштабирующих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регионах</a:t>
            </a:r>
            <a:r>
              <a:rPr kumimoji="0" sz="7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РФ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российскими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компаниями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обсуждение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планов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развития,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возможных 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эффективности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привлечению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российских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внесение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изменений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endParaRPr kumimoji="0" lang="ru-RU" sz="7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Проработка с крупным бизнесом МО вариантов привлечения их российских партнеров в МО</a:t>
            </a: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24468" y="289484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24468" y="338988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524468" y="399915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524468" y="532194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420894" y="3979944"/>
            <a:ext cx="244565" cy="262945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54876" y="4117260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622427" y="492713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52998" y="2725172"/>
            <a:ext cx="1648201" cy="3416761"/>
          </a:xfrm>
          <a:prstGeom prst="rect">
            <a:avLst/>
          </a:prstGeom>
          <a:solidFill>
            <a:srgbClr val="D1D3D4">
              <a:alpha val="19999"/>
            </a:srgbClr>
          </a:solidFill>
        </p:spPr>
        <p:txBody>
          <a:bodyPr vert="horz" wrap="square" lIns="0" tIns="2538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330011" lvl="0" indent="0" algn="just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Отслеживание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иностранных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компаний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масштабирующих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РФ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49773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реестра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стратегических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иностранных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основе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рейтингов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мнения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экспертов,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нных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выручке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иностранными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компаниями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обсуждение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планов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развития,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возможных 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эффективности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привлечению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иностранных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внесение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изменений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в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endParaRPr kumimoji="0" lang="ru-RU" sz="7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Проработка с крупным бизнесом МО вариантов привлечения их иностранных партнеров в МО</a:t>
            </a: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622427" y="287652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594" y="0"/>
                </a:moveTo>
                <a:lnTo>
                  <a:pt x="18688" y="2405"/>
                </a:lnTo>
                <a:lnTo>
                  <a:pt x="8963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3" y="52236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6" y="8963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622427" y="328470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3"/>
                </a:lnTo>
                <a:lnTo>
                  <a:pt x="8963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0"/>
                </a:lnTo>
                <a:lnTo>
                  <a:pt x="8963" y="52225"/>
                </a:lnTo>
                <a:lnTo>
                  <a:pt x="18688" y="58783"/>
                </a:lnTo>
                <a:lnTo>
                  <a:pt x="30594" y="61188"/>
                </a:lnTo>
                <a:lnTo>
                  <a:pt x="42507" y="58783"/>
                </a:lnTo>
                <a:lnTo>
                  <a:pt x="52236" y="52225"/>
                </a:lnTo>
                <a:lnTo>
                  <a:pt x="58796" y="42500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6" y="8958"/>
                </a:lnTo>
                <a:lnTo>
                  <a:pt x="42507" y="2403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54901" y="2725169"/>
            <a:ext cx="1648201" cy="3350513"/>
          </a:xfrm>
          <a:prstGeom prst="rect">
            <a:avLst/>
          </a:prstGeom>
          <a:solidFill>
            <a:srgbClr val="D1D3D4">
              <a:alpha val="19999"/>
            </a:srgbClr>
          </a:solidFill>
        </p:spPr>
        <p:txBody>
          <a:bodyPr vert="horz" wrap="square" lIns="0" tIns="5712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255124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списка</a:t>
            </a:r>
            <a:r>
              <a:rPr kumimoji="0" sz="7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агентов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бизнеса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: банки,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МФЦ,</a:t>
            </a:r>
            <a:r>
              <a:rPr kumimoji="0" sz="700" b="1" i="0" u="none" strike="noStrike" kern="1200" cap="none" spc="-8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частные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промпарки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владельцы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земельных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участков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консультанты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эксперты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42973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Организация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700" b="1" i="0" u="none" strike="noStrike" kern="1200" cap="none" spc="-10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регулярных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очных</a:t>
            </a:r>
            <a:r>
              <a:rPr kumimoji="0" sz="7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встреч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38984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агентами бизнеса,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разъяснение</a:t>
            </a: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путей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сотрудничества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комбинаций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возможных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совместных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мероприятий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демонстрация</a:t>
            </a:r>
            <a:r>
              <a:rPr kumimoji="0" sz="7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карты</a:t>
            </a:r>
            <a:r>
              <a:rPr kumimoji="0" sz="7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ценностей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48416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Формирование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списка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региональных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интеграторов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72620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 числа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крупных</a:t>
            </a:r>
            <a:r>
              <a:rPr kumimoji="0" sz="700" b="1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потребителей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производственных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компаний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экспертов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400456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Организация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регулярных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очных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встреч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62103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интеграторами,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разъяснение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путей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сотрудничества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совместных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мероприятий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4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693" marR="238409" lvl="0" indent="0" algn="l" defTabSz="91332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 эффективности работы по работе с агентами бизнеса и интеграторами</a:t>
            </a:r>
          </a:p>
        </p:txBody>
      </p:sp>
      <p:sp>
        <p:nvSpPr>
          <p:cNvPr id="34" name="object 34"/>
          <p:cNvSpPr/>
          <p:nvPr/>
        </p:nvSpPr>
        <p:spPr>
          <a:xfrm>
            <a:off x="8724312" y="288623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24312" y="347780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724312" y="446466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724312" y="508028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757630" y="136170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854761" y="2181661"/>
            <a:ext cx="396659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10</a:t>
            </a:r>
            <a:endParaRPr kumimoji="0" sz="2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56792" y="1791031"/>
            <a:ext cx="1137537" cy="194407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 «Мой бизнес»/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652657" y="138319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50235" y="2206446"/>
            <a:ext cx="2399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9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51811" y="1473075"/>
            <a:ext cx="1110648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ВНЕШНИЕ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ИНВЕСТОРЫ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(ИНО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АННЫЕ)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560515" y="138319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58096" y="2197964"/>
            <a:ext cx="24624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659677" y="1473075"/>
            <a:ext cx="828860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ВНЕШНИЕ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СТ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Ы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(РФ)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457596" y="137982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562196" y="1465413"/>
            <a:ext cx="1042104" cy="52321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ВНЕШНИЕ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ИНВЕСТОРЫ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ТЮМЕНСКАЯ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ОБЛАСТЬ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)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50859" y="137552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8423" y="2192453"/>
            <a:ext cx="2399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6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0006" y="1465402"/>
            <a:ext cx="878362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ВН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У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ЕННИЕ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ИНВЕСТОРЫ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(</a:t>
            </a:r>
            <a:r>
              <a:rPr kumimoji="0" lang="ru-RU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МО</a:t>
            </a:r>
            <a:r>
              <a:rPr kumimoji="0" sz="901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)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904" y="817579"/>
            <a:ext cx="10672364" cy="348426"/>
          </a:xfrm>
          <a:custGeom>
            <a:avLst/>
            <a:gdLst/>
            <a:ahLst/>
            <a:cxnLst/>
            <a:rect l="l" t="t" r="r" b="b"/>
            <a:pathLst>
              <a:path w="10678160" h="348615">
                <a:moveTo>
                  <a:pt x="10677740" y="0"/>
                </a:moveTo>
                <a:lnTo>
                  <a:pt x="0" y="0"/>
                </a:lnTo>
                <a:lnTo>
                  <a:pt x="0" y="16262"/>
                </a:lnTo>
                <a:lnTo>
                  <a:pt x="291312" y="348437"/>
                </a:lnTo>
                <a:lnTo>
                  <a:pt x="10372166" y="348437"/>
                </a:lnTo>
                <a:lnTo>
                  <a:pt x="1067774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696054" y="796150"/>
            <a:ext cx="1399416" cy="33346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637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9" b="1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Привлечение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  <a:p>
            <a:pPr marL="0" marR="0" lvl="0" indent="0" algn="ctr" defTabSz="913965" rtl="0" eaLnBrk="1" fontAlgn="auto" latinLnBrk="0" hangingPunct="1">
              <a:lnSpc>
                <a:spcPts val="9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2</a:t>
            </a:r>
            <a:r>
              <a:rPr kumimoji="0" lang="ru-RU" sz="799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</a:t>
            </a:r>
            <a:r>
              <a:rPr kumimoji="0" sz="799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мероприятий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132492" y="183739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247071" y="182021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346143" y="183739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448029" y="182021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373739" y="90574"/>
            <a:ext cx="1099859" cy="605355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99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99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задачи</a:t>
            </a:r>
            <a:r>
              <a:rPr kumimoji="0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</a:t>
            </a:r>
            <a:r>
              <a:rPr kumimoji="0" lang="ru-RU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требующие</a:t>
            </a:r>
            <a:r>
              <a:rPr kumimoji="0" lang="ru-RU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1099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заим</a:t>
            </a:r>
            <a:r>
              <a:rPr kumimoji="0" sz="1099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</a:t>
            </a:r>
            <a:r>
              <a:rPr kumimoji="0" sz="1099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</a:t>
            </a:r>
            <a:r>
              <a:rPr kumimoji="0" sz="1099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ействия</a:t>
            </a:r>
            <a:r>
              <a:rPr kumimoji="0" lang="ru-RU" sz="10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</a:t>
            </a:r>
            <a:r>
              <a:rPr kumimoji="0" sz="1099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инвестором</a:t>
            </a: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9006855" y="120175"/>
            <a:ext cx="330020" cy="263381"/>
            <a:chOff x="9008840" y="118184"/>
            <a:chExt cx="330200" cy="263525"/>
          </a:xfrm>
        </p:grpSpPr>
        <p:sp>
          <p:nvSpPr>
            <p:cNvPr id="60" name="object 60"/>
            <p:cNvSpPr/>
            <p:nvPr/>
          </p:nvSpPr>
          <p:spPr>
            <a:xfrm>
              <a:off x="9258933" y="203413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09">
                  <a:moveTo>
                    <a:pt x="0" y="0"/>
                  </a:moveTo>
                  <a:lnTo>
                    <a:pt x="79870" y="0"/>
                  </a:lnTo>
                </a:path>
              </a:pathLst>
            </a:custGeom>
            <a:ln w="1143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9008840" y="118184"/>
              <a:ext cx="244698" cy="263089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140835" y="257492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905" y="2056"/>
            <a:ext cx="8148975" cy="643540"/>
          </a:xfrm>
          <a:custGeom>
            <a:avLst/>
            <a:gdLst/>
            <a:ahLst/>
            <a:cxnLst/>
            <a:rect l="l" t="t" r="r" b="b"/>
            <a:pathLst>
              <a:path w="8153400" h="643890">
                <a:moveTo>
                  <a:pt x="8152798" y="0"/>
                </a:moveTo>
                <a:lnTo>
                  <a:pt x="0" y="0"/>
                </a:lnTo>
                <a:lnTo>
                  <a:pt x="0" y="642215"/>
                </a:lnTo>
                <a:lnTo>
                  <a:pt x="7582631" y="643725"/>
                </a:lnTo>
                <a:lnTo>
                  <a:pt x="8152798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469923" y="162785"/>
            <a:ext cx="5577985" cy="32060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>
              <a:spcBef>
                <a:spcPts val="101"/>
              </a:spcBef>
            </a:pPr>
            <a:r>
              <a:rPr spc="15" dirty="0">
                <a:latin typeface="+mj-lt"/>
              </a:rPr>
              <a:t>МЕХАНИЗМ </a:t>
            </a:r>
            <a:r>
              <a:rPr spc="6" dirty="0">
                <a:latin typeface="+mj-lt"/>
              </a:rPr>
              <a:t>РАБОТЫ </a:t>
            </a:r>
            <a:r>
              <a:rPr dirty="0">
                <a:latin typeface="+mj-lt"/>
              </a:rPr>
              <a:t>С</a:t>
            </a:r>
            <a:r>
              <a:rPr spc="134" dirty="0">
                <a:latin typeface="+mj-lt"/>
              </a:rPr>
              <a:t> </a:t>
            </a:r>
            <a:r>
              <a:rPr spc="15" dirty="0">
                <a:latin typeface="+mj-lt"/>
              </a:rPr>
              <a:t>ИНВЕСТОРАМИ</a:t>
            </a:r>
          </a:p>
        </p:txBody>
      </p:sp>
      <p:sp>
        <p:nvSpPr>
          <p:cNvPr id="65" name="object 65"/>
          <p:cNvSpPr/>
          <p:nvPr/>
        </p:nvSpPr>
        <p:spPr>
          <a:xfrm>
            <a:off x="2221449" y="4655980"/>
            <a:ext cx="244565" cy="26293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55428" y="479329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452051" y="2725169"/>
            <a:ext cx="1648201" cy="4217304"/>
          </a:xfrm>
          <a:prstGeom prst="rect">
            <a:avLst/>
          </a:prstGeom>
          <a:solidFill>
            <a:srgbClr val="D1D3D4">
              <a:alpha val="19999"/>
            </a:srgbClr>
          </a:solidFill>
        </p:spPr>
        <p:txBody>
          <a:bodyPr vert="horz" wrap="square" lIns="0" tIns="6346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138984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Выгрузка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ключевых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тюменских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компаний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 </a:t>
            </a: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БД 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«Контур </a:t>
            </a:r>
            <a:r>
              <a:rPr kumimoji="0" sz="7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Фокус</a:t>
            </a:r>
            <a:r>
              <a:rPr kumimoji="0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»</a:t>
            </a:r>
            <a:r>
              <a:rPr kumimoji="0" lang="ru-RU" sz="7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или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«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Спарк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с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ключевыми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компаниями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региона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обсуждение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планов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развития,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возможных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мер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поддержки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12603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Отслеживание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масштабируемых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территории</a:t>
            </a:r>
            <a:r>
              <a:rPr kumimoji="0" sz="7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Тюменской области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компаний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11696" marR="229103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Проработка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вариантов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внутрирегиональной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интеграции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кооперации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81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Проведение роуд</a:t>
            </a:r>
            <a:r>
              <a:rPr kumimoji="0" sz="700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шоу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83682" lvl="0" indent="0" algn="l" defTabSz="913965" rtl="0" eaLnBrk="1" fontAlgn="auto" latinLnBrk="0" hangingPunct="1">
              <a:lnSpc>
                <a:spcPts val="799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для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потенциальных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693" marR="200999" lvl="0" indent="0" algn="l" defTabSz="91332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Проработка с крупным бизнесом Тюменской области возможностей организации производств для включения в цепочку поставок</a:t>
            </a: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12875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Оценка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эффективности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привлечению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инвесторов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края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интеграции</a:t>
            </a:r>
            <a:r>
              <a:rPr kumimoji="0" sz="700" b="1" i="0" u="none" strike="noStrike" kern="1200" cap="none" spc="-1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их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</a:t>
            </a:r>
            <a:r>
              <a:rPr kumimoji="0" sz="700" b="1" i="0" u="none" strike="noStrike" kern="1200" cap="none" spc="-1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муниципалитеты,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внесение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изменений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план</a:t>
            </a:r>
            <a:r>
              <a:rPr kumimoji="0" sz="700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работы</a:t>
            </a: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2" name="object 51">
            <a:extLst>
              <a:ext uri="{FF2B5EF4-FFF2-40B4-BE49-F238E27FC236}">
                <a16:creationId xmlns="" xmlns:a16="http://schemas.microsoft.com/office/drawing/2014/main" id="{9BECBA4C-F966-439A-B1BA-FC1584F35B30}"/>
              </a:ext>
            </a:extLst>
          </p:cNvPr>
          <p:cNvSpPr txBox="1"/>
          <p:nvPr/>
        </p:nvSpPr>
        <p:spPr>
          <a:xfrm>
            <a:off x="431936" y="2053697"/>
            <a:ext cx="1458542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3" name="object 48">
            <a:extLst>
              <a:ext uri="{FF2B5EF4-FFF2-40B4-BE49-F238E27FC236}">
                <a16:creationId xmlns="" xmlns:a16="http://schemas.microsoft.com/office/drawing/2014/main" id="{F8F260EB-7A17-4FB9-9102-23D70B502A34}"/>
              </a:ext>
            </a:extLst>
          </p:cNvPr>
          <p:cNvSpPr txBox="1"/>
          <p:nvPr/>
        </p:nvSpPr>
        <p:spPr>
          <a:xfrm>
            <a:off x="2562196" y="2028825"/>
            <a:ext cx="1042104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4" name="object 50">
            <a:extLst>
              <a:ext uri="{FF2B5EF4-FFF2-40B4-BE49-F238E27FC236}">
                <a16:creationId xmlns="" xmlns:a16="http://schemas.microsoft.com/office/drawing/2014/main" id="{964AC4E4-874A-4069-B13A-DF06819DB9DA}"/>
              </a:ext>
            </a:extLst>
          </p:cNvPr>
          <p:cNvSpPr txBox="1"/>
          <p:nvPr/>
        </p:nvSpPr>
        <p:spPr>
          <a:xfrm>
            <a:off x="2551356" y="2206446"/>
            <a:ext cx="2399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7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5" name="object 46">
            <a:extLst>
              <a:ext uri="{FF2B5EF4-FFF2-40B4-BE49-F238E27FC236}">
                <a16:creationId xmlns="" xmlns:a16="http://schemas.microsoft.com/office/drawing/2014/main" id="{CE0B6971-2B10-44AB-BBBC-7FD630A65D01}"/>
              </a:ext>
            </a:extLst>
          </p:cNvPr>
          <p:cNvSpPr txBox="1"/>
          <p:nvPr/>
        </p:nvSpPr>
        <p:spPr>
          <a:xfrm>
            <a:off x="4665859" y="1942770"/>
            <a:ext cx="1126386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6" name="object 43">
            <a:extLst>
              <a:ext uri="{FF2B5EF4-FFF2-40B4-BE49-F238E27FC236}">
                <a16:creationId xmlns="" xmlns:a16="http://schemas.microsoft.com/office/drawing/2014/main" id="{BD4D606C-1038-4570-AA95-D070C9891A21}"/>
              </a:ext>
            </a:extLst>
          </p:cNvPr>
          <p:cNvSpPr txBox="1"/>
          <p:nvPr/>
        </p:nvSpPr>
        <p:spPr>
          <a:xfrm>
            <a:off x="6751811" y="1952417"/>
            <a:ext cx="1110648" cy="10463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ФИАТО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7" name="object 40">
            <a:extLst>
              <a:ext uri="{FF2B5EF4-FFF2-40B4-BE49-F238E27FC236}">
                <a16:creationId xmlns="" xmlns:a16="http://schemas.microsoft.com/office/drawing/2014/main" id="{63068AA2-F962-4ED6-9DD0-DDF7FE296927}"/>
              </a:ext>
            </a:extLst>
          </p:cNvPr>
          <p:cNvSpPr txBox="1"/>
          <p:nvPr/>
        </p:nvSpPr>
        <p:spPr>
          <a:xfrm>
            <a:off x="8856794" y="1454133"/>
            <a:ext cx="973562" cy="26677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АГЕНТЫ,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ИНТЕГ</a:t>
            </a:r>
            <a:r>
              <a:rPr kumimoji="0" sz="901" b="1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Т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Ы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="" xmlns:a16="http://schemas.microsoft.com/office/drawing/2014/main" id="{85CCBCB1-D18A-4882-8039-40A61523C547}"/>
              </a:ext>
            </a:extLst>
          </p:cNvPr>
          <p:cNvSpPr/>
          <p:nvPr/>
        </p:nvSpPr>
        <p:spPr>
          <a:xfrm>
            <a:off x="347127" y="2713935"/>
            <a:ext cx="1648201" cy="4266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B4B7D276-51FE-4502-B794-5A2CBB3ED566}"/>
              </a:ext>
            </a:extLst>
          </p:cNvPr>
          <p:cNvSpPr/>
          <p:nvPr/>
        </p:nvSpPr>
        <p:spPr>
          <a:xfrm>
            <a:off x="2457268" y="2713935"/>
            <a:ext cx="1648201" cy="4266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439408DB-62FC-47C7-8705-4878EE82774B}"/>
              </a:ext>
            </a:extLst>
          </p:cNvPr>
          <p:cNvSpPr/>
          <p:nvPr/>
        </p:nvSpPr>
        <p:spPr>
          <a:xfrm>
            <a:off x="4562184" y="2713935"/>
            <a:ext cx="1648201" cy="4266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="" xmlns:a16="http://schemas.microsoft.com/office/drawing/2014/main" id="{C0212C71-4C39-4038-BF71-96C1CD144F9A}"/>
              </a:ext>
            </a:extLst>
          </p:cNvPr>
          <p:cNvSpPr/>
          <p:nvPr/>
        </p:nvSpPr>
        <p:spPr>
          <a:xfrm>
            <a:off x="6652327" y="2713935"/>
            <a:ext cx="1648201" cy="4266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C50FB3F1-F237-48E7-B1D7-23DB2B8345B1}"/>
              </a:ext>
            </a:extLst>
          </p:cNvPr>
          <p:cNvSpPr/>
          <p:nvPr/>
        </p:nvSpPr>
        <p:spPr>
          <a:xfrm>
            <a:off x="8757302" y="2719658"/>
            <a:ext cx="1648201" cy="4266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object 18">
            <a:extLst>
              <a:ext uri="{FF2B5EF4-FFF2-40B4-BE49-F238E27FC236}">
                <a16:creationId xmlns="" xmlns:a16="http://schemas.microsoft.com/office/drawing/2014/main" id="{4C1EADC3-B953-8F4E-86E8-4B1C1F7BAF3F}"/>
              </a:ext>
            </a:extLst>
          </p:cNvPr>
          <p:cNvSpPr/>
          <p:nvPr/>
        </p:nvSpPr>
        <p:spPr>
          <a:xfrm>
            <a:off x="4316717" y="5711254"/>
            <a:ext cx="244565" cy="26293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object 19">
            <a:extLst>
              <a:ext uri="{FF2B5EF4-FFF2-40B4-BE49-F238E27FC236}">
                <a16:creationId xmlns="" xmlns:a16="http://schemas.microsoft.com/office/drawing/2014/main" id="{1081EA15-5F3B-1243-A6AD-4C74816D6FCB}"/>
              </a:ext>
            </a:extLst>
          </p:cNvPr>
          <p:cNvSpPr txBox="1"/>
          <p:nvPr/>
        </p:nvSpPr>
        <p:spPr>
          <a:xfrm>
            <a:off x="4450698" y="5848555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90" name="object 65">
            <a:extLst>
              <a:ext uri="{FF2B5EF4-FFF2-40B4-BE49-F238E27FC236}">
                <a16:creationId xmlns="" xmlns:a16="http://schemas.microsoft.com/office/drawing/2014/main" id="{D97792D3-F649-B74D-BE6F-B6E2FD85B47F}"/>
              </a:ext>
            </a:extLst>
          </p:cNvPr>
          <p:cNvSpPr/>
          <p:nvPr/>
        </p:nvSpPr>
        <p:spPr>
          <a:xfrm>
            <a:off x="6423908" y="5415693"/>
            <a:ext cx="244565" cy="26293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object 66">
            <a:extLst>
              <a:ext uri="{FF2B5EF4-FFF2-40B4-BE49-F238E27FC236}">
                <a16:creationId xmlns="" xmlns:a16="http://schemas.microsoft.com/office/drawing/2014/main" id="{38129239-92AA-234E-8942-DB43C05B7F3E}"/>
              </a:ext>
            </a:extLst>
          </p:cNvPr>
          <p:cNvSpPr txBox="1"/>
          <p:nvPr/>
        </p:nvSpPr>
        <p:spPr>
          <a:xfrm>
            <a:off x="6557892" y="5553008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86" name="object 65">
            <a:extLst>
              <a:ext uri="{FF2B5EF4-FFF2-40B4-BE49-F238E27FC236}">
                <a16:creationId xmlns="" xmlns:a16="http://schemas.microsoft.com/office/drawing/2014/main" id="{4B97881B-42E0-4D91-A5FA-3335DEB380C8}"/>
              </a:ext>
            </a:extLst>
          </p:cNvPr>
          <p:cNvSpPr/>
          <p:nvPr/>
        </p:nvSpPr>
        <p:spPr>
          <a:xfrm>
            <a:off x="2242863" y="5448321"/>
            <a:ext cx="244565" cy="26293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object 66">
            <a:extLst>
              <a:ext uri="{FF2B5EF4-FFF2-40B4-BE49-F238E27FC236}">
                <a16:creationId xmlns="" xmlns:a16="http://schemas.microsoft.com/office/drawing/2014/main" id="{B5AACB85-0F29-48C6-98BA-7B97488C198E}"/>
              </a:ext>
            </a:extLst>
          </p:cNvPr>
          <p:cNvSpPr txBox="1"/>
          <p:nvPr/>
        </p:nvSpPr>
        <p:spPr>
          <a:xfrm>
            <a:off x="2376848" y="5585637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  <p:sp>
        <p:nvSpPr>
          <p:cNvPr id="92" name="object 37">
            <a:extLst>
              <a:ext uri="{FF2B5EF4-FFF2-40B4-BE49-F238E27FC236}">
                <a16:creationId xmlns="" xmlns:a16="http://schemas.microsoft.com/office/drawing/2014/main" id="{38F24A49-26D5-4DCA-9DB6-1C9091F50C43}"/>
              </a:ext>
            </a:extLst>
          </p:cNvPr>
          <p:cNvSpPr/>
          <p:nvPr/>
        </p:nvSpPr>
        <p:spPr>
          <a:xfrm>
            <a:off x="8713211" y="577670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object 46">
            <a:extLst>
              <a:ext uri="{FF2B5EF4-FFF2-40B4-BE49-F238E27FC236}">
                <a16:creationId xmlns="" xmlns:a16="http://schemas.microsoft.com/office/drawing/2014/main" id="{5D34A1BA-4283-CD4D-AAEB-07A585DBBAB8}"/>
              </a:ext>
            </a:extLst>
          </p:cNvPr>
          <p:cNvSpPr txBox="1"/>
          <p:nvPr/>
        </p:nvSpPr>
        <p:spPr>
          <a:xfrm>
            <a:off x="327024" y="7180701"/>
            <a:ext cx="3146304" cy="25651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ФИАТО – Фонд «Инвестиционное агентство Тюменской области»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5" name="object 46">
            <a:extLst>
              <a:ext uri="{FF2B5EF4-FFF2-40B4-BE49-F238E27FC236}">
                <a16:creationId xmlns="" xmlns:a16="http://schemas.microsoft.com/office/drawing/2014/main" id="{18F052AC-A4F7-A441-B67B-9DBE14C14D2A}"/>
              </a:ext>
            </a:extLst>
          </p:cNvPr>
          <p:cNvSpPr txBox="1"/>
          <p:nvPr/>
        </p:nvSpPr>
        <p:spPr>
          <a:xfrm>
            <a:off x="3542367" y="7197226"/>
            <a:ext cx="3099162" cy="128251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 – Администрация </a:t>
            </a:r>
            <a:r>
              <a:rPr kumimoji="0" lang="ru-RU" sz="799" b="0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Уватского</a:t>
            </a: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муниципального района</a:t>
            </a:r>
            <a:endParaRPr kumimoji="0" lang="en-US" sz="799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885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631F64AA-FE49-4955-AA20-D01D8DEDCFFB}"/>
              </a:ext>
            </a:extLst>
          </p:cNvPr>
          <p:cNvSpPr/>
          <p:nvPr/>
        </p:nvSpPr>
        <p:spPr>
          <a:xfrm>
            <a:off x="3471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9E3F5842-0320-43B9-9133-57C645C7591F}"/>
              </a:ext>
            </a:extLst>
          </p:cNvPr>
          <p:cNvSpPr/>
          <p:nvPr/>
        </p:nvSpPr>
        <p:spPr>
          <a:xfrm>
            <a:off x="2457268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="" xmlns:a16="http://schemas.microsoft.com/office/drawing/2014/main" id="{1C258C03-0587-4537-9880-1F4DA871B592}"/>
              </a:ext>
            </a:extLst>
          </p:cNvPr>
          <p:cNvSpPr/>
          <p:nvPr/>
        </p:nvSpPr>
        <p:spPr>
          <a:xfrm>
            <a:off x="4562184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CF721D9B-F418-482D-82A3-12EADE6C342D}"/>
              </a:ext>
            </a:extLst>
          </p:cNvPr>
          <p:cNvSpPr/>
          <p:nvPr/>
        </p:nvSpPr>
        <p:spPr>
          <a:xfrm>
            <a:off x="66523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="" xmlns:a16="http://schemas.microsoft.com/office/drawing/2014/main" id="{ACF50475-E59A-4491-B44A-94778CE581E0}"/>
              </a:ext>
            </a:extLst>
          </p:cNvPr>
          <p:cNvSpPr/>
          <p:nvPr/>
        </p:nvSpPr>
        <p:spPr>
          <a:xfrm>
            <a:off x="8757302" y="2719658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8734122" y="134767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31711" y="1437535"/>
            <a:ext cx="1351816" cy="39497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ИНТЕГРАЦИЯ БИЗНЕСА В БИЗНЕС-СООБЩЕСТВО РЕГИОНА</a:t>
            </a:r>
          </a:p>
        </p:txBody>
      </p:sp>
      <p:sp>
        <p:nvSpPr>
          <p:cNvPr id="4" name="object 4"/>
          <p:cNvSpPr/>
          <p:nvPr/>
        </p:nvSpPr>
        <p:spPr>
          <a:xfrm>
            <a:off x="6667229" y="1369167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64811" y="2189333"/>
            <a:ext cx="40173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66397" y="1459031"/>
            <a:ext cx="1111916" cy="13009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37006" y="1369167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4587" y="2189333"/>
            <a:ext cx="36937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</a:t>
            </a:r>
            <a:endParaRPr kumimoji="0" sz="2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6173" y="1459043"/>
            <a:ext cx="1160150" cy="540464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ОБРАТНАЯ</a:t>
            </a:r>
            <a:r>
              <a:rPr kumimoji="0" sz="901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СВЯЗЬ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ОТ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endParaRPr kumimoji="0" lang="en-US" sz="901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1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96010" y="136578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0615" y="2181661"/>
            <a:ext cx="368100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endParaRPr kumimoji="0" sz="2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0610" y="1451370"/>
            <a:ext cx="1304852" cy="39503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РЕЕСТР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ТИЦИОННЫХ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7338" y="1361498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4919" y="2181661"/>
            <a:ext cx="419258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495" y="1451354"/>
            <a:ext cx="1224251" cy="26677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СТАНДАРТ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ОПРОВ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Ж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ДЕНИЯ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36" y="818934"/>
            <a:ext cx="10686327" cy="348426"/>
          </a:xfrm>
          <a:custGeom>
            <a:avLst/>
            <a:gdLst/>
            <a:ahLst/>
            <a:cxnLst/>
            <a:rect l="l" t="t" r="r" b="b"/>
            <a:pathLst>
              <a:path w="10692130" h="348615">
                <a:moveTo>
                  <a:pt x="10691672" y="0"/>
                </a:moveTo>
                <a:lnTo>
                  <a:pt x="0" y="0"/>
                </a:lnTo>
                <a:lnTo>
                  <a:pt x="305562" y="348437"/>
                </a:lnTo>
                <a:lnTo>
                  <a:pt x="10386428" y="348437"/>
                </a:lnTo>
                <a:lnTo>
                  <a:pt x="10691672" y="381"/>
                </a:lnTo>
                <a:lnTo>
                  <a:pt x="1069167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4144" y="794552"/>
            <a:ext cx="1679932" cy="33346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637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9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Сопровождение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3965" rtl="0" eaLnBrk="1" fontAlgn="auto" latinLnBrk="0" hangingPunct="1">
              <a:lnSpc>
                <a:spcPts val="9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ru-RU" sz="799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sz="799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99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мероприяти</a:t>
            </a:r>
            <a:r>
              <a:rPr kumimoji="0" lang="ru-RU" sz="799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й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08992" y="1824548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23572" y="1824548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309953" y="1824548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411841" y="1824548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41746" y="94641"/>
            <a:ext cx="1099859" cy="605355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99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99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задачи</a:t>
            </a:r>
            <a:r>
              <a:rPr kumimoji="0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1099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требующие</a:t>
            </a:r>
            <a:r>
              <a:rPr kumimoji="0" lang="ru-RU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1099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</a:t>
            </a:r>
            <a:r>
              <a:rPr kumimoji="0" sz="1099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заим</a:t>
            </a:r>
            <a:r>
              <a:rPr kumimoji="0" sz="1099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</a:t>
            </a:r>
            <a:r>
              <a:rPr kumimoji="0" sz="1099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</a:t>
            </a:r>
            <a:r>
              <a:rPr kumimoji="0" sz="1099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ействия</a:t>
            </a:r>
            <a:r>
              <a:rPr kumimoji="0" lang="ru-RU" sz="10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1099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sz="1099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1099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инвестором</a:t>
            </a: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974860" y="124264"/>
            <a:ext cx="330020" cy="263381"/>
            <a:chOff x="8976828" y="122274"/>
            <a:chExt cx="330200" cy="263525"/>
          </a:xfrm>
        </p:grpSpPr>
        <p:sp>
          <p:nvSpPr>
            <p:cNvPr id="24" name="object 24"/>
            <p:cNvSpPr/>
            <p:nvPr/>
          </p:nvSpPr>
          <p:spPr>
            <a:xfrm>
              <a:off x="9226915" y="207490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09">
                  <a:moveTo>
                    <a:pt x="0" y="0"/>
                  </a:moveTo>
                  <a:lnTo>
                    <a:pt x="79883" y="0"/>
                  </a:lnTo>
                </a:path>
              </a:pathLst>
            </a:custGeom>
            <a:ln w="1143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976828" y="122274"/>
              <a:ext cx="244692" cy="263075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108844" y="261556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9719" y="2867275"/>
            <a:ext cx="244561" cy="26293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3699" y="3004571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83803" y="520789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65709" y="2729245"/>
            <a:ext cx="1648201" cy="2464134"/>
          </a:xfrm>
          <a:prstGeom prst="rect">
            <a:avLst/>
          </a:prstGeom>
          <a:noFill/>
        </p:spPr>
        <p:txBody>
          <a:bodyPr vert="horz" wrap="square" lIns="0" tIns="4443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Создание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единого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реестра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инвестиционных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проектов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регионального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муниципального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уровня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реализуемых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территории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149140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Включение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r>
              <a:rPr kumimoji="0" sz="7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</a:t>
            </a:r>
            <a:r>
              <a:rPr kumimoji="0" sz="7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</a:t>
            </a:r>
            <a:r>
              <a:rPr kumimoji="0" sz="7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реестр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инвестиционных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проектов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Тюменской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области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440438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Поддержание</a:t>
            </a:r>
            <a:r>
              <a:rPr kumimoji="0" sz="700" b="1" i="0" u="none" strike="noStrike" kern="1200" cap="none" spc="-10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актуальности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реестра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Разграничение и з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акрепление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статус</a:t>
            </a:r>
            <a:r>
              <a:rPr kumimoji="0" lang="ru-RU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ов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инвестиционными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проектами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регионального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муниципального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уровня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16564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Автоматизация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ведения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реестра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(по типу CRM)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формирование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проектов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анализ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реализации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этапов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проектов,</a:t>
            </a:r>
            <a:r>
              <a:rPr kumimoji="0" sz="700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информирование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проблемах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проекта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389461" y="288189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389461" y="346998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89461" y="388464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389461" y="418080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389461" y="468852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290945" y="2869222"/>
            <a:ext cx="244561" cy="26293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24913" y="3006527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290945" y="3508154"/>
            <a:ext cx="244561" cy="26293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24913" y="3645459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290945" y="4481506"/>
            <a:ext cx="244561" cy="26293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24913" y="4618800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42803" y="2729244"/>
            <a:ext cx="1648201" cy="362730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Сбор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обратной</a:t>
            </a:r>
            <a:r>
              <a:rPr kumimoji="0" sz="901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связи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от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4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находящихся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сопровождении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Сбор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обратной</a:t>
            </a:r>
            <a:r>
              <a:rPr kumimoji="0" sz="901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связи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от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планировавших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реализовать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территории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МО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</a:t>
            </a:r>
            <a:r>
              <a:rPr kumimoji="0" sz="901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отказавшихся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89665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стратегических</a:t>
            </a:r>
            <a:r>
              <a:rPr kumimoji="0" sz="901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сессий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улучшению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карты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ценностей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факторов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притяжения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 МО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(не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реже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раза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полгода)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90028" lvl="0" indent="0" algn="just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Оценка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эффективности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работы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</a:t>
            </a:r>
            <a:r>
              <a:rPr kumimoji="0" sz="7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сопровождению</a:t>
            </a:r>
            <a:r>
              <a:rPr kumimoji="0" sz="700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внесение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изменений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</a:t>
            </a:r>
            <a:r>
              <a:rPr kumimoji="0" sz="700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работу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just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инвесторами</a:t>
            </a: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just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Подготовка предложений по внесению изменений в методику оценки муниципальных образований Тюменской области в части учета мнения бизнеса о работе Администрации МО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just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492470" y="547225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388897" y="2868664"/>
            <a:ext cx="244558" cy="262947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22872" y="3005970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388897" y="3783781"/>
            <a:ext cx="244558" cy="262947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22872" y="3921089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388897" y="4608065"/>
            <a:ext cx="244558" cy="26293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22872" y="4745374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48229" y="2729244"/>
            <a:ext cx="1648201" cy="2434646"/>
          </a:xfrm>
          <a:prstGeom prst="rect">
            <a:avLst/>
          </a:prstGeom>
          <a:noFill/>
        </p:spPr>
        <p:txBody>
          <a:bodyPr vert="horz" wrap="square" lIns="0" tIns="108526" rIns="0" bIns="0" rtlCol="0">
            <a:spAutoFit/>
          </a:bodyPr>
          <a:lstStyle/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Опрос</a:t>
            </a:r>
            <a:r>
              <a:rPr kumimoji="0" lang="ru-RU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149773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предмет </a:t>
            </a: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их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возможных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рекомендаций </a:t>
            </a: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</a:t>
            </a:r>
            <a:r>
              <a:rPr kumimoji="0" lang="ru-RU" sz="901" b="1" i="0" u="none" strike="noStrike" kern="1200" cap="none" spc="-14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сервисам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работы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lang="ru-RU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инвесторами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40933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Тюменской области </a:t>
            </a:r>
            <a:r>
              <a:rPr kumimoji="0" lang="ru-RU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(по</a:t>
            </a:r>
            <a:r>
              <a:rPr kumimoji="0" lang="ru-RU" sz="901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r>
              <a:rPr kumimoji="0" lang="ru-RU" sz="901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балльной</a:t>
            </a:r>
            <a:r>
              <a:rPr kumimoji="0" lang="ru-RU" sz="901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шкале)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Работа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lang="ru-RU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группой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87128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«промоутеров»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</a:t>
            </a:r>
            <a:r>
              <a:rPr kumimoji="0" lang="ru-RU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тех, 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кто </a:t>
            </a:r>
            <a:r>
              <a:rPr kumimoji="0" lang="ru-RU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дал</a:t>
            </a:r>
            <a:r>
              <a:rPr kumimoji="0" lang="ru-RU" sz="901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максимальную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оценку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готов рекомендовать</a:t>
            </a:r>
            <a:r>
              <a:rPr kumimoji="0" lang="ru-RU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регион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Работа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lang="ru-RU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группой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177699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«деструкторов»</a:t>
            </a:r>
            <a:r>
              <a:rPr kumimoji="0" lang="ru-RU" sz="901" b="1" i="0" u="none" strike="noStrike" kern="1200" cap="none" spc="-8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</a:t>
            </a:r>
            <a:r>
              <a:rPr kumimoji="0" lang="ru-RU" sz="901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тех,</a:t>
            </a:r>
            <a:r>
              <a:rPr kumimoji="0" lang="ru-RU" sz="901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кто </a:t>
            </a:r>
            <a:r>
              <a:rPr kumimoji="0" lang="ru-RU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дал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минимальную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оценку,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проработка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 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ними путей улучшения 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сервиса</a:t>
            </a:r>
            <a:endParaRPr kumimoji="0" lang="ru-RU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8477515" y="3783781"/>
            <a:ext cx="244558" cy="262947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611495" y="3921089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477515" y="5242512"/>
            <a:ext cx="244558" cy="262931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611495" y="5379817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761398" y="2729244"/>
            <a:ext cx="1648201" cy="3436574"/>
          </a:xfrm>
          <a:prstGeom prst="rect">
            <a:avLst/>
          </a:prstGeom>
          <a:noFill/>
        </p:spPr>
        <p:txBody>
          <a:bodyPr vert="horz" wrap="square" lIns="0" tIns="6981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2085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Совершенствование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стандарта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запуска</a:t>
            </a:r>
            <a:r>
              <a:rPr kumimoji="0" lang="ru-RU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проектов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история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успеха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применение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мер</a:t>
            </a:r>
            <a:r>
              <a:rPr kumimoji="0" lang="ru-RU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поддержек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привлечение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открытию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лидеров</a:t>
            </a:r>
            <a:r>
              <a:rPr kumimoji="0" lang="ru-RU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общественного</a:t>
            </a:r>
            <a:r>
              <a:rPr kumimoji="0" sz="901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мнения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17642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регулярных</a:t>
            </a:r>
            <a:r>
              <a:rPr kumimoji="0" sz="901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контактов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40680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инвесторами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реализовавшими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свои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проекты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9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Проработка в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озможны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х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377609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тем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для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обсуждения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сбыт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кооперация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экспорт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поддержка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действующего</a:t>
            </a:r>
            <a:r>
              <a:rPr kumimoji="0" sz="901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бизнеса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25195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регулярных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совместных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целевых</a:t>
            </a:r>
            <a:r>
              <a:rPr kumimoji="0" sz="901" b="1" i="0" u="none" strike="noStrike" kern="1200" cap="none" spc="-15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B2B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мероприятий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нвесторами</a:t>
            </a:r>
            <a:endParaRPr kumimoji="0" lang="ru-RU" sz="901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Организация Клуба Инвесторов с участием Губернатора Тюменской области</a:t>
            </a:r>
            <a:endParaRPr kumimoji="0" sz="901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490786" y="2868664"/>
            <a:ext cx="244558" cy="262947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624771" y="3005970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901" y="2055"/>
            <a:ext cx="8120416" cy="647983"/>
          </a:xfrm>
          <a:custGeom>
            <a:avLst/>
            <a:gdLst/>
            <a:ahLst/>
            <a:cxnLst/>
            <a:rect l="l" t="t" r="r" b="b"/>
            <a:pathLst>
              <a:path w="8124825" h="648335">
                <a:moveTo>
                  <a:pt x="0" y="0"/>
                </a:moveTo>
                <a:lnTo>
                  <a:pt x="0" y="646296"/>
                </a:lnTo>
                <a:lnTo>
                  <a:pt x="7550619" y="647800"/>
                </a:lnTo>
                <a:lnTo>
                  <a:pt x="8124329" y="87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437914" y="166847"/>
            <a:ext cx="5577985" cy="320492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>
              <a:spcBef>
                <a:spcPts val="101"/>
              </a:spcBef>
            </a:pPr>
            <a:r>
              <a:rPr spc="15" dirty="0">
                <a:latin typeface="Calibri" panose="020F0502020204030204" pitchFamily="34" charset="0"/>
                <a:cs typeface="Calibri" panose="020F0502020204030204" pitchFamily="34" charset="0"/>
              </a:rPr>
              <a:t>МЕХАНИЗМ </a:t>
            </a:r>
            <a:r>
              <a:rPr spc="6" dirty="0">
                <a:latin typeface="Calibri" panose="020F0502020204030204" pitchFamily="34" charset="0"/>
                <a:cs typeface="Calibri" panose="020F0502020204030204" pitchFamily="34" charset="0"/>
              </a:rPr>
              <a:t>РАБОТЫ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spc="1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15" dirty="0">
                <a:latin typeface="Calibri" panose="020F0502020204030204" pitchFamily="34" charset="0"/>
                <a:cs typeface="Calibri" panose="020F0502020204030204" pitchFamily="34" charset="0"/>
              </a:rPr>
              <a:t>ИНВЕСТОРАМИ</a:t>
            </a:r>
          </a:p>
        </p:txBody>
      </p:sp>
      <p:sp>
        <p:nvSpPr>
          <p:cNvPr id="62" name="object 62"/>
          <p:cNvSpPr/>
          <p:nvPr/>
        </p:nvSpPr>
        <p:spPr>
          <a:xfrm>
            <a:off x="299821" y="660221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7520" y="2729245"/>
            <a:ext cx="1648201" cy="4226156"/>
          </a:xfrm>
          <a:prstGeom prst="rect">
            <a:avLst/>
          </a:prstGeom>
          <a:noFill/>
        </p:spPr>
        <p:txBody>
          <a:bodyPr vert="horz" wrap="square" lIns="0" tIns="1904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20219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Регулярный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мониторинг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реализации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инвестиционн</a:t>
            </a:r>
            <a:r>
              <a:rPr kumimoji="0" lang="ru-RU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ых</a:t>
            </a:r>
            <a:r>
              <a:rPr kumimoji="0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проект</a:t>
            </a:r>
            <a:r>
              <a:rPr kumimoji="0" lang="ru-RU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ов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65551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Формирование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базы</a:t>
            </a: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типовых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проблем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19857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Формирование</a:t>
            </a:r>
            <a:r>
              <a:rPr kumimoji="0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корпоративной</a:t>
            </a: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культуры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взаимодействия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sz="7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инвесторами</a:t>
            </a: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Создание на уровне Тюменской области единого регламента по сопровождению инвесторов с определением взаимодействия между РОИВ, территориальными ФОИВ, ресурсоснабжающими организациями, муниципалитетами 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Создание центра компетенции по сбыту продукции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Подготовка реестра производимой продукции, услуг, работ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Создание программы продвижения продукции местных компаний :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на рынок Тюменской области («Покупаем Тюменское»)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на рынок РФ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на экспортный рынок (совместно с ЦПЭ и РЭЦ)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Инициирование закупочных сессий с крупным бизнесом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90897" y="336343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90897" y="368075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object 15">
            <a:extLst>
              <a:ext uri="{FF2B5EF4-FFF2-40B4-BE49-F238E27FC236}">
                <a16:creationId xmlns="" xmlns:a16="http://schemas.microsoft.com/office/drawing/2014/main" id="{39F50972-1549-444B-8E3F-182900BB2828}"/>
              </a:ext>
            </a:extLst>
          </p:cNvPr>
          <p:cNvSpPr txBox="1"/>
          <p:nvPr/>
        </p:nvSpPr>
        <p:spPr>
          <a:xfrm>
            <a:off x="426495" y="1771428"/>
            <a:ext cx="1224251" cy="13325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РОИВ</a:t>
            </a:r>
            <a:r>
              <a:rPr kumimoji="0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ФИАТО</a:t>
            </a:r>
            <a:r>
              <a:rPr kumimoji="0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1" name="object 12">
            <a:extLst>
              <a:ext uri="{FF2B5EF4-FFF2-40B4-BE49-F238E27FC236}">
                <a16:creationId xmlns="" xmlns:a16="http://schemas.microsoft.com/office/drawing/2014/main" id="{3F903702-23EF-4D04-9D45-D7D0B4E6291C}"/>
              </a:ext>
            </a:extLst>
          </p:cNvPr>
          <p:cNvSpPr txBox="1"/>
          <p:nvPr/>
        </p:nvSpPr>
        <p:spPr>
          <a:xfrm>
            <a:off x="2491817" y="1913659"/>
            <a:ext cx="1470788" cy="13325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РОИВ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ru-RU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ФИАТО</a:t>
            </a:r>
            <a:r>
              <a:rPr kumimoji="0" lang="ru-RU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3" name="object 9">
            <a:extLst>
              <a:ext uri="{FF2B5EF4-FFF2-40B4-BE49-F238E27FC236}">
                <a16:creationId xmlns="" xmlns:a16="http://schemas.microsoft.com/office/drawing/2014/main" id="{73C1BF35-8159-4642-BA07-386B042946F0}"/>
              </a:ext>
            </a:extLst>
          </p:cNvPr>
          <p:cNvSpPr txBox="1"/>
          <p:nvPr/>
        </p:nvSpPr>
        <p:spPr>
          <a:xfrm>
            <a:off x="4633527" y="1876425"/>
            <a:ext cx="1160150" cy="13325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ФИАТО</a:t>
            </a:r>
            <a:r>
              <a:rPr kumimoji="0" lang="ru-RU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4" name="object 6">
            <a:extLst>
              <a:ext uri="{FF2B5EF4-FFF2-40B4-BE49-F238E27FC236}">
                <a16:creationId xmlns="" xmlns:a16="http://schemas.microsoft.com/office/drawing/2014/main" id="{8220C0EA-0B55-4AC8-B226-2F82F30B3948}"/>
              </a:ext>
            </a:extLst>
          </p:cNvPr>
          <p:cNvSpPr txBox="1"/>
          <p:nvPr/>
        </p:nvSpPr>
        <p:spPr>
          <a:xfrm>
            <a:off x="6766397" y="1940692"/>
            <a:ext cx="1111916" cy="13325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867" marR="0" lvl="0" indent="0" algn="l" defTabSz="913965" rtl="0" eaLnBrk="1" fontAlgn="auto" latinLnBrk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ФИАТО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5" name="object 5">
            <a:extLst>
              <a:ext uri="{FF2B5EF4-FFF2-40B4-BE49-F238E27FC236}">
                <a16:creationId xmlns="" xmlns:a16="http://schemas.microsoft.com/office/drawing/2014/main" id="{51DDEDE0-8AC9-429F-8C59-9698F79F8A2A}"/>
              </a:ext>
            </a:extLst>
          </p:cNvPr>
          <p:cNvSpPr txBox="1"/>
          <p:nvPr/>
        </p:nvSpPr>
        <p:spPr>
          <a:xfrm>
            <a:off x="8862141" y="2186027"/>
            <a:ext cx="401737" cy="412666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ru-RU" sz="2598" b="1" i="0" u="none" strike="noStrike" kern="1200" cap="none" spc="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kumimoji="0" sz="2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6" name="object 3">
            <a:extLst>
              <a:ext uri="{FF2B5EF4-FFF2-40B4-BE49-F238E27FC236}">
                <a16:creationId xmlns="" xmlns:a16="http://schemas.microsoft.com/office/drawing/2014/main" id="{66C03D5F-AC35-419F-B384-C96EB467E839}"/>
              </a:ext>
            </a:extLst>
          </p:cNvPr>
          <p:cNvSpPr txBox="1"/>
          <p:nvPr/>
        </p:nvSpPr>
        <p:spPr>
          <a:xfrm>
            <a:off x="8831708" y="2068075"/>
            <a:ext cx="1436776" cy="13325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РОИВ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ru-RU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ФИАТО</a:t>
            </a:r>
            <a:r>
              <a:rPr kumimoji="0" lang="ru-RU" sz="799" b="0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ru-RU" sz="799" b="0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799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</a:t>
            </a:r>
            <a:endParaRPr kumimoji="0" lang="ru-RU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7" name="object 62">
            <a:extLst>
              <a:ext uri="{FF2B5EF4-FFF2-40B4-BE49-F238E27FC236}">
                <a16:creationId xmlns="" xmlns:a16="http://schemas.microsoft.com/office/drawing/2014/main" id="{4436CCBF-6D52-0E48-89A8-5F9AC3BCC189}"/>
              </a:ext>
            </a:extLst>
          </p:cNvPr>
          <p:cNvSpPr/>
          <p:nvPr/>
        </p:nvSpPr>
        <p:spPr>
          <a:xfrm>
            <a:off x="285171" y="551811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8" name="object 65">
            <a:extLst>
              <a:ext uri="{FF2B5EF4-FFF2-40B4-BE49-F238E27FC236}">
                <a16:creationId xmlns="" xmlns:a16="http://schemas.microsoft.com/office/drawing/2014/main" id="{4146BE59-669B-7E49-AD54-F5B5A1F14587}"/>
              </a:ext>
            </a:extLst>
          </p:cNvPr>
          <p:cNvSpPr/>
          <p:nvPr/>
        </p:nvSpPr>
        <p:spPr>
          <a:xfrm>
            <a:off x="301016" y="413604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0" name="object 29">
            <a:extLst>
              <a:ext uri="{FF2B5EF4-FFF2-40B4-BE49-F238E27FC236}">
                <a16:creationId xmlns="" xmlns:a16="http://schemas.microsoft.com/office/drawing/2014/main" id="{17699D18-9097-4C67-934D-0958937C2996}"/>
              </a:ext>
            </a:extLst>
          </p:cNvPr>
          <p:cNvSpPr/>
          <p:nvPr/>
        </p:nvSpPr>
        <p:spPr>
          <a:xfrm>
            <a:off x="156869" y="4840099"/>
            <a:ext cx="244561" cy="26293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1" name="object 30">
            <a:extLst>
              <a:ext uri="{FF2B5EF4-FFF2-40B4-BE49-F238E27FC236}">
                <a16:creationId xmlns="" xmlns:a16="http://schemas.microsoft.com/office/drawing/2014/main" id="{010A2412-B366-4BDB-A0DA-F8E1B11C75CE}"/>
              </a:ext>
            </a:extLst>
          </p:cNvPr>
          <p:cNvSpPr txBox="1"/>
          <p:nvPr/>
        </p:nvSpPr>
        <p:spPr>
          <a:xfrm>
            <a:off x="290851" y="4977396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2" name="object 55">
            <a:extLst>
              <a:ext uri="{FF2B5EF4-FFF2-40B4-BE49-F238E27FC236}">
                <a16:creationId xmlns="" xmlns:a16="http://schemas.microsoft.com/office/drawing/2014/main" id="{9C8EC586-4A29-41CF-AC09-4A86B05BC85D}"/>
              </a:ext>
            </a:extLst>
          </p:cNvPr>
          <p:cNvSpPr/>
          <p:nvPr/>
        </p:nvSpPr>
        <p:spPr>
          <a:xfrm>
            <a:off x="8489097" y="5800387"/>
            <a:ext cx="244558" cy="262931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3" name="object 56">
            <a:extLst>
              <a:ext uri="{FF2B5EF4-FFF2-40B4-BE49-F238E27FC236}">
                <a16:creationId xmlns="" xmlns:a16="http://schemas.microsoft.com/office/drawing/2014/main" id="{9B74B222-FE28-483F-8696-3EB96EC3081C}"/>
              </a:ext>
            </a:extLst>
          </p:cNvPr>
          <p:cNvSpPr txBox="1"/>
          <p:nvPr/>
        </p:nvSpPr>
        <p:spPr>
          <a:xfrm>
            <a:off x="8623076" y="5937692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9" name="object 45">
            <a:extLst>
              <a:ext uri="{FF2B5EF4-FFF2-40B4-BE49-F238E27FC236}">
                <a16:creationId xmlns="" xmlns:a16="http://schemas.microsoft.com/office/drawing/2014/main" id="{2EA724B4-AED6-4337-9C9E-C1529DB757FD}"/>
              </a:ext>
            </a:extLst>
          </p:cNvPr>
          <p:cNvSpPr/>
          <p:nvPr/>
        </p:nvSpPr>
        <p:spPr>
          <a:xfrm>
            <a:off x="4508730" y="599062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4" name="object 55">
            <a:extLst>
              <a:ext uri="{FF2B5EF4-FFF2-40B4-BE49-F238E27FC236}">
                <a16:creationId xmlns="" xmlns:a16="http://schemas.microsoft.com/office/drawing/2014/main" id="{F40F1DED-A74C-4B62-9737-9FCC94B58D0F}"/>
              </a:ext>
            </a:extLst>
          </p:cNvPr>
          <p:cNvSpPr/>
          <p:nvPr/>
        </p:nvSpPr>
        <p:spPr>
          <a:xfrm>
            <a:off x="8466589" y="4455202"/>
            <a:ext cx="244558" cy="262931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5" name="object 56">
            <a:extLst>
              <a:ext uri="{FF2B5EF4-FFF2-40B4-BE49-F238E27FC236}">
                <a16:creationId xmlns="" xmlns:a16="http://schemas.microsoft.com/office/drawing/2014/main" id="{6EC0D9B2-84B8-4AD3-ABFC-71BBCF7A0DF1}"/>
              </a:ext>
            </a:extLst>
          </p:cNvPr>
          <p:cNvSpPr txBox="1"/>
          <p:nvPr/>
        </p:nvSpPr>
        <p:spPr>
          <a:xfrm>
            <a:off x="8600569" y="4592507"/>
            <a:ext cx="81237" cy="99390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₽</a:t>
            </a:r>
            <a:endParaRPr kumimoji="0" sz="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6" name="object 46">
            <a:extLst>
              <a:ext uri="{FF2B5EF4-FFF2-40B4-BE49-F238E27FC236}">
                <a16:creationId xmlns="" xmlns:a16="http://schemas.microsoft.com/office/drawing/2014/main" id="{B08A3222-4FB6-8E4C-B59E-9762168E0E29}"/>
              </a:ext>
            </a:extLst>
          </p:cNvPr>
          <p:cNvSpPr txBox="1"/>
          <p:nvPr/>
        </p:nvSpPr>
        <p:spPr>
          <a:xfrm>
            <a:off x="327024" y="7180701"/>
            <a:ext cx="3146304" cy="25651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ФИАТО – Фонд «Инвестиционное агентство Тюменской области»</a:t>
            </a: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0" name="object 35">
            <a:extLst>
              <a:ext uri="{FF2B5EF4-FFF2-40B4-BE49-F238E27FC236}">
                <a16:creationId xmlns="" xmlns:a16="http://schemas.microsoft.com/office/drawing/2014/main" id="{0337E6B0-4931-AC4C-8CE7-B01359659FEF}"/>
              </a:ext>
            </a:extLst>
          </p:cNvPr>
          <p:cNvSpPr txBox="1"/>
          <p:nvPr/>
        </p:nvSpPr>
        <p:spPr>
          <a:xfrm>
            <a:off x="6766397" y="1451392"/>
            <a:ext cx="1111916" cy="26673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NPS (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ИНДЕКС ЧИСТОЙ ПОДДЕРЖКИ)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98" name="object 46">
            <a:extLst>
              <a:ext uri="{FF2B5EF4-FFF2-40B4-BE49-F238E27FC236}">
                <a16:creationId xmlns="" xmlns:a16="http://schemas.microsoft.com/office/drawing/2014/main" id="{35899E7C-F873-3D40-A6A8-ACCBE1A34E17}"/>
              </a:ext>
            </a:extLst>
          </p:cNvPr>
          <p:cNvSpPr txBox="1"/>
          <p:nvPr/>
        </p:nvSpPr>
        <p:spPr>
          <a:xfrm>
            <a:off x="3542367" y="7197226"/>
            <a:ext cx="3099162" cy="128251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 – Администрация </a:t>
            </a:r>
            <a:r>
              <a:rPr kumimoji="0" lang="ru-RU" sz="799" b="0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Уватского</a:t>
            </a:r>
            <a:r>
              <a:rPr kumimoji="0" lang="ru-RU" sz="799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муниципального района</a:t>
            </a:r>
            <a:endParaRPr kumimoji="0" lang="en-US" sz="799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721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>
            <a:extLst>
              <a:ext uri="{FF2B5EF4-FFF2-40B4-BE49-F238E27FC236}">
                <a16:creationId xmlns="" xmlns:a16="http://schemas.microsoft.com/office/drawing/2014/main" id="{7C19D2B2-88C2-41C3-9F17-8568A3CE756E}"/>
              </a:ext>
            </a:extLst>
          </p:cNvPr>
          <p:cNvSpPr/>
          <p:nvPr/>
        </p:nvSpPr>
        <p:spPr>
          <a:xfrm>
            <a:off x="781584" y="2648964"/>
            <a:ext cx="3228441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Гарантийный фонд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="" xmlns:a16="http://schemas.microsoft.com/office/drawing/2014/main" id="{D5B99003-BF78-44E5-89AA-C7B70A2F7E27}"/>
              </a:ext>
            </a:extLst>
          </p:cNvPr>
          <p:cNvSpPr/>
          <p:nvPr/>
        </p:nvSpPr>
        <p:spPr>
          <a:xfrm>
            <a:off x="781584" y="3631050"/>
            <a:ext cx="3228441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экспорта</a:t>
            </a: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715E13F4-3516-4A5D-8AF3-DC3A84B01FF7}"/>
              </a:ext>
            </a:extLst>
          </p:cNvPr>
          <p:cNvSpPr/>
          <p:nvPr/>
        </p:nvSpPr>
        <p:spPr>
          <a:xfrm>
            <a:off x="777871" y="4124877"/>
            <a:ext cx="3230298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инжиниринга</a:t>
            </a: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="" xmlns:a16="http://schemas.microsoft.com/office/drawing/2014/main" id="{B321BA19-68C5-44CA-8488-0498FDB8F3BF}"/>
              </a:ext>
            </a:extLst>
          </p:cNvPr>
          <p:cNvSpPr/>
          <p:nvPr/>
        </p:nvSpPr>
        <p:spPr>
          <a:xfrm>
            <a:off x="777871" y="4622417"/>
            <a:ext cx="3230298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</a:t>
            </a: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8D9C6709-1BA4-4AB1-A758-3BAE811A0604}"/>
              </a:ext>
            </a:extLst>
          </p:cNvPr>
          <p:cNvSpPr/>
          <p:nvPr/>
        </p:nvSpPr>
        <p:spPr>
          <a:xfrm>
            <a:off x="781584" y="3139079"/>
            <a:ext cx="3228441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Микрофинансовая организация</a:t>
            </a: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="" xmlns:a16="http://schemas.microsoft.com/office/drawing/2014/main" id="{495BABAE-E873-4811-8CE7-7FF0E2125F8B}"/>
              </a:ext>
            </a:extLst>
          </p:cNvPr>
          <p:cNvSpPr/>
          <p:nvPr/>
        </p:nvSpPr>
        <p:spPr>
          <a:xfrm>
            <a:off x="783441" y="5611927"/>
            <a:ext cx="3228442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фермерства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="" xmlns:a16="http://schemas.microsoft.com/office/drawing/2014/main" id="{CD298753-4F22-4D61-A753-60A0FFDC1A92}"/>
              </a:ext>
            </a:extLst>
          </p:cNvPr>
          <p:cNvSpPr/>
          <p:nvPr/>
        </p:nvSpPr>
        <p:spPr>
          <a:xfrm>
            <a:off x="781584" y="5118100"/>
            <a:ext cx="3228441" cy="4381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инноваций социальной сферы</a:t>
            </a: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="" xmlns:a16="http://schemas.microsoft.com/office/drawing/2014/main" id="{6D8E8BAD-6C51-41EF-B13E-C64872F1F002}"/>
              </a:ext>
            </a:extLst>
          </p:cNvPr>
          <p:cNvSpPr/>
          <p:nvPr/>
        </p:nvSpPr>
        <p:spPr>
          <a:xfrm>
            <a:off x="5927783" y="2645251"/>
            <a:ext cx="3228441" cy="43813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Индустриальные парки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="" xmlns:a16="http://schemas.microsoft.com/office/drawing/2014/main" id="{6BC7258D-D159-48A4-B04F-FC8FCB406256}"/>
              </a:ext>
            </a:extLst>
          </p:cNvPr>
          <p:cNvSpPr/>
          <p:nvPr/>
        </p:nvSpPr>
        <p:spPr>
          <a:xfrm>
            <a:off x="5927783" y="3625480"/>
            <a:ext cx="3228441" cy="441845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развития промышленности</a:t>
            </a: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="" xmlns:a16="http://schemas.microsoft.com/office/drawing/2014/main" id="{B537E6FC-9F0E-43B8-B7B3-5B3967F75B61}"/>
              </a:ext>
            </a:extLst>
          </p:cNvPr>
          <p:cNvSpPr/>
          <p:nvPr/>
        </p:nvSpPr>
        <p:spPr>
          <a:xfrm>
            <a:off x="5927783" y="3139079"/>
            <a:ext cx="3228441" cy="43813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Инвестиционное агентство Тюменской области</a:t>
            </a: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="" xmlns:a16="http://schemas.microsoft.com/office/drawing/2014/main" id="{9C7F781D-E31F-4685-B124-70FAC074229E}"/>
              </a:ext>
            </a:extLst>
          </p:cNvPr>
          <p:cNvSpPr/>
          <p:nvPr/>
        </p:nvSpPr>
        <p:spPr>
          <a:xfrm>
            <a:off x="5927783" y="4128590"/>
            <a:ext cx="3228441" cy="43813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Региональная лизинговая компания</a:t>
            </a: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14DF381C-797C-44A0-9E34-616910DB4E97}"/>
              </a:ext>
            </a:extLst>
          </p:cNvPr>
          <p:cNvSpPr/>
          <p:nvPr/>
        </p:nvSpPr>
        <p:spPr>
          <a:xfrm>
            <a:off x="5927783" y="5116244"/>
            <a:ext cx="3228441" cy="438132"/>
          </a:xfrm>
          <a:prstGeom prst="roundRect">
            <a:avLst/>
          </a:prstGeom>
          <a:ln>
            <a:solidFill>
              <a:srgbClr val="54823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на </a:t>
            </a:r>
            <a:r>
              <a:rPr lang="en-US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CAPEX/OPEX</a:t>
            </a:r>
            <a:endParaRPr lang="ru-RU" sz="1286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="" xmlns:a16="http://schemas.microsoft.com/office/drawing/2014/main" id="{BBC7DB67-816E-464C-A446-643436CD1192}"/>
              </a:ext>
            </a:extLst>
          </p:cNvPr>
          <p:cNvSpPr/>
          <p:nvPr/>
        </p:nvSpPr>
        <p:spPr>
          <a:xfrm>
            <a:off x="5918500" y="5611927"/>
            <a:ext cx="3228442" cy="438132"/>
          </a:xfrm>
          <a:prstGeom prst="roundRect">
            <a:avLst/>
          </a:prstGeom>
          <a:ln>
            <a:solidFill>
              <a:srgbClr val="54823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преференции </a:t>
            </a:r>
            <a:r>
              <a:rPr lang="en-US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статусы инвестора</a:t>
            </a:r>
          </a:p>
        </p:txBody>
      </p:sp>
      <p:pic>
        <p:nvPicPr>
          <p:cNvPr id="31766" name="Picture 2" descr="https://oreltimes.ru/wp-content/uploads/2019/10/moy-biznes.jpg">
            <a:extLst>
              <a:ext uri="{FF2B5EF4-FFF2-40B4-BE49-F238E27FC236}">
                <a16:creationId xmlns="" xmlns:a16="http://schemas.microsoft.com/office/drawing/2014/main" id="{36CD6824-73B3-4A4F-A10A-6EB849E5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4" b="27493"/>
          <a:stretch>
            <a:fillRect/>
          </a:stretch>
        </p:blipFill>
        <p:spPr bwMode="auto">
          <a:xfrm>
            <a:off x="477119" y="1869238"/>
            <a:ext cx="2361459" cy="75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7" name="TextBox 42">
            <a:extLst>
              <a:ext uri="{FF2B5EF4-FFF2-40B4-BE49-F238E27FC236}">
                <a16:creationId xmlns="" xmlns:a16="http://schemas.microsoft.com/office/drawing/2014/main" id="{A11005D5-C843-4215-93A5-1C1E916D0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2133" y="2643395"/>
            <a:ext cx="566230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✓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68" name="Прямоугольник 43">
            <a:extLst>
              <a:ext uri="{FF2B5EF4-FFF2-40B4-BE49-F238E27FC236}">
                <a16:creationId xmlns="" xmlns:a16="http://schemas.microsoft.com/office/drawing/2014/main" id="{232FE770-3A92-4203-BC54-42B3F22EF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0906" y="2643395"/>
            <a:ext cx="380232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C00000"/>
                </a:solidFill>
                <a:latin typeface="Arial" panose="020B0604020202020204" pitchFamily="34" charset="0"/>
              </a:rPr>
              <a:t>✗</a:t>
            </a:r>
            <a:endParaRPr lang="ru-RU" altLang="ru-RU" sz="187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1769" name="TextBox 44">
            <a:extLst>
              <a:ext uri="{FF2B5EF4-FFF2-40B4-BE49-F238E27FC236}">
                <a16:creationId xmlns="" xmlns:a16="http://schemas.microsoft.com/office/drawing/2014/main" id="{0C92BEBE-067C-4D20-96D4-DF4F194EF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2133" y="3137223"/>
            <a:ext cx="566230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✓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0" name="TextBox 45">
            <a:extLst>
              <a:ext uri="{FF2B5EF4-FFF2-40B4-BE49-F238E27FC236}">
                <a16:creationId xmlns="" xmlns:a16="http://schemas.microsoft.com/office/drawing/2014/main" id="{913A2413-AB80-4471-9A5D-2B57AB6D3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9433" y="3647758"/>
            <a:ext cx="651630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1" name="TextBox 46">
            <a:extLst>
              <a:ext uri="{FF2B5EF4-FFF2-40B4-BE49-F238E27FC236}">
                <a16:creationId xmlns="" xmlns:a16="http://schemas.microsoft.com/office/drawing/2014/main" id="{2D310329-6524-48B2-B2E8-B2A37A80C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438" y="4162007"/>
            <a:ext cx="651628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2" name="TextBox 55">
            <a:extLst>
              <a:ext uri="{FF2B5EF4-FFF2-40B4-BE49-F238E27FC236}">
                <a16:creationId xmlns="" xmlns:a16="http://schemas.microsoft.com/office/drawing/2014/main" id="{062A152C-3151-41FF-A66E-9C35F6DF7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9433" y="4626130"/>
            <a:ext cx="651630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3" name="TextBox 56">
            <a:extLst>
              <a:ext uri="{FF2B5EF4-FFF2-40B4-BE49-F238E27FC236}">
                <a16:creationId xmlns="" xmlns:a16="http://schemas.microsoft.com/office/drawing/2014/main" id="{A069BDD6-871D-477E-8D76-A617024A2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2132" y="5136665"/>
            <a:ext cx="653486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4" name="TextBox 57">
            <a:extLst>
              <a:ext uri="{FF2B5EF4-FFF2-40B4-BE49-F238E27FC236}">
                <a16:creationId xmlns="" xmlns:a16="http://schemas.microsoft.com/office/drawing/2014/main" id="{B7BD02A2-D8AC-48B7-B478-6F7572A54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2132" y="5615640"/>
            <a:ext cx="653486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5" name="TextBox 62">
            <a:extLst>
              <a:ext uri="{FF2B5EF4-FFF2-40B4-BE49-F238E27FC236}">
                <a16:creationId xmlns="" xmlns:a16="http://schemas.microsoft.com/office/drawing/2014/main" id="{9A632670-F78C-46BB-B939-61B4FE2E4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474" y="3137223"/>
            <a:ext cx="564374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✓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6" name="TextBox 63">
            <a:extLst>
              <a:ext uri="{FF2B5EF4-FFF2-40B4-BE49-F238E27FC236}">
                <a16:creationId xmlns="" xmlns:a16="http://schemas.microsoft.com/office/drawing/2014/main" id="{9847AEFB-0CAC-4870-A95D-8D04EFAB2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192" y="3621767"/>
            <a:ext cx="653486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77" name="TextBox 64">
            <a:extLst>
              <a:ext uri="{FF2B5EF4-FFF2-40B4-BE49-F238E27FC236}">
                <a16:creationId xmlns="" xmlns:a16="http://schemas.microsoft.com/office/drawing/2014/main" id="{04E9D3B1-C697-464A-B7D5-64D104C6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1748" y="4123020"/>
            <a:ext cx="564374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✓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67" name="Скругленный прямоугольник 66">
            <a:extLst>
              <a:ext uri="{FF2B5EF4-FFF2-40B4-BE49-F238E27FC236}">
                <a16:creationId xmlns="" xmlns:a16="http://schemas.microsoft.com/office/drawing/2014/main" id="{44C6056A-3DB2-44F0-BDFD-BEA4A87FA9D5}"/>
              </a:ext>
            </a:extLst>
          </p:cNvPr>
          <p:cNvSpPr/>
          <p:nvPr/>
        </p:nvSpPr>
        <p:spPr>
          <a:xfrm>
            <a:off x="5927783" y="4626130"/>
            <a:ext cx="3228441" cy="43813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8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Кредитование Банк МСП</a:t>
            </a:r>
          </a:p>
        </p:txBody>
      </p:sp>
      <p:sp>
        <p:nvSpPr>
          <p:cNvPr id="31779" name="TextBox 70">
            <a:extLst>
              <a:ext uri="{FF2B5EF4-FFF2-40B4-BE49-F238E27FC236}">
                <a16:creationId xmlns="" xmlns:a16="http://schemas.microsoft.com/office/drawing/2014/main" id="{0340B861-8FB4-4F25-8D65-6DBA28258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192" y="4642838"/>
            <a:ext cx="653486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+/-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80" name="TextBox 71">
            <a:extLst>
              <a:ext uri="{FF2B5EF4-FFF2-40B4-BE49-F238E27FC236}">
                <a16:creationId xmlns="" xmlns:a16="http://schemas.microsoft.com/office/drawing/2014/main" id="{7A822F5E-5D44-4A7B-8899-D8A96BED1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8923" y="5101392"/>
            <a:ext cx="1149169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✓/✓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31781" name="TextBox 72">
            <a:extLst>
              <a:ext uri="{FF2B5EF4-FFF2-40B4-BE49-F238E27FC236}">
                <a16:creationId xmlns="" xmlns:a16="http://schemas.microsoft.com/office/drawing/2014/main" id="{26F77B60-BF92-419D-9474-AD645D677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9220" y="5606358"/>
            <a:ext cx="1149169" cy="3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871">
                <a:solidFill>
                  <a:srgbClr val="548235"/>
                </a:solidFill>
                <a:latin typeface="Arial" panose="020B0604020202020204" pitchFamily="34" charset="0"/>
              </a:rPr>
              <a:t>✓/✓</a:t>
            </a:r>
            <a:endParaRPr lang="ru-RU" altLang="ru-RU" sz="1871">
              <a:solidFill>
                <a:srgbClr val="548235"/>
              </a:solidFill>
              <a:latin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21C1FC14-F3A2-4526-B5C0-FBEA7102B6ED}"/>
              </a:ext>
            </a:extLst>
          </p:cNvPr>
          <p:cNvSpPr txBox="1"/>
          <p:nvPr/>
        </p:nvSpPr>
        <p:spPr>
          <a:xfrm>
            <a:off x="5838671" y="2045605"/>
            <a:ext cx="3146755" cy="488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86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Региональные и федеральные институты поддержки</a:t>
            </a:r>
          </a:p>
        </p:txBody>
      </p:sp>
      <p:sp>
        <p:nvSpPr>
          <p:cNvPr id="42" name="object 60">
            <a:extLst>
              <a:ext uri="{FF2B5EF4-FFF2-40B4-BE49-F238E27FC236}">
                <a16:creationId xmlns="" xmlns:a16="http://schemas.microsoft.com/office/drawing/2014/main" id="{7FB4850B-15F6-4940-BB02-599E9C592173}"/>
              </a:ext>
            </a:extLst>
          </p:cNvPr>
          <p:cNvSpPr/>
          <p:nvPr/>
        </p:nvSpPr>
        <p:spPr>
          <a:xfrm>
            <a:off x="-3770" y="670"/>
            <a:ext cx="8120416" cy="647983"/>
          </a:xfrm>
          <a:custGeom>
            <a:avLst/>
            <a:gdLst/>
            <a:ahLst/>
            <a:cxnLst/>
            <a:rect l="l" t="t" r="r" b="b"/>
            <a:pathLst>
              <a:path w="8124825" h="648335">
                <a:moveTo>
                  <a:pt x="0" y="0"/>
                </a:moveTo>
                <a:lnTo>
                  <a:pt x="0" y="646296"/>
                </a:lnTo>
                <a:lnTo>
                  <a:pt x="7550619" y="647800"/>
                </a:lnTo>
                <a:lnTo>
                  <a:pt x="8124329" y="87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defTabSz="913965"/>
            <a:endParaRPr sz="1798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bject 61">
            <a:extLst>
              <a:ext uri="{FF2B5EF4-FFF2-40B4-BE49-F238E27FC236}">
                <a16:creationId xmlns="" xmlns:a16="http://schemas.microsoft.com/office/drawing/2014/main" id="{E4EEB51B-560E-4659-83B4-B388C913F72E}"/>
              </a:ext>
            </a:extLst>
          </p:cNvPr>
          <p:cNvSpPr txBox="1">
            <a:spLocks/>
          </p:cNvSpPr>
          <p:nvPr/>
        </p:nvSpPr>
        <p:spPr>
          <a:xfrm>
            <a:off x="431243" y="165359"/>
            <a:ext cx="6210857" cy="320595"/>
          </a:xfrm>
          <a:prstGeom prst="rect">
            <a:avLst/>
          </a:prstGeom>
        </p:spPr>
        <p:txBody>
          <a:bodyPr vert="horz" wrap="square" lIns="0" tIns="12694" rIns="0" bIns="0" rtlCol="0" anchor="b">
            <a:spAutoFit/>
          </a:bodyPr>
          <a:lstStyle>
            <a:lvl1pPr algn="ctr">
              <a:defRPr sz="5262" b="1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2">
              <a:spcBef>
                <a:spcPts val="101"/>
              </a:spcBef>
            </a:pPr>
            <a:r>
              <a:rPr lang="ru-RU" sz="2000" kern="0" spc="15" dirty="0">
                <a:latin typeface="Calibri" panose="020F0502020204030204" pitchFamily="34" charset="0"/>
                <a:cs typeface="Calibri" panose="020F0502020204030204" pitchFamily="34" charset="0"/>
              </a:rPr>
              <a:t>ЦЕЛЕВОЙ КЛИЕНТ ПО ИНСТРУМЕНТАМ ПОДДЕРЖКИ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12700" y="2973745"/>
            <a:ext cx="5826125" cy="2400935"/>
            <a:chOff x="-12700" y="2973745"/>
            <a:chExt cx="5826125" cy="2400935"/>
          </a:xfrm>
        </p:grpSpPr>
        <p:sp>
          <p:nvSpPr>
            <p:cNvPr id="4" name="object 4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E6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986445"/>
              <a:ext cx="1202690" cy="2375535"/>
            </a:xfrm>
            <a:custGeom>
              <a:avLst/>
              <a:gdLst/>
              <a:ahLst/>
              <a:cxnLst/>
              <a:rect l="l" t="t" r="r" b="b"/>
              <a:pathLst>
                <a:path w="1202690" h="2375535">
                  <a:moveTo>
                    <a:pt x="0" y="2374630"/>
                  </a:moveTo>
                  <a:lnTo>
                    <a:pt x="62685" y="2373982"/>
                  </a:lnTo>
                  <a:lnTo>
                    <a:pt x="109965" y="2371177"/>
                  </a:lnTo>
                  <a:lnTo>
                    <a:pt x="156731" y="2366545"/>
                  </a:lnTo>
                  <a:lnTo>
                    <a:pt x="202948" y="2360122"/>
                  </a:lnTo>
                  <a:lnTo>
                    <a:pt x="248579" y="2351944"/>
                  </a:lnTo>
                  <a:lnTo>
                    <a:pt x="293590" y="2342045"/>
                  </a:lnTo>
                  <a:lnTo>
                    <a:pt x="337945" y="2330461"/>
                  </a:lnTo>
                  <a:lnTo>
                    <a:pt x="381608" y="2317228"/>
                  </a:lnTo>
                  <a:lnTo>
                    <a:pt x="424545" y="2302382"/>
                  </a:lnTo>
                  <a:lnTo>
                    <a:pt x="466719" y="2285957"/>
                  </a:lnTo>
                  <a:lnTo>
                    <a:pt x="508095" y="2267989"/>
                  </a:lnTo>
                  <a:lnTo>
                    <a:pt x="548637" y="2248513"/>
                  </a:lnTo>
                  <a:lnTo>
                    <a:pt x="588311" y="2227566"/>
                  </a:lnTo>
                  <a:lnTo>
                    <a:pt x="627080" y="2205182"/>
                  </a:lnTo>
                  <a:lnTo>
                    <a:pt x="664910" y="2181398"/>
                  </a:lnTo>
                  <a:lnTo>
                    <a:pt x="701764" y="2156247"/>
                  </a:lnTo>
                  <a:lnTo>
                    <a:pt x="737608" y="2129767"/>
                  </a:lnTo>
                  <a:lnTo>
                    <a:pt x="772405" y="2101992"/>
                  </a:lnTo>
                  <a:lnTo>
                    <a:pt x="806120" y="2072958"/>
                  </a:lnTo>
                  <a:lnTo>
                    <a:pt x="838719" y="2042701"/>
                  </a:lnTo>
                  <a:lnTo>
                    <a:pt x="870164" y="2011255"/>
                  </a:lnTo>
                  <a:lnTo>
                    <a:pt x="900422" y="1978657"/>
                  </a:lnTo>
                  <a:lnTo>
                    <a:pt x="929456" y="1944941"/>
                  </a:lnTo>
                  <a:lnTo>
                    <a:pt x="957231" y="1910144"/>
                  </a:lnTo>
                  <a:lnTo>
                    <a:pt x="983711" y="1874301"/>
                  </a:lnTo>
                  <a:lnTo>
                    <a:pt x="1008861" y="1837446"/>
                  </a:lnTo>
                  <a:lnTo>
                    <a:pt x="1032646" y="1799617"/>
                  </a:lnTo>
                  <a:lnTo>
                    <a:pt x="1055030" y="1760847"/>
                  </a:lnTo>
                  <a:lnTo>
                    <a:pt x="1075977" y="1721174"/>
                  </a:lnTo>
                  <a:lnTo>
                    <a:pt x="1095452" y="1680631"/>
                  </a:lnTo>
                  <a:lnTo>
                    <a:pt x="1113420" y="1639255"/>
                  </a:lnTo>
                  <a:lnTo>
                    <a:pt x="1129845" y="1597081"/>
                  </a:lnTo>
                  <a:lnTo>
                    <a:pt x="1144692" y="1554145"/>
                  </a:lnTo>
                  <a:lnTo>
                    <a:pt x="1157925" y="1510481"/>
                  </a:lnTo>
                  <a:lnTo>
                    <a:pt x="1169509" y="1466127"/>
                  </a:lnTo>
                  <a:lnTo>
                    <a:pt x="1179407" y="1421116"/>
                  </a:lnTo>
                  <a:lnTo>
                    <a:pt x="1187586" y="1375484"/>
                  </a:lnTo>
                  <a:lnTo>
                    <a:pt x="1194009" y="1329268"/>
                  </a:lnTo>
                  <a:lnTo>
                    <a:pt x="1198641" y="1282501"/>
                  </a:lnTo>
                  <a:lnTo>
                    <a:pt x="1201446" y="1235221"/>
                  </a:lnTo>
                  <a:lnTo>
                    <a:pt x="1202389" y="1187462"/>
                  </a:lnTo>
                  <a:lnTo>
                    <a:pt x="1201446" y="1139703"/>
                  </a:lnTo>
                  <a:lnTo>
                    <a:pt x="1198641" y="1092423"/>
                  </a:lnTo>
                  <a:lnTo>
                    <a:pt x="1194009" y="1045657"/>
                  </a:lnTo>
                  <a:lnTo>
                    <a:pt x="1187586" y="999440"/>
                  </a:lnTo>
                  <a:lnTo>
                    <a:pt x="1179407" y="953809"/>
                  </a:lnTo>
                  <a:lnTo>
                    <a:pt x="1169509" y="908798"/>
                  </a:lnTo>
                  <a:lnTo>
                    <a:pt x="1157925" y="864443"/>
                  </a:lnTo>
                  <a:lnTo>
                    <a:pt x="1144692" y="820780"/>
                  </a:lnTo>
                  <a:lnTo>
                    <a:pt x="1129845" y="777843"/>
                  </a:lnTo>
                  <a:lnTo>
                    <a:pt x="1113420" y="735669"/>
                  </a:lnTo>
                  <a:lnTo>
                    <a:pt x="1095452" y="694293"/>
                  </a:lnTo>
                  <a:lnTo>
                    <a:pt x="1075977" y="653751"/>
                  </a:lnTo>
                  <a:lnTo>
                    <a:pt x="1055030" y="614077"/>
                  </a:lnTo>
                  <a:lnTo>
                    <a:pt x="1032646" y="575308"/>
                  </a:lnTo>
                  <a:lnTo>
                    <a:pt x="1008861" y="537478"/>
                  </a:lnTo>
                  <a:lnTo>
                    <a:pt x="983711" y="500624"/>
                  </a:lnTo>
                  <a:lnTo>
                    <a:pt x="957231" y="464780"/>
                  </a:lnTo>
                  <a:lnTo>
                    <a:pt x="929456" y="429983"/>
                  </a:lnTo>
                  <a:lnTo>
                    <a:pt x="900422" y="396268"/>
                  </a:lnTo>
                  <a:lnTo>
                    <a:pt x="870164" y="363669"/>
                  </a:lnTo>
                  <a:lnTo>
                    <a:pt x="838719" y="332224"/>
                  </a:lnTo>
                  <a:lnTo>
                    <a:pt x="806120" y="301966"/>
                  </a:lnTo>
                  <a:lnTo>
                    <a:pt x="772405" y="272932"/>
                  </a:lnTo>
                  <a:lnTo>
                    <a:pt x="737608" y="245157"/>
                  </a:lnTo>
                  <a:lnTo>
                    <a:pt x="701764" y="218677"/>
                  </a:lnTo>
                  <a:lnTo>
                    <a:pt x="664910" y="193527"/>
                  </a:lnTo>
                  <a:lnTo>
                    <a:pt x="627080" y="169742"/>
                  </a:lnTo>
                  <a:lnTo>
                    <a:pt x="588311" y="147358"/>
                  </a:lnTo>
                  <a:lnTo>
                    <a:pt x="548637" y="126411"/>
                  </a:lnTo>
                  <a:lnTo>
                    <a:pt x="508095" y="106936"/>
                  </a:lnTo>
                  <a:lnTo>
                    <a:pt x="466719" y="88968"/>
                  </a:lnTo>
                  <a:lnTo>
                    <a:pt x="424545" y="72543"/>
                  </a:lnTo>
                  <a:lnTo>
                    <a:pt x="381608" y="57696"/>
                  </a:lnTo>
                  <a:lnTo>
                    <a:pt x="337945" y="44463"/>
                  </a:lnTo>
                  <a:lnTo>
                    <a:pt x="293590" y="32879"/>
                  </a:lnTo>
                  <a:lnTo>
                    <a:pt x="248579" y="22981"/>
                  </a:lnTo>
                  <a:lnTo>
                    <a:pt x="202948" y="14802"/>
                  </a:lnTo>
                  <a:lnTo>
                    <a:pt x="156731" y="8379"/>
                  </a:lnTo>
                  <a:lnTo>
                    <a:pt x="109965" y="3747"/>
                  </a:lnTo>
                  <a:lnTo>
                    <a:pt x="62685" y="942"/>
                  </a:lnTo>
                  <a:lnTo>
                    <a:pt x="14926" y="0"/>
                  </a:lnTo>
                  <a:lnTo>
                    <a:pt x="0" y="29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01458" y="417390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831030" y="3383404"/>
              <a:ext cx="1715639" cy="1569877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30982" y="970019"/>
            <a:ext cx="5952490" cy="806631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3010"/>
              </a:lnSpc>
              <a:spcBef>
                <a:spcPts val="290"/>
              </a:spcBef>
            </a:pPr>
            <a:r>
              <a:rPr lang="ru-RU" sz="2600" b="1" spc="15" dirty="0">
                <a:solidFill>
                  <a:srgbClr val="FFDE16"/>
                </a:solidFill>
                <a:latin typeface="+mn-lt"/>
                <a:cs typeface="Montserrat"/>
              </a:rPr>
              <a:t>ИСХОДНЫЕ ДАННЫЕ ДЛЯ </a:t>
            </a:r>
            <a:r>
              <a:rPr lang="ru-RU" sz="2600" b="1" spc="30" dirty="0">
                <a:solidFill>
                  <a:srgbClr val="FFDE16"/>
                </a:solidFill>
                <a:latin typeface="+mn-lt"/>
                <a:cs typeface="Montserrat"/>
              </a:rPr>
              <a:t>ИНВЕСТИЦИОННОГО</a:t>
            </a:r>
            <a:r>
              <a:rPr lang="ru-RU" sz="2600" b="1" spc="-5" dirty="0">
                <a:solidFill>
                  <a:srgbClr val="FFDE16"/>
                </a:solidFill>
                <a:latin typeface="+mn-lt"/>
                <a:cs typeface="Montserrat"/>
              </a:rPr>
              <a:t> </a:t>
            </a:r>
            <a:r>
              <a:rPr lang="ru-RU" sz="2600" b="1" spc="40" dirty="0">
                <a:solidFill>
                  <a:srgbClr val="FFDE16"/>
                </a:solidFill>
                <a:latin typeface="+mn-lt"/>
                <a:cs typeface="Montserrat"/>
              </a:rPr>
              <a:t>ПРОФИЛЯ</a:t>
            </a:r>
            <a:endParaRPr sz="2600" dirty="0">
              <a:latin typeface="+mn-lt"/>
              <a:cs typeface="Montserra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67" y="919459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83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40529" y="5662909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83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15521" y="3434378"/>
            <a:ext cx="3502025" cy="1292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2</a:t>
            </a:r>
            <a:r>
              <a:rPr kumimoji="0" sz="2600" b="1" i="0" u="none" strike="noStrike" kern="120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 </a:t>
            </a:r>
            <a:r>
              <a:rPr kumimoji="0" lang="ru-RU" sz="2600" b="1" i="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часть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Обоснование </a:t>
            </a:r>
            <a:r>
              <a:rPr kumimoji="0" lang="ru-RU" sz="1600" b="1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Инвестиционного профиля муниципального образования (канва профиля)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3029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7723025" y="1560011"/>
            <a:ext cx="2965890" cy="315007"/>
          </a:xfrm>
          <a:custGeom>
            <a:avLst/>
            <a:gdLst/>
            <a:ahLst/>
            <a:cxnLst/>
            <a:rect l="l" t="t" r="r" b="b"/>
            <a:pathLst>
              <a:path w="2965450" h="314960">
                <a:moveTo>
                  <a:pt x="2965208" y="0"/>
                </a:moveTo>
                <a:lnTo>
                  <a:pt x="246722" y="0"/>
                </a:lnTo>
                <a:lnTo>
                  <a:pt x="0" y="314350"/>
                </a:lnTo>
                <a:lnTo>
                  <a:pt x="2965208" y="314350"/>
                </a:lnTo>
                <a:lnTo>
                  <a:pt x="2965208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233136" y="1594475"/>
            <a:ext cx="2524568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-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факторная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модель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87943" y="2690492"/>
            <a:ext cx="382327" cy="669389"/>
          </a:xfrm>
          <a:custGeom>
            <a:avLst/>
            <a:gdLst/>
            <a:ahLst/>
            <a:cxnLst/>
            <a:rect l="l" t="t" r="r" b="b"/>
            <a:pathLst>
              <a:path w="382270" h="669289">
                <a:moveTo>
                  <a:pt x="376897" y="0"/>
                </a:moveTo>
                <a:lnTo>
                  <a:pt x="0" y="330517"/>
                </a:lnTo>
                <a:lnTo>
                  <a:pt x="0" y="334149"/>
                </a:lnTo>
                <a:lnTo>
                  <a:pt x="382015" y="669162"/>
                </a:lnTo>
                <a:lnTo>
                  <a:pt x="382015" y="2298"/>
                </a:lnTo>
                <a:lnTo>
                  <a:pt x="37689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41976" y="2066084"/>
            <a:ext cx="1927308" cy="190513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5081" lvl="0" indent="0" algn="l" defTabSz="914217" rtl="0" eaLnBrk="1" fontAlgn="auto" latinLnBrk="0" hangingPunct="1">
              <a:lnSpc>
                <a:spcPct val="1397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Привлечение</a:t>
            </a: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инвесторов  Сопровождение инвесторов  Создание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контента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PR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2701" marR="360081" lvl="0" indent="0" algn="l" defTabSz="914217" rtl="0" eaLnBrk="1" fontAlgn="auto" latinLnBrk="0" hangingPunct="1">
              <a:lnSpc>
                <a:spcPct val="139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Документооборот</a:t>
            </a: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, НПА</a:t>
            </a: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Команда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 </a:t>
            </a: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 региона  Активность  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2701" marR="360081" lvl="0" indent="0" algn="l" defTabSz="914217" rtl="0" eaLnBrk="1" fontAlgn="auto" latinLnBrk="0" hangingPunct="1">
              <a:lnSpc>
                <a:spcPct val="139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Полезность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инвестору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186127" y="2439187"/>
            <a:ext cx="67332" cy="673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186127" y="2204833"/>
            <a:ext cx="67332" cy="6733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186127" y="2673526"/>
            <a:ext cx="67332" cy="6733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186127" y="2907865"/>
            <a:ext cx="67332" cy="6733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186127" y="3142205"/>
            <a:ext cx="67332" cy="67332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186127" y="3376559"/>
            <a:ext cx="67332" cy="673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186127" y="3610898"/>
            <a:ext cx="67332" cy="6733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186127" y="3845237"/>
            <a:ext cx="67332" cy="6733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941269" y="5269198"/>
            <a:ext cx="119398" cy="209581"/>
          </a:xfrm>
          <a:custGeom>
            <a:avLst/>
            <a:gdLst/>
            <a:ahLst/>
            <a:cxnLst/>
            <a:rect l="l" t="t" r="r" b="b"/>
            <a:pathLst>
              <a:path w="119379" h="209550">
                <a:moveTo>
                  <a:pt x="1600" y="0"/>
                </a:moveTo>
                <a:lnTo>
                  <a:pt x="0" y="723"/>
                </a:lnTo>
                <a:lnTo>
                  <a:pt x="0" y="208965"/>
                </a:lnTo>
                <a:lnTo>
                  <a:pt x="119291" y="104355"/>
                </a:lnTo>
                <a:lnTo>
                  <a:pt x="119291" y="103225"/>
                </a:lnTo>
                <a:lnTo>
                  <a:pt x="1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184313" y="5373950"/>
            <a:ext cx="477591" cy="1520414"/>
          </a:xfrm>
          <a:custGeom>
            <a:avLst/>
            <a:gdLst/>
            <a:ahLst/>
            <a:cxnLst/>
            <a:rect l="l" t="t" r="r" b="b"/>
            <a:pathLst>
              <a:path w="477520" h="972820">
                <a:moveTo>
                  <a:pt x="0" y="972819"/>
                </a:moveTo>
                <a:lnTo>
                  <a:pt x="477151" y="972819"/>
                </a:lnTo>
                <a:lnTo>
                  <a:pt x="477151" y="0"/>
                </a:lnTo>
                <a:lnTo>
                  <a:pt x="0" y="0"/>
                </a:lnTo>
                <a:lnTo>
                  <a:pt x="0" y="9728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184313" y="5875248"/>
            <a:ext cx="477591" cy="1019116"/>
          </a:xfrm>
          <a:custGeom>
            <a:avLst/>
            <a:gdLst/>
            <a:ahLst/>
            <a:cxnLst/>
            <a:rect l="l" t="t" r="r" b="b"/>
            <a:pathLst>
              <a:path w="477520" h="547370">
                <a:moveTo>
                  <a:pt x="477151" y="546760"/>
                </a:moveTo>
                <a:lnTo>
                  <a:pt x="0" y="546760"/>
                </a:lnTo>
                <a:lnTo>
                  <a:pt x="0" y="0"/>
                </a:lnTo>
                <a:lnTo>
                  <a:pt x="477151" y="0"/>
                </a:lnTo>
                <a:lnTo>
                  <a:pt x="477151" y="54676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47320" y="5762625"/>
            <a:ext cx="1513430" cy="243051"/>
          </a:xfrm>
          <a:prstGeom prst="rect">
            <a:avLst/>
          </a:prstGeom>
        </p:spPr>
        <p:txBody>
          <a:bodyPr vert="horz" wrap="square" lIns="0" tIns="12067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ts val="175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FFDE16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48 баллов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813778" y="5793109"/>
            <a:ext cx="119398" cy="209581"/>
          </a:xfrm>
          <a:custGeom>
            <a:avLst/>
            <a:gdLst/>
            <a:ahLst/>
            <a:cxnLst/>
            <a:rect l="l" t="t" r="r" b="b"/>
            <a:pathLst>
              <a:path w="119379" h="209550">
                <a:moveTo>
                  <a:pt x="117690" y="0"/>
                </a:moveTo>
                <a:lnTo>
                  <a:pt x="0" y="103212"/>
                </a:lnTo>
                <a:lnTo>
                  <a:pt x="0" y="104355"/>
                </a:lnTo>
                <a:lnTo>
                  <a:pt x="119278" y="208965"/>
                </a:lnTo>
                <a:lnTo>
                  <a:pt x="119278" y="723"/>
                </a:lnTo>
                <a:lnTo>
                  <a:pt x="117690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15524" y="5205662"/>
            <a:ext cx="720197" cy="396963"/>
          </a:xfrm>
          <a:prstGeom prst="rect">
            <a:avLst/>
          </a:prstGeom>
        </p:spPr>
        <p:txBody>
          <a:bodyPr vert="horz" wrap="square" lIns="0" tIns="12067" rIns="0" bIns="0" rtlCol="0">
            <a:spAutoFit/>
          </a:bodyPr>
          <a:lstStyle/>
          <a:p>
            <a:pPr marL="0" marR="5081" lvl="0" indent="0" algn="r" defTabSz="914217" rtl="0" eaLnBrk="1" fontAlgn="auto" latinLnBrk="0" hangingPunct="1">
              <a:lnSpc>
                <a:spcPts val="175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80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0" lvl="0" indent="0" algn="l" defTabSz="914217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баллов max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457647" y="176986"/>
            <a:ext cx="9811637" cy="3206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dirty="0">
                <a:latin typeface="+mj-lt"/>
              </a:rPr>
              <a:t>ДИАГНОСТИКА РАБОТЫ</a:t>
            </a:r>
            <a:r>
              <a:rPr lang="ru-RU" dirty="0">
                <a:latin typeface="+mj-lt"/>
              </a:rPr>
              <a:t> МО </a:t>
            </a:r>
            <a:r>
              <a:rPr dirty="0">
                <a:latin typeface="+mj-lt"/>
              </a:rPr>
              <a:t>С ИНВЕСТОРАМИ</a:t>
            </a:r>
          </a:p>
        </p:txBody>
      </p:sp>
      <p:sp>
        <p:nvSpPr>
          <p:cNvPr id="71" name="object 71"/>
          <p:cNvSpPr/>
          <p:nvPr/>
        </p:nvSpPr>
        <p:spPr>
          <a:xfrm>
            <a:off x="-789" y="-561"/>
            <a:ext cx="868809" cy="174651"/>
          </a:xfrm>
          <a:custGeom>
            <a:avLst/>
            <a:gdLst/>
            <a:ahLst/>
            <a:cxnLst/>
            <a:rect l="l" t="t" r="r" b="b"/>
            <a:pathLst>
              <a:path w="868680" h="174625">
                <a:moveTo>
                  <a:pt x="868183" y="0"/>
                </a:moveTo>
                <a:lnTo>
                  <a:pt x="790463" y="0"/>
                </a:lnTo>
                <a:lnTo>
                  <a:pt x="0" y="158762"/>
                </a:lnTo>
                <a:lnTo>
                  <a:pt x="0" y="174372"/>
                </a:lnTo>
                <a:lnTo>
                  <a:pt x="868183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456144" y="-561"/>
            <a:ext cx="682091" cy="243240"/>
          </a:xfrm>
          <a:custGeom>
            <a:avLst/>
            <a:gdLst/>
            <a:ahLst/>
            <a:cxnLst/>
            <a:rect l="l" t="t" r="r" b="b"/>
            <a:pathLst>
              <a:path w="681989" h="243204">
                <a:moveTo>
                  <a:pt x="21467" y="0"/>
                </a:moveTo>
                <a:lnTo>
                  <a:pt x="0" y="0"/>
                </a:lnTo>
                <a:lnTo>
                  <a:pt x="238294" y="242070"/>
                </a:lnTo>
                <a:lnTo>
                  <a:pt x="241431" y="242781"/>
                </a:lnTo>
                <a:lnTo>
                  <a:pt x="289457" y="225763"/>
                </a:lnTo>
                <a:lnTo>
                  <a:pt x="243691" y="225763"/>
                </a:lnTo>
                <a:lnTo>
                  <a:pt x="21467" y="0"/>
                </a:lnTo>
                <a:close/>
              </a:path>
              <a:path w="681989" h="243204">
                <a:moveTo>
                  <a:pt x="521193" y="0"/>
                </a:moveTo>
                <a:lnTo>
                  <a:pt x="485642" y="0"/>
                </a:lnTo>
                <a:lnTo>
                  <a:pt x="654168" y="80322"/>
                </a:lnTo>
                <a:lnTo>
                  <a:pt x="243691" y="225763"/>
                </a:lnTo>
                <a:lnTo>
                  <a:pt x="289457" y="225763"/>
                </a:lnTo>
                <a:lnTo>
                  <a:pt x="678616" y="87866"/>
                </a:lnTo>
                <a:lnTo>
                  <a:pt x="680152" y="86456"/>
                </a:lnTo>
                <a:lnTo>
                  <a:pt x="681448" y="83751"/>
                </a:lnTo>
                <a:lnTo>
                  <a:pt x="681702" y="82786"/>
                </a:lnTo>
                <a:lnTo>
                  <a:pt x="681918" y="78659"/>
                </a:lnTo>
                <a:lnTo>
                  <a:pt x="680203" y="75788"/>
                </a:lnTo>
                <a:lnTo>
                  <a:pt x="521193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8330387" y="-562"/>
            <a:ext cx="76846" cy="45727"/>
          </a:xfrm>
          <a:custGeom>
            <a:avLst/>
            <a:gdLst/>
            <a:ahLst/>
            <a:cxnLst/>
            <a:rect l="l" t="t" r="r" b="b"/>
            <a:pathLst>
              <a:path w="76834" h="45720">
                <a:moveTo>
                  <a:pt x="20627" y="0"/>
                </a:moveTo>
                <a:lnTo>
                  <a:pt x="0" y="0"/>
                </a:lnTo>
                <a:lnTo>
                  <a:pt x="40394" y="44586"/>
                </a:lnTo>
                <a:lnTo>
                  <a:pt x="42769" y="45513"/>
                </a:lnTo>
                <a:lnTo>
                  <a:pt x="47557" y="45081"/>
                </a:lnTo>
                <a:lnTo>
                  <a:pt x="49716" y="43735"/>
                </a:lnTo>
                <a:lnTo>
                  <a:pt x="61273" y="25015"/>
                </a:lnTo>
                <a:lnTo>
                  <a:pt x="43290" y="25015"/>
                </a:lnTo>
                <a:lnTo>
                  <a:pt x="20627" y="0"/>
                </a:lnTo>
                <a:close/>
              </a:path>
              <a:path w="76834" h="45720">
                <a:moveTo>
                  <a:pt x="76716" y="0"/>
                </a:moveTo>
                <a:lnTo>
                  <a:pt x="58727" y="0"/>
                </a:lnTo>
                <a:lnTo>
                  <a:pt x="43290" y="25015"/>
                </a:lnTo>
                <a:lnTo>
                  <a:pt x="61273" y="25015"/>
                </a:lnTo>
                <a:lnTo>
                  <a:pt x="76716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8338903" y="1233"/>
            <a:ext cx="72401" cy="72401"/>
          </a:xfrm>
          <a:custGeom>
            <a:avLst/>
            <a:gdLst/>
            <a:ahLst/>
            <a:cxnLst/>
            <a:rect l="l" t="t" r="r" b="b"/>
            <a:pathLst>
              <a:path w="72390" h="72390">
                <a:moveTo>
                  <a:pt x="37578" y="0"/>
                </a:moveTo>
                <a:lnTo>
                  <a:pt x="23937" y="2029"/>
                </a:lnTo>
                <a:lnTo>
                  <a:pt x="12056" y="9023"/>
                </a:lnTo>
                <a:lnTo>
                  <a:pt x="3479" y="20436"/>
                </a:lnTo>
                <a:lnTo>
                  <a:pt x="0" y="34272"/>
                </a:lnTo>
                <a:lnTo>
                  <a:pt x="2035" y="47892"/>
                </a:lnTo>
                <a:lnTo>
                  <a:pt x="9037" y="59757"/>
                </a:lnTo>
                <a:lnTo>
                  <a:pt x="20459" y="68328"/>
                </a:lnTo>
                <a:lnTo>
                  <a:pt x="34314" y="71808"/>
                </a:lnTo>
                <a:lnTo>
                  <a:pt x="47950" y="69775"/>
                </a:lnTo>
                <a:lnTo>
                  <a:pt x="59827" y="62781"/>
                </a:lnTo>
                <a:lnTo>
                  <a:pt x="68402" y="51373"/>
                </a:lnTo>
                <a:lnTo>
                  <a:pt x="71883" y="37536"/>
                </a:lnTo>
                <a:lnTo>
                  <a:pt x="69853" y="23913"/>
                </a:lnTo>
                <a:lnTo>
                  <a:pt x="62855" y="12047"/>
                </a:lnTo>
                <a:lnTo>
                  <a:pt x="51434" y="3481"/>
                </a:lnTo>
                <a:lnTo>
                  <a:pt x="37578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3668880" y="205132"/>
            <a:ext cx="58428" cy="58428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0282" y="0"/>
                </a:moveTo>
                <a:lnTo>
                  <a:pt x="19289" y="1635"/>
                </a:lnTo>
                <a:lnTo>
                  <a:pt x="9714" y="7269"/>
                </a:lnTo>
                <a:lnTo>
                  <a:pt x="2804" y="16464"/>
                </a:lnTo>
                <a:lnTo>
                  <a:pt x="0" y="27620"/>
                </a:lnTo>
                <a:lnTo>
                  <a:pt x="1637" y="38602"/>
                </a:lnTo>
                <a:lnTo>
                  <a:pt x="7278" y="48166"/>
                </a:lnTo>
                <a:lnTo>
                  <a:pt x="16482" y="55072"/>
                </a:lnTo>
                <a:lnTo>
                  <a:pt x="27648" y="57871"/>
                </a:lnTo>
                <a:lnTo>
                  <a:pt x="38639" y="56236"/>
                </a:lnTo>
                <a:lnTo>
                  <a:pt x="48213" y="50602"/>
                </a:lnTo>
                <a:lnTo>
                  <a:pt x="55128" y="41407"/>
                </a:lnTo>
                <a:lnTo>
                  <a:pt x="57933" y="30251"/>
                </a:lnTo>
                <a:lnTo>
                  <a:pt x="56295" y="19269"/>
                </a:lnTo>
                <a:lnTo>
                  <a:pt x="50654" y="9705"/>
                </a:lnTo>
                <a:lnTo>
                  <a:pt x="41450" y="2799"/>
                </a:lnTo>
                <a:lnTo>
                  <a:pt x="30282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3670011" y="206262"/>
            <a:ext cx="55888" cy="55888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29096" y="0"/>
                </a:moveTo>
                <a:lnTo>
                  <a:pt x="18533" y="1570"/>
                </a:lnTo>
                <a:lnTo>
                  <a:pt x="9334" y="6983"/>
                </a:lnTo>
                <a:lnTo>
                  <a:pt x="2694" y="15816"/>
                </a:lnTo>
                <a:lnTo>
                  <a:pt x="0" y="26532"/>
                </a:lnTo>
                <a:lnTo>
                  <a:pt x="1575" y="37084"/>
                </a:lnTo>
                <a:lnTo>
                  <a:pt x="6997" y="46275"/>
                </a:lnTo>
                <a:lnTo>
                  <a:pt x="15839" y="52912"/>
                </a:lnTo>
                <a:lnTo>
                  <a:pt x="26565" y="55604"/>
                </a:lnTo>
                <a:lnTo>
                  <a:pt x="37126" y="54035"/>
                </a:lnTo>
                <a:lnTo>
                  <a:pt x="46327" y="48624"/>
                </a:lnTo>
                <a:lnTo>
                  <a:pt x="52974" y="39793"/>
                </a:lnTo>
                <a:lnTo>
                  <a:pt x="55663" y="29070"/>
                </a:lnTo>
                <a:lnTo>
                  <a:pt x="54088" y="18516"/>
                </a:lnTo>
                <a:lnTo>
                  <a:pt x="48670" y="9327"/>
                </a:lnTo>
                <a:lnTo>
                  <a:pt x="39829" y="2697"/>
                </a:lnTo>
                <a:lnTo>
                  <a:pt x="29096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3582728" y="119068"/>
            <a:ext cx="230538" cy="230538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120338" y="0"/>
                </a:moveTo>
                <a:lnTo>
                  <a:pt x="76660" y="6505"/>
                </a:lnTo>
                <a:lnTo>
                  <a:pt x="38609" y="28898"/>
                </a:lnTo>
                <a:lnTo>
                  <a:pt x="11130" y="65433"/>
                </a:lnTo>
                <a:lnTo>
                  <a:pt x="0" y="109756"/>
                </a:lnTo>
                <a:lnTo>
                  <a:pt x="6515" y="153388"/>
                </a:lnTo>
                <a:lnTo>
                  <a:pt x="28930" y="191393"/>
                </a:lnTo>
                <a:lnTo>
                  <a:pt x="65499" y="218836"/>
                </a:lnTo>
                <a:lnTo>
                  <a:pt x="109864" y="229962"/>
                </a:lnTo>
                <a:lnTo>
                  <a:pt x="153542" y="223456"/>
                </a:lnTo>
                <a:lnTo>
                  <a:pt x="191590" y="201066"/>
                </a:lnTo>
                <a:lnTo>
                  <a:pt x="219067" y="164543"/>
                </a:lnTo>
                <a:lnTo>
                  <a:pt x="230205" y="120220"/>
                </a:lnTo>
                <a:lnTo>
                  <a:pt x="223692" y="76586"/>
                </a:lnTo>
                <a:lnTo>
                  <a:pt x="201274" y="38578"/>
                </a:lnTo>
                <a:lnTo>
                  <a:pt x="164698" y="11127"/>
                </a:lnTo>
                <a:lnTo>
                  <a:pt x="120338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8421385" y="3093150"/>
            <a:ext cx="81292" cy="81292"/>
          </a:xfrm>
          <a:custGeom>
            <a:avLst/>
            <a:gdLst/>
            <a:ahLst/>
            <a:cxnLst/>
            <a:rect l="l" t="t" r="r" b="b"/>
            <a:pathLst>
              <a:path w="81279" h="81280">
                <a:moveTo>
                  <a:pt x="42421" y="0"/>
                </a:moveTo>
                <a:lnTo>
                  <a:pt x="27022" y="2293"/>
                </a:lnTo>
                <a:lnTo>
                  <a:pt x="13608" y="10187"/>
                </a:lnTo>
                <a:lnTo>
                  <a:pt x="3924" y="23070"/>
                </a:lnTo>
                <a:lnTo>
                  <a:pt x="0" y="38692"/>
                </a:lnTo>
                <a:lnTo>
                  <a:pt x="2295" y="54071"/>
                </a:lnTo>
                <a:lnTo>
                  <a:pt x="10196" y="67469"/>
                </a:lnTo>
                <a:lnTo>
                  <a:pt x="23088" y="77147"/>
                </a:lnTo>
                <a:lnTo>
                  <a:pt x="38729" y="81071"/>
                </a:lnTo>
                <a:lnTo>
                  <a:pt x="54125" y="78777"/>
                </a:lnTo>
                <a:lnTo>
                  <a:pt x="67538" y="70880"/>
                </a:lnTo>
                <a:lnTo>
                  <a:pt x="77228" y="57995"/>
                </a:lnTo>
                <a:lnTo>
                  <a:pt x="81152" y="42373"/>
                </a:lnTo>
                <a:lnTo>
                  <a:pt x="78857" y="26995"/>
                </a:lnTo>
                <a:lnTo>
                  <a:pt x="70956" y="13597"/>
                </a:lnTo>
                <a:lnTo>
                  <a:pt x="58064" y="3919"/>
                </a:lnTo>
                <a:lnTo>
                  <a:pt x="42421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8380559" y="3052369"/>
            <a:ext cx="163219" cy="163219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099" y="0"/>
                </a:moveTo>
                <a:lnTo>
                  <a:pt x="54214" y="4601"/>
                </a:lnTo>
                <a:lnTo>
                  <a:pt x="27308" y="20438"/>
                </a:lnTo>
                <a:lnTo>
                  <a:pt x="7873" y="46273"/>
                </a:lnTo>
                <a:lnTo>
                  <a:pt x="0" y="77609"/>
                </a:lnTo>
                <a:lnTo>
                  <a:pt x="4606" y="108463"/>
                </a:lnTo>
                <a:lnTo>
                  <a:pt x="20457" y="135343"/>
                </a:lnTo>
                <a:lnTo>
                  <a:pt x="46316" y="154757"/>
                </a:lnTo>
                <a:lnTo>
                  <a:pt x="77695" y="162620"/>
                </a:lnTo>
                <a:lnTo>
                  <a:pt x="108583" y="158019"/>
                </a:lnTo>
                <a:lnTo>
                  <a:pt x="135486" y="142185"/>
                </a:lnTo>
                <a:lnTo>
                  <a:pt x="154914" y="116352"/>
                </a:lnTo>
                <a:lnTo>
                  <a:pt x="162794" y="85010"/>
                </a:lnTo>
                <a:lnTo>
                  <a:pt x="158190" y="54157"/>
                </a:lnTo>
                <a:lnTo>
                  <a:pt x="142337" y="27280"/>
                </a:lnTo>
                <a:lnTo>
                  <a:pt x="116471" y="7868"/>
                </a:lnTo>
                <a:lnTo>
                  <a:pt x="85099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8400030" y="3071816"/>
            <a:ext cx="123878" cy="123752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8397001" y="3068799"/>
            <a:ext cx="129933" cy="129794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8405166" y="3076947"/>
            <a:ext cx="113681" cy="113681"/>
          </a:xfrm>
          <a:custGeom>
            <a:avLst/>
            <a:gdLst/>
            <a:ahLst/>
            <a:cxnLst/>
            <a:rect l="l" t="t" r="r" b="b"/>
            <a:pathLst>
              <a:path w="113665" h="113664">
                <a:moveTo>
                  <a:pt x="59375" y="0"/>
                </a:moveTo>
                <a:lnTo>
                  <a:pt x="37825" y="3213"/>
                </a:lnTo>
                <a:lnTo>
                  <a:pt x="19050" y="14265"/>
                </a:lnTo>
                <a:lnTo>
                  <a:pt x="5494" y="32289"/>
                </a:lnTo>
                <a:lnTo>
                  <a:pt x="0" y="54160"/>
                </a:lnTo>
                <a:lnTo>
                  <a:pt x="3212" y="75688"/>
                </a:lnTo>
                <a:lnTo>
                  <a:pt x="14272" y="94440"/>
                </a:lnTo>
                <a:lnTo>
                  <a:pt x="32316" y="107981"/>
                </a:lnTo>
                <a:lnTo>
                  <a:pt x="54208" y="113471"/>
                </a:lnTo>
                <a:lnTo>
                  <a:pt x="75760" y="110262"/>
                </a:lnTo>
                <a:lnTo>
                  <a:pt x="94535" y="99218"/>
                </a:lnTo>
                <a:lnTo>
                  <a:pt x="108097" y="81197"/>
                </a:lnTo>
                <a:lnTo>
                  <a:pt x="113589" y="59319"/>
                </a:lnTo>
                <a:lnTo>
                  <a:pt x="110372" y="37787"/>
                </a:lnTo>
                <a:lnTo>
                  <a:pt x="99308" y="19034"/>
                </a:lnTo>
                <a:lnTo>
                  <a:pt x="81262" y="5492"/>
                </a:lnTo>
                <a:lnTo>
                  <a:pt x="59375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8353756" y="3025589"/>
            <a:ext cx="216567" cy="216567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113121" y="0"/>
                </a:moveTo>
                <a:lnTo>
                  <a:pt x="72063" y="6116"/>
                </a:lnTo>
                <a:lnTo>
                  <a:pt x="36297" y="27166"/>
                </a:lnTo>
                <a:lnTo>
                  <a:pt x="10465" y="61509"/>
                </a:lnTo>
                <a:lnTo>
                  <a:pt x="0" y="103174"/>
                </a:lnTo>
                <a:lnTo>
                  <a:pt x="6123" y="144191"/>
                </a:lnTo>
                <a:lnTo>
                  <a:pt x="27194" y="179918"/>
                </a:lnTo>
                <a:lnTo>
                  <a:pt x="61570" y="205717"/>
                </a:lnTo>
                <a:lnTo>
                  <a:pt x="103275" y="216173"/>
                </a:lnTo>
                <a:lnTo>
                  <a:pt x="144332" y="210056"/>
                </a:lnTo>
                <a:lnTo>
                  <a:pt x="180099" y="189006"/>
                </a:lnTo>
                <a:lnTo>
                  <a:pt x="205931" y="154663"/>
                </a:lnTo>
                <a:lnTo>
                  <a:pt x="216401" y="113000"/>
                </a:lnTo>
                <a:lnTo>
                  <a:pt x="210277" y="71986"/>
                </a:lnTo>
                <a:lnTo>
                  <a:pt x="189204" y="36259"/>
                </a:lnTo>
                <a:lnTo>
                  <a:pt x="154826" y="10455"/>
                </a:lnTo>
                <a:lnTo>
                  <a:pt x="113121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75" name="Диаграмма 274">
            <a:extLst>
              <a:ext uri="{FF2B5EF4-FFF2-40B4-BE49-F238E27FC236}">
                <a16:creationId xmlns="" xmlns:a16="http://schemas.microsoft.com/office/drawing/2014/main" id="{E4778F5C-DC72-4FDC-AD31-A0D0D6BDF917}"/>
              </a:ext>
            </a:extLst>
          </p:cNvPr>
          <p:cNvGraphicFramePr/>
          <p:nvPr/>
        </p:nvGraphicFramePr>
        <p:xfrm>
          <a:off x="-102066" y="885396"/>
          <a:ext cx="8038273" cy="608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0" name="Номер слайда 5">
            <a:extLst>
              <a:ext uri="{FF2B5EF4-FFF2-40B4-BE49-F238E27FC236}">
                <a16:creationId xmlns="" xmlns:a16="http://schemas.microsoft.com/office/drawing/2014/main" id="{50F569A1-56ED-4DF4-B658-D5BB4B6E41D1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25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0813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80"/>
          <p:cNvSpPr txBox="1"/>
          <p:nvPr/>
        </p:nvSpPr>
        <p:spPr>
          <a:xfrm>
            <a:off x="2585367" y="1548624"/>
            <a:ext cx="2399599" cy="1287086"/>
          </a:xfrm>
          <a:prstGeom prst="rect">
            <a:avLst/>
          </a:prstGeom>
        </p:spPr>
        <p:txBody>
          <a:bodyPr vert="horz" wrap="square" lIns="0" tIns="12702" rIns="0" bIns="0" rtlCol="0" anchor="ctr">
            <a:spAutoFit/>
          </a:bodyPr>
          <a:lstStyle/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CRM-системы, острой необходимости в этом нет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«Ручной режим» сопровождения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формата получения обратной связи от инвесторов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Сложность с лесными ресурсами и торфом – нет полномочий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Проблемы с землей из-за установленной зоны подтопления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5143110" y="4924425"/>
            <a:ext cx="2574763" cy="7869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885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плана проведения активностей за пределами территории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885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плана проведения межмуниципальных форумов, съездов, включающих представителей администраций и бизнеса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885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 используют агентов бизнеса, интеграторов 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7842690" y="1647509"/>
            <a:ext cx="2610168" cy="466348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72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целенаправленного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медиапланирования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: МО, регион, РФ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72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единой бренд-платформы для продвижения совместно с регионом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5143111" y="1628543"/>
            <a:ext cx="2492726" cy="123579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плана создания инвестиционного контента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базы профильных экспертов для проработки проектов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подразделения для формирования инвестиционного контента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регулярности обновления информации от РОИВ, не достаточно качественной информации о ресурсах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Мало точек сбыта для потенциальных инвесторов</a:t>
            </a:r>
          </a:p>
        </p:txBody>
      </p:sp>
      <p:sp>
        <p:nvSpPr>
          <p:cNvPr id="143" name="Прямоугольник 142">
            <a:extLst>
              <a:ext uri="{FF2B5EF4-FFF2-40B4-BE49-F238E27FC236}">
                <a16:creationId xmlns="" xmlns:a16="http://schemas.microsoft.com/office/drawing/2014/main" id="{B925C9A4-241C-401B-879B-80686A30BD6A}"/>
              </a:ext>
            </a:extLst>
          </p:cNvPr>
          <p:cNvSpPr/>
          <p:nvPr/>
        </p:nvSpPr>
        <p:spPr>
          <a:xfrm>
            <a:off x="8393077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Прямоугольник 143">
            <a:extLst>
              <a:ext uri="{FF2B5EF4-FFF2-40B4-BE49-F238E27FC236}">
                <a16:creationId xmlns="" xmlns:a16="http://schemas.microsoft.com/office/drawing/2014/main" id="{71D09DDD-2C4E-46DA-A552-38F80AF00563}"/>
              </a:ext>
            </a:extLst>
          </p:cNvPr>
          <p:cNvSpPr/>
          <p:nvPr/>
        </p:nvSpPr>
        <p:spPr>
          <a:xfrm>
            <a:off x="8530534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="" xmlns:a16="http://schemas.microsoft.com/office/drawing/2014/main" id="{69A82450-8974-49B3-B12B-75743E820CF9}"/>
              </a:ext>
            </a:extLst>
          </p:cNvPr>
          <p:cNvSpPr/>
          <p:nvPr/>
        </p:nvSpPr>
        <p:spPr>
          <a:xfrm>
            <a:off x="8667992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="" xmlns:a16="http://schemas.microsoft.com/office/drawing/2014/main" id="{7EDAF7C6-EFAE-42D6-950F-7BCC29BBF41A}"/>
              </a:ext>
            </a:extLst>
          </p:cNvPr>
          <p:cNvSpPr/>
          <p:nvPr/>
        </p:nvSpPr>
        <p:spPr>
          <a:xfrm>
            <a:off x="8805449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7" name="Прямоугольник 146">
            <a:extLst>
              <a:ext uri="{FF2B5EF4-FFF2-40B4-BE49-F238E27FC236}">
                <a16:creationId xmlns="" xmlns:a16="http://schemas.microsoft.com/office/drawing/2014/main" id="{F5D1109E-3713-4BA9-BFB7-C6F11B209813}"/>
              </a:ext>
            </a:extLst>
          </p:cNvPr>
          <p:cNvSpPr/>
          <p:nvPr/>
        </p:nvSpPr>
        <p:spPr>
          <a:xfrm>
            <a:off x="8942906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="" xmlns:a16="http://schemas.microsoft.com/office/drawing/2014/main" id="{6F799D00-2361-4933-98A1-FA925FE610DA}"/>
              </a:ext>
            </a:extLst>
          </p:cNvPr>
          <p:cNvSpPr/>
          <p:nvPr/>
        </p:nvSpPr>
        <p:spPr>
          <a:xfrm>
            <a:off x="9080364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="" xmlns:a16="http://schemas.microsoft.com/office/drawing/2014/main" id="{648786E1-67AC-4B42-88F1-40D15551B00E}"/>
              </a:ext>
            </a:extLst>
          </p:cNvPr>
          <p:cNvSpPr/>
          <p:nvPr/>
        </p:nvSpPr>
        <p:spPr>
          <a:xfrm>
            <a:off x="9217821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="" xmlns:a16="http://schemas.microsoft.com/office/drawing/2014/main" id="{5D83FFE9-A399-4619-909A-93DAA8AB3B08}"/>
              </a:ext>
            </a:extLst>
          </p:cNvPr>
          <p:cNvSpPr/>
          <p:nvPr/>
        </p:nvSpPr>
        <p:spPr>
          <a:xfrm>
            <a:off x="9355279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1" name="Прямоугольник 150">
            <a:extLst>
              <a:ext uri="{FF2B5EF4-FFF2-40B4-BE49-F238E27FC236}">
                <a16:creationId xmlns="" xmlns:a16="http://schemas.microsoft.com/office/drawing/2014/main" id="{26BBEAA0-8829-4B49-87A1-7A0FE028AC4C}"/>
              </a:ext>
            </a:extLst>
          </p:cNvPr>
          <p:cNvSpPr/>
          <p:nvPr/>
        </p:nvSpPr>
        <p:spPr>
          <a:xfrm>
            <a:off x="9492736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="" xmlns:a16="http://schemas.microsoft.com/office/drawing/2014/main" id="{0F7F5A6D-0FF9-4380-B7AD-6BA987099BCC}"/>
              </a:ext>
            </a:extLst>
          </p:cNvPr>
          <p:cNvSpPr/>
          <p:nvPr/>
        </p:nvSpPr>
        <p:spPr>
          <a:xfrm>
            <a:off x="9630191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="" xmlns:a16="http://schemas.microsoft.com/office/drawing/2014/main" id="{1D3B8AAD-A031-4AA0-B283-90A38B8EFA01}"/>
              </a:ext>
            </a:extLst>
          </p:cNvPr>
          <p:cNvSpPr/>
          <p:nvPr/>
        </p:nvSpPr>
        <p:spPr>
          <a:xfrm>
            <a:off x="5803968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="" xmlns:a16="http://schemas.microsoft.com/office/drawing/2014/main" id="{28E2AD7A-E00C-434B-B7AF-10D801DE489C}"/>
              </a:ext>
            </a:extLst>
          </p:cNvPr>
          <p:cNvSpPr/>
          <p:nvPr/>
        </p:nvSpPr>
        <p:spPr>
          <a:xfrm>
            <a:off x="5941426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="" xmlns:a16="http://schemas.microsoft.com/office/drawing/2014/main" id="{E3E2E42A-E5AF-4AE9-BA3A-6DDDB50CF388}"/>
              </a:ext>
            </a:extLst>
          </p:cNvPr>
          <p:cNvSpPr/>
          <p:nvPr/>
        </p:nvSpPr>
        <p:spPr>
          <a:xfrm>
            <a:off x="6078883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="" xmlns:a16="http://schemas.microsoft.com/office/drawing/2014/main" id="{DA4E573E-1A8E-48B1-89FB-8B094E69DB55}"/>
              </a:ext>
            </a:extLst>
          </p:cNvPr>
          <p:cNvSpPr/>
          <p:nvPr/>
        </p:nvSpPr>
        <p:spPr>
          <a:xfrm>
            <a:off x="6216341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="" xmlns:a16="http://schemas.microsoft.com/office/drawing/2014/main" id="{CF98E9C8-0CD5-427A-BDE2-A57F1BEFD5EF}"/>
              </a:ext>
            </a:extLst>
          </p:cNvPr>
          <p:cNvSpPr/>
          <p:nvPr/>
        </p:nvSpPr>
        <p:spPr>
          <a:xfrm>
            <a:off x="6353798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="" xmlns:a16="http://schemas.microsoft.com/office/drawing/2014/main" id="{8129A51C-8895-46B6-B023-18F2CD308D21}"/>
              </a:ext>
            </a:extLst>
          </p:cNvPr>
          <p:cNvSpPr/>
          <p:nvPr/>
        </p:nvSpPr>
        <p:spPr>
          <a:xfrm>
            <a:off x="6491255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="" xmlns:a16="http://schemas.microsoft.com/office/drawing/2014/main" id="{28232C14-8915-4F34-8C8B-EC79771273B6}"/>
              </a:ext>
            </a:extLst>
          </p:cNvPr>
          <p:cNvSpPr/>
          <p:nvPr/>
        </p:nvSpPr>
        <p:spPr>
          <a:xfrm>
            <a:off x="6628713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="" xmlns:a16="http://schemas.microsoft.com/office/drawing/2014/main" id="{ADC7B5DA-58B5-4E9D-9B75-F642CCEAB5D4}"/>
              </a:ext>
            </a:extLst>
          </p:cNvPr>
          <p:cNvSpPr/>
          <p:nvPr/>
        </p:nvSpPr>
        <p:spPr>
          <a:xfrm>
            <a:off x="6766170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="" xmlns:a16="http://schemas.microsoft.com/office/drawing/2014/main" id="{5F043669-D17D-4E82-AE76-9B228782BC98}"/>
              </a:ext>
            </a:extLst>
          </p:cNvPr>
          <p:cNvSpPr/>
          <p:nvPr/>
        </p:nvSpPr>
        <p:spPr>
          <a:xfrm>
            <a:off x="6903628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="" xmlns:a16="http://schemas.microsoft.com/office/drawing/2014/main" id="{879D966D-119A-4F57-8540-C8E957A89912}"/>
              </a:ext>
            </a:extLst>
          </p:cNvPr>
          <p:cNvSpPr/>
          <p:nvPr/>
        </p:nvSpPr>
        <p:spPr>
          <a:xfrm>
            <a:off x="7041083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-21210" y="7121"/>
            <a:ext cx="10714610" cy="648431"/>
          </a:xfrm>
          <a:custGeom>
            <a:avLst/>
            <a:gdLst/>
            <a:ahLst/>
            <a:cxnLst/>
            <a:rect l="l" t="t" r="r" b="b"/>
            <a:pathLst>
              <a:path w="10692130" h="648335">
                <a:moveTo>
                  <a:pt x="0" y="0"/>
                </a:moveTo>
                <a:lnTo>
                  <a:pt x="0" y="646264"/>
                </a:lnTo>
                <a:lnTo>
                  <a:pt x="10692003" y="647801"/>
                </a:lnTo>
                <a:lnTo>
                  <a:pt x="10692003" y="63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417" y="146958"/>
            <a:ext cx="10348705" cy="3206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90814">
              <a:spcBef>
                <a:spcPts val="100"/>
              </a:spcBef>
            </a:pPr>
            <a:r>
              <a:rPr spc="-50" dirty="0">
                <a:latin typeface="+mj-lt"/>
              </a:rPr>
              <a:t>ДИАГНОСТИЧЕСКАЯ КАРТА ПО ФАКТОРАМ РАБОТЫ С ИНВЕСТОРАМИ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7269" y="1651017"/>
            <a:ext cx="2280517" cy="997711"/>
          </a:xfrm>
          <a:prstGeom prst="rect">
            <a:avLst/>
          </a:prstGeom>
        </p:spPr>
        <p:txBody>
          <a:bodyPr vert="horz" wrap="square" lIns="0" tIns="12702" rIns="0" bIns="0" rtlCol="0" anchor="ctr">
            <a:spAutoFit/>
          </a:bodyPr>
          <a:lstStyle/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подразделения для привлечения инвесторов</a:t>
            </a:r>
          </a:p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Бюджет МО около 1,8 млрд. рублей, на продвижение средств не предусмотрено</a:t>
            </a:r>
          </a:p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Работают на входящем потоке и внутренними инвесторами</a:t>
            </a:r>
          </a:p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понимания целевых внешних клиентов</a:t>
            </a:r>
          </a:p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мотивации в привлечении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7269" y="2815982"/>
            <a:ext cx="2169576" cy="874600"/>
          </a:xfrm>
          <a:prstGeom prst="rect">
            <a:avLst/>
          </a:prstGeom>
        </p:spPr>
        <p:txBody>
          <a:bodyPr vert="horz" wrap="square" lIns="0" tIns="12702" rIns="0" bIns="0" rtlCol="0" anchor="ctr">
            <a:spAutoFit/>
          </a:bodyPr>
          <a:lstStyle/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Основные перспективы: ЛПК,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нефтесервис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, АПК, логистика, промышленное производство, сервисные услуги, освоение новых месторождений нефти</a:t>
            </a:r>
          </a:p>
          <a:p>
            <a:pPr marL="228617" marR="0" lvl="0" indent="-228617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Есть успешные примеры прихода бизнеса из других территорий ХМАО, ЯНАО (4 проекта)</a:t>
            </a:r>
          </a:p>
        </p:txBody>
      </p:sp>
      <p:sp>
        <p:nvSpPr>
          <p:cNvPr id="60" name="object 60"/>
          <p:cNvSpPr/>
          <p:nvPr/>
        </p:nvSpPr>
        <p:spPr>
          <a:xfrm>
            <a:off x="240543" y="27146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285779" marR="0" lvl="0" indent="-285779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94404" y="4898732"/>
            <a:ext cx="2280517" cy="304768"/>
          </a:xfrm>
          <a:prstGeom prst="rect">
            <a:avLst/>
          </a:prstGeom>
        </p:spPr>
        <p:txBody>
          <a:bodyPr vert="horz" wrap="square" lIns="0" tIns="30485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средств автоматизации для сбора отчетности по территории – отнимает много времени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2583698" y="3017169"/>
            <a:ext cx="2523643" cy="87460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263525" marR="310546" lvl="0" indent="-250825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реестр инвестиционных проектов: муниципальный и региональный 12 проектов на сопровождении</a:t>
            </a:r>
          </a:p>
          <a:p>
            <a:pPr marL="263525" marR="310546" lvl="0" indent="-250825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Работают в активном взаимодействии с ресурсоснабжающими организациями</a:t>
            </a:r>
          </a:p>
          <a:p>
            <a:pPr marL="263525" marR="310546" lvl="0" indent="-250825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Решение вопросов инвесторов на системной основе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5138423" y="6078159"/>
            <a:ext cx="2517770" cy="778614"/>
          </a:xfrm>
          <a:prstGeom prst="rect">
            <a:avLst/>
          </a:prstGeom>
        </p:spPr>
        <p:txBody>
          <a:bodyPr vert="horz" wrap="square" lIns="0" tIns="17148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Имеются примеры связи с бизнесом ХМАО и ЯНАО, были с выездом в Ханты-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Манскийске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Активное взаимодействие с общественными организациями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 с бизнесом приграничных МО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7842690" y="2351120"/>
            <a:ext cx="2610165" cy="103060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Имеются газеты, сайты (плохо обновляются)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Работают СМИ,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соцсети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Купили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квадрокоптер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 – ведут съемки всех инвестиционных проектов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Регулярно создают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медиаконтент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Высокий уровень узнаваемости на уровне региона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Есть ставка пресс-секретаря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7853050" y="5932519"/>
            <a:ext cx="2599807" cy="1125506"/>
          </a:xfrm>
          <a:prstGeom prst="rect">
            <a:avLst/>
          </a:prstGeom>
        </p:spPr>
        <p:txBody>
          <a:bodyPr vert="horz" wrap="square" lIns="0" tIns="30485" rIns="0" bIns="0" rtlCol="0">
            <a:spAutoFit/>
          </a:bodyPr>
          <a:lstStyle/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Система работы с бизнесом выстроена за последние годы</a:t>
            </a:r>
          </a:p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представительство Фонда Инвестиционное агентство Тюменской области, работают эффективно</a:t>
            </a:r>
          </a:p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Проводятся выездные обучающие мероприятия</a:t>
            </a:r>
          </a:p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Нужна адресная помощь бизнесу</a:t>
            </a:r>
          </a:p>
        </p:txBody>
      </p:sp>
      <p:sp>
        <p:nvSpPr>
          <p:cNvPr id="68" name="object 68"/>
          <p:cNvSpPr/>
          <p:nvPr/>
        </p:nvSpPr>
        <p:spPr>
          <a:xfrm>
            <a:off x="2594457" y="28670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124917" y="29432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86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831604" y="21812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33" y="0"/>
                </a:lnTo>
              </a:path>
            </a:pathLst>
          </a:custGeom>
          <a:ln w="28498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639122" y="59912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234314" y="59912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86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878576" y="58388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33" y="0"/>
                </a:lnTo>
              </a:path>
            </a:pathLst>
          </a:custGeom>
          <a:ln w="28486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74001" y="142545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05418" y="809184"/>
            <a:ext cx="1705915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ПРИВЛЕЧЕНИЕ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64231" y="4010059"/>
            <a:ext cx="446471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НПА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172736" y="4647036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933640" y="809184"/>
            <a:ext cx="1880514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СОПРОВОЖДЕНИЕ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367757" y="4010059"/>
            <a:ext cx="2777601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КОМАНДА МО И РЕГИОНА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639122" y="4910068"/>
            <a:ext cx="2455497" cy="91518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системности в обучении единой инвестиционной команды региона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программы по изучению лучших российских, мировых практик – выездные стажировки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системного взаимодействия между региональной командой развития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Дефицит кадров на рынке, нет кадрового резерва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5987122" y="809184"/>
            <a:ext cx="946926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КОНТЕНТ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323158" y="4010059"/>
            <a:ext cx="2312678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АКТИВНОСТЬ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248597" y="809184"/>
            <a:ext cx="1597897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ПРОДВИЖЕНИЕ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465217" y="4010059"/>
            <a:ext cx="3213955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ПОЛЕЗНОСТЬ ИНВЕСТОРУ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853051" y="4898732"/>
            <a:ext cx="2599807" cy="86389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Достаточно сложная система гос. поддержки – необходимо упрощать, нет механизмов ее актуализации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прогнозируемости и плановости в государственной поддержке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Информации о гос. поддержке слишком много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="" xmlns:a16="http://schemas.microsoft.com/office/drawing/2014/main" id="{21F824D6-D72B-4AB0-AC89-18E4791CD71A}"/>
              </a:ext>
            </a:extLst>
          </p:cNvPr>
          <p:cNvSpPr/>
          <p:nvPr/>
        </p:nvSpPr>
        <p:spPr>
          <a:xfrm>
            <a:off x="603865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="" xmlns:a16="http://schemas.microsoft.com/office/drawing/2014/main" id="{7F77ACE9-7DEB-4A1A-8CF2-BD6B47851C7E}"/>
              </a:ext>
            </a:extLst>
          </p:cNvPr>
          <p:cNvSpPr/>
          <p:nvPr/>
        </p:nvSpPr>
        <p:spPr>
          <a:xfrm>
            <a:off x="741323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="" xmlns:a16="http://schemas.microsoft.com/office/drawing/2014/main" id="{35A6412E-BB0C-45FE-BD32-CCD09C1EA9B5}"/>
              </a:ext>
            </a:extLst>
          </p:cNvPr>
          <p:cNvSpPr/>
          <p:nvPr/>
        </p:nvSpPr>
        <p:spPr>
          <a:xfrm>
            <a:off x="878780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="" xmlns:a16="http://schemas.microsoft.com/office/drawing/2014/main" id="{0B0FCA1B-B097-4668-BBDF-47531C4C399B}"/>
              </a:ext>
            </a:extLst>
          </p:cNvPr>
          <p:cNvSpPr/>
          <p:nvPr/>
        </p:nvSpPr>
        <p:spPr>
          <a:xfrm>
            <a:off x="1016238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="" xmlns:a16="http://schemas.microsoft.com/office/drawing/2014/main" id="{8C3A8542-FCF8-4CB3-9A2A-F19F56713708}"/>
              </a:ext>
            </a:extLst>
          </p:cNvPr>
          <p:cNvSpPr/>
          <p:nvPr/>
        </p:nvSpPr>
        <p:spPr>
          <a:xfrm>
            <a:off x="1153695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="" xmlns:a16="http://schemas.microsoft.com/office/drawing/2014/main" id="{C9655480-B962-4EB6-915C-EF4C0ECFF0E8}"/>
              </a:ext>
            </a:extLst>
          </p:cNvPr>
          <p:cNvSpPr/>
          <p:nvPr/>
        </p:nvSpPr>
        <p:spPr>
          <a:xfrm>
            <a:off x="1291152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="" xmlns:a16="http://schemas.microsoft.com/office/drawing/2014/main" id="{49EAA9BF-8D5F-4E69-ADCD-A7A4A412A063}"/>
              </a:ext>
            </a:extLst>
          </p:cNvPr>
          <p:cNvSpPr/>
          <p:nvPr/>
        </p:nvSpPr>
        <p:spPr>
          <a:xfrm>
            <a:off x="1428610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="" xmlns:a16="http://schemas.microsoft.com/office/drawing/2014/main" id="{C8D5C3BD-94C3-4CE3-AE4A-6FE04FF3CB53}"/>
              </a:ext>
            </a:extLst>
          </p:cNvPr>
          <p:cNvSpPr/>
          <p:nvPr/>
        </p:nvSpPr>
        <p:spPr>
          <a:xfrm>
            <a:off x="1566067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="" xmlns:a16="http://schemas.microsoft.com/office/drawing/2014/main" id="{CFE5F25F-F7CA-4F3A-84D9-48D1EE36B4C9}"/>
              </a:ext>
            </a:extLst>
          </p:cNvPr>
          <p:cNvSpPr/>
          <p:nvPr/>
        </p:nvSpPr>
        <p:spPr>
          <a:xfrm>
            <a:off x="1703525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="" xmlns:a16="http://schemas.microsoft.com/office/drawing/2014/main" id="{99131B7F-1D28-4851-B628-20662CBA4021}"/>
              </a:ext>
            </a:extLst>
          </p:cNvPr>
          <p:cNvSpPr/>
          <p:nvPr/>
        </p:nvSpPr>
        <p:spPr>
          <a:xfrm>
            <a:off x="1840980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="" xmlns:a16="http://schemas.microsoft.com/office/drawing/2014/main" id="{3DC37CC9-3552-4B3F-9051-D6C95E7F2E97}"/>
              </a:ext>
            </a:extLst>
          </p:cNvPr>
          <p:cNvSpPr/>
          <p:nvPr/>
        </p:nvSpPr>
        <p:spPr>
          <a:xfrm>
            <a:off x="3191459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="" xmlns:a16="http://schemas.microsoft.com/office/drawing/2014/main" id="{CC1DC807-9D34-4C46-B05C-D698AC6EA73D}"/>
              </a:ext>
            </a:extLst>
          </p:cNvPr>
          <p:cNvSpPr/>
          <p:nvPr/>
        </p:nvSpPr>
        <p:spPr>
          <a:xfrm>
            <a:off x="3328916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="" xmlns:a16="http://schemas.microsoft.com/office/drawing/2014/main" id="{BBB3957E-14D5-43F3-B457-E96A5C2CD2A9}"/>
              </a:ext>
            </a:extLst>
          </p:cNvPr>
          <p:cNvSpPr/>
          <p:nvPr/>
        </p:nvSpPr>
        <p:spPr>
          <a:xfrm>
            <a:off x="3466373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="" xmlns:a16="http://schemas.microsoft.com/office/drawing/2014/main" id="{29646713-B08B-4B16-ADAD-88D6F5E153D3}"/>
              </a:ext>
            </a:extLst>
          </p:cNvPr>
          <p:cNvSpPr/>
          <p:nvPr/>
        </p:nvSpPr>
        <p:spPr>
          <a:xfrm>
            <a:off x="3603831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="" xmlns:a16="http://schemas.microsoft.com/office/drawing/2014/main" id="{475DBC62-9437-4E65-8D0A-8EF7B0FE36BA}"/>
              </a:ext>
            </a:extLst>
          </p:cNvPr>
          <p:cNvSpPr/>
          <p:nvPr/>
        </p:nvSpPr>
        <p:spPr>
          <a:xfrm>
            <a:off x="3741288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="" xmlns:a16="http://schemas.microsoft.com/office/drawing/2014/main" id="{9FAB086B-34A6-49F2-B1C9-A17DC7BCE095}"/>
              </a:ext>
            </a:extLst>
          </p:cNvPr>
          <p:cNvSpPr/>
          <p:nvPr/>
        </p:nvSpPr>
        <p:spPr>
          <a:xfrm>
            <a:off x="3878746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="" xmlns:a16="http://schemas.microsoft.com/office/drawing/2014/main" id="{CC51FC93-3DFE-4F4A-B6FC-F3501B8A9F3D}"/>
              </a:ext>
            </a:extLst>
          </p:cNvPr>
          <p:cNvSpPr/>
          <p:nvPr/>
        </p:nvSpPr>
        <p:spPr>
          <a:xfrm>
            <a:off x="4016203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="" xmlns:a16="http://schemas.microsoft.com/office/drawing/2014/main" id="{59B0985D-801D-4830-AE21-BCE7F9AE690D}"/>
              </a:ext>
            </a:extLst>
          </p:cNvPr>
          <p:cNvSpPr/>
          <p:nvPr/>
        </p:nvSpPr>
        <p:spPr>
          <a:xfrm>
            <a:off x="4153660" y="4325696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="" xmlns:a16="http://schemas.microsoft.com/office/drawing/2014/main" id="{1B3C9657-B96E-4CA2-8BDE-DEE46A6E1BC8}"/>
              </a:ext>
            </a:extLst>
          </p:cNvPr>
          <p:cNvSpPr/>
          <p:nvPr/>
        </p:nvSpPr>
        <p:spPr>
          <a:xfrm>
            <a:off x="4291118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FC6DAE17-8FA2-4463-A2A2-7DC7380C16D2}"/>
              </a:ext>
            </a:extLst>
          </p:cNvPr>
          <p:cNvSpPr/>
          <p:nvPr/>
        </p:nvSpPr>
        <p:spPr>
          <a:xfrm>
            <a:off x="4428573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="" xmlns:a16="http://schemas.microsoft.com/office/drawing/2014/main" id="{D691713C-6CC2-4E54-BF65-0F4A3F8CF58B}"/>
              </a:ext>
            </a:extLst>
          </p:cNvPr>
          <p:cNvSpPr/>
          <p:nvPr/>
        </p:nvSpPr>
        <p:spPr>
          <a:xfrm>
            <a:off x="8389615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="" xmlns:a16="http://schemas.microsoft.com/office/drawing/2014/main" id="{FEFAA23C-EF20-4803-82EE-D2200AD0F3D0}"/>
              </a:ext>
            </a:extLst>
          </p:cNvPr>
          <p:cNvSpPr/>
          <p:nvPr/>
        </p:nvSpPr>
        <p:spPr>
          <a:xfrm>
            <a:off x="8527073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="" xmlns:a16="http://schemas.microsoft.com/office/drawing/2014/main" id="{D8B7C136-B2FF-44B1-A289-9B7CF6549CD6}"/>
              </a:ext>
            </a:extLst>
          </p:cNvPr>
          <p:cNvSpPr/>
          <p:nvPr/>
        </p:nvSpPr>
        <p:spPr>
          <a:xfrm>
            <a:off x="8664530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="" xmlns:a16="http://schemas.microsoft.com/office/drawing/2014/main" id="{67AA2546-FD13-4BBF-9DE9-B49378C3526A}"/>
              </a:ext>
            </a:extLst>
          </p:cNvPr>
          <p:cNvSpPr/>
          <p:nvPr/>
        </p:nvSpPr>
        <p:spPr>
          <a:xfrm>
            <a:off x="8801987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="" xmlns:a16="http://schemas.microsoft.com/office/drawing/2014/main" id="{EB20C4E6-9165-4B82-A364-9A9C1935538A}"/>
              </a:ext>
            </a:extLst>
          </p:cNvPr>
          <p:cNvSpPr/>
          <p:nvPr/>
        </p:nvSpPr>
        <p:spPr>
          <a:xfrm>
            <a:off x="8939445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="" xmlns:a16="http://schemas.microsoft.com/office/drawing/2014/main" id="{F3455845-52F7-4674-9BF6-22D83D4CFF8E}"/>
              </a:ext>
            </a:extLst>
          </p:cNvPr>
          <p:cNvSpPr/>
          <p:nvPr/>
        </p:nvSpPr>
        <p:spPr>
          <a:xfrm>
            <a:off x="9076902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="" xmlns:a16="http://schemas.microsoft.com/office/drawing/2014/main" id="{9C097534-211F-42D5-A29F-090971C01ED2}"/>
              </a:ext>
            </a:extLst>
          </p:cNvPr>
          <p:cNvSpPr/>
          <p:nvPr/>
        </p:nvSpPr>
        <p:spPr>
          <a:xfrm>
            <a:off x="9214360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="" xmlns:a16="http://schemas.microsoft.com/office/drawing/2014/main" id="{1D1DB95A-5327-44B5-980E-9A04C822F659}"/>
              </a:ext>
            </a:extLst>
          </p:cNvPr>
          <p:cNvSpPr/>
          <p:nvPr/>
        </p:nvSpPr>
        <p:spPr>
          <a:xfrm>
            <a:off x="9351817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18668B50-B449-4A98-A80C-FD427C366DD6}"/>
              </a:ext>
            </a:extLst>
          </p:cNvPr>
          <p:cNvSpPr/>
          <p:nvPr/>
        </p:nvSpPr>
        <p:spPr>
          <a:xfrm>
            <a:off x="9489274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="" xmlns:a16="http://schemas.microsoft.com/office/drawing/2014/main" id="{91654446-7B76-4B56-AB63-D6938ACD3EC3}"/>
              </a:ext>
            </a:extLst>
          </p:cNvPr>
          <p:cNvSpPr/>
          <p:nvPr/>
        </p:nvSpPr>
        <p:spPr>
          <a:xfrm>
            <a:off x="9626730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="" xmlns:a16="http://schemas.microsoft.com/office/drawing/2014/main" id="{91045CA3-52EB-4E3E-B304-3E8F74ED0C29}"/>
              </a:ext>
            </a:extLst>
          </p:cNvPr>
          <p:cNvSpPr/>
          <p:nvPr/>
        </p:nvSpPr>
        <p:spPr>
          <a:xfrm>
            <a:off x="5800507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4" name="Прямоугольник 163">
            <a:extLst>
              <a:ext uri="{FF2B5EF4-FFF2-40B4-BE49-F238E27FC236}">
                <a16:creationId xmlns="" xmlns:a16="http://schemas.microsoft.com/office/drawing/2014/main" id="{77B0F75A-E586-400B-AF6D-A810A406FA07}"/>
              </a:ext>
            </a:extLst>
          </p:cNvPr>
          <p:cNvSpPr/>
          <p:nvPr/>
        </p:nvSpPr>
        <p:spPr>
          <a:xfrm>
            <a:off x="5937964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5" name="Прямоугольник 164">
            <a:extLst>
              <a:ext uri="{FF2B5EF4-FFF2-40B4-BE49-F238E27FC236}">
                <a16:creationId xmlns="" xmlns:a16="http://schemas.microsoft.com/office/drawing/2014/main" id="{9EE4B8CF-A70E-4291-95D5-23005D21350E}"/>
              </a:ext>
            </a:extLst>
          </p:cNvPr>
          <p:cNvSpPr/>
          <p:nvPr/>
        </p:nvSpPr>
        <p:spPr>
          <a:xfrm>
            <a:off x="6075422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6" name="Прямоугольник 165">
            <a:extLst>
              <a:ext uri="{FF2B5EF4-FFF2-40B4-BE49-F238E27FC236}">
                <a16:creationId xmlns="" xmlns:a16="http://schemas.microsoft.com/office/drawing/2014/main" id="{7F6387AD-4B31-4459-85F6-AB46B74DE2EB}"/>
              </a:ext>
            </a:extLst>
          </p:cNvPr>
          <p:cNvSpPr/>
          <p:nvPr/>
        </p:nvSpPr>
        <p:spPr>
          <a:xfrm>
            <a:off x="6212879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7" name="Прямоугольник 166">
            <a:extLst>
              <a:ext uri="{FF2B5EF4-FFF2-40B4-BE49-F238E27FC236}">
                <a16:creationId xmlns="" xmlns:a16="http://schemas.microsoft.com/office/drawing/2014/main" id="{30C63771-33C4-44F8-8B98-17FB093BE8CC}"/>
              </a:ext>
            </a:extLst>
          </p:cNvPr>
          <p:cNvSpPr/>
          <p:nvPr/>
        </p:nvSpPr>
        <p:spPr>
          <a:xfrm>
            <a:off x="6350336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8" name="Прямоугольник 167">
            <a:extLst>
              <a:ext uri="{FF2B5EF4-FFF2-40B4-BE49-F238E27FC236}">
                <a16:creationId xmlns="" xmlns:a16="http://schemas.microsoft.com/office/drawing/2014/main" id="{FC49AF19-2F76-49AE-9E96-A89296CDEC48}"/>
              </a:ext>
            </a:extLst>
          </p:cNvPr>
          <p:cNvSpPr/>
          <p:nvPr/>
        </p:nvSpPr>
        <p:spPr>
          <a:xfrm>
            <a:off x="6482249" y="111421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="" xmlns:a16="http://schemas.microsoft.com/office/drawing/2014/main" id="{60ADF430-EC13-4091-986F-C347AE568367}"/>
              </a:ext>
            </a:extLst>
          </p:cNvPr>
          <p:cNvSpPr/>
          <p:nvPr/>
        </p:nvSpPr>
        <p:spPr>
          <a:xfrm>
            <a:off x="6625251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="" xmlns:a16="http://schemas.microsoft.com/office/drawing/2014/main" id="{D424A754-C531-4160-9B66-43C4B794BA4C}"/>
              </a:ext>
            </a:extLst>
          </p:cNvPr>
          <p:cNvSpPr/>
          <p:nvPr/>
        </p:nvSpPr>
        <p:spPr>
          <a:xfrm>
            <a:off x="6762709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="" xmlns:a16="http://schemas.microsoft.com/office/drawing/2014/main" id="{DE149929-FE37-4FF9-97ED-0363D1EE4658}"/>
              </a:ext>
            </a:extLst>
          </p:cNvPr>
          <p:cNvSpPr/>
          <p:nvPr/>
        </p:nvSpPr>
        <p:spPr>
          <a:xfrm>
            <a:off x="6900166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="" xmlns:a16="http://schemas.microsoft.com/office/drawing/2014/main" id="{60F74CB3-3010-4E02-8815-D4F0F1E8F50B}"/>
              </a:ext>
            </a:extLst>
          </p:cNvPr>
          <p:cNvSpPr/>
          <p:nvPr/>
        </p:nvSpPr>
        <p:spPr>
          <a:xfrm>
            <a:off x="7037622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="" xmlns:a16="http://schemas.microsoft.com/office/drawing/2014/main" id="{1EC4E424-A075-439C-B5ED-1963AB00E1F5}"/>
              </a:ext>
            </a:extLst>
          </p:cNvPr>
          <p:cNvSpPr/>
          <p:nvPr/>
        </p:nvSpPr>
        <p:spPr>
          <a:xfrm>
            <a:off x="600404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="" xmlns:a16="http://schemas.microsoft.com/office/drawing/2014/main" id="{34EBC33C-B60F-4EAD-9D6A-CA3DCEA2EB47}"/>
              </a:ext>
            </a:extLst>
          </p:cNvPr>
          <p:cNvSpPr/>
          <p:nvPr/>
        </p:nvSpPr>
        <p:spPr>
          <a:xfrm>
            <a:off x="737861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="" xmlns:a16="http://schemas.microsoft.com/office/drawing/2014/main" id="{33C03896-E553-4951-8EA3-E3092B948FC4}"/>
              </a:ext>
            </a:extLst>
          </p:cNvPr>
          <p:cNvSpPr/>
          <p:nvPr/>
        </p:nvSpPr>
        <p:spPr>
          <a:xfrm>
            <a:off x="875319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="" xmlns:a16="http://schemas.microsoft.com/office/drawing/2014/main" id="{8AA27304-D4EF-4166-A84D-3CCFB28EF56E}"/>
              </a:ext>
            </a:extLst>
          </p:cNvPr>
          <p:cNvSpPr/>
          <p:nvPr/>
        </p:nvSpPr>
        <p:spPr>
          <a:xfrm>
            <a:off x="1012776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="" xmlns:a16="http://schemas.microsoft.com/office/drawing/2014/main" id="{832E2992-4219-4D8C-A7D6-7609684220D5}"/>
              </a:ext>
            </a:extLst>
          </p:cNvPr>
          <p:cNvSpPr/>
          <p:nvPr/>
        </p:nvSpPr>
        <p:spPr>
          <a:xfrm>
            <a:off x="1150233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="" xmlns:a16="http://schemas.microsoft.com/office/drawing/2014/main" id="{EA7BBAB6-9A12-4CB7-9612-0FBF8DA49A2D}"/>
              </a:ext>
            </a:extLst>
          </p:cNvPr>
          <p:cNvSpPr/>
          <p:nvPr/>
        </p:nvSpPr>
        <p:spPr>
          <a:xfrm>
            <a:off x="1287691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="" xmlns:a16="http://schemas.microsoft.com/office/drawing/2014/main" id="{2AA65E20-4D6A-49D6-B328-B4318FA89857}"/>
              </a:ext>
            </a:extLst>
          </p:cNvPr>
          <p:cNvSpPr/>
          <p:nvPr/>
        </p:nvSpPr>
        <p:spPr>
          <a:xfrm>
            <a:off x="1425148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="" xmlns:a16="http://schemas.microsoft.com/office/drawing/2014/main" id="{E50B0F5C-779C-423E-9BA3-85C3D8352ADC}"/>
              </a:ext>
            </a:extLst>
          </p:cNvPr>
          <p:cNvSpPr/>
          <p:nvPr/>
        </p:nvSpPr>
        <p:spPr>
          <a:xfrm>
            <a:off x="1562606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1" name="Прямоугольник 180">
            <a:extLst>
              <a:ext uri="{FF2B5EF4-FFF2-40B4-BE49-F238E27FC236}">
                <a16:creationId xmlns="" xmlns:a16="http://schemas.microsoft.com/office/drawing/2014/main" id="{4008CAF3-4D27-4F26-85F1-98BB2D7CE6F9}"/>
              </a:ext>
            </a:extLst>
          </p:cNvPr>
          <p:cNvSpPr/>
          <p:nvPr/>
        </p:nvSpPr>
        <p:spPr>
          <a:xfrm>
            <a:off x="1700063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="" xmlns:a16="http://schemas.microsoft.com/office/drawing/2014/main" id="{820B51C7-920A-45DA-8142-6E41C9748322}"/>
              </a:ext>
            </a:extLst>
          </p:cNvPr>
          <p:cNvSpPr/>
          <p:nvPr/>
        </p:nvSpPr>
        <p:spPr>
          <a:xfrm>
            <a:off x="1837519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3" name="Прямоугольник 182">
            <a:extLst>
              <a:ext uri="{FF2B5EF4-FFF2-40B4-BE49-F238E27FC236}">
                <a16:creationId xmlns="" xmlns:a16="http://schemas.microsoft.com/office/drawing/2014/main" id="{E42A6FEC-7579-4847-AB9B-237A215198D9}"/>
              </a:ext>
            </a:extLst>
          </p:cNvPr>
          <p:cNvSpPr/>
          <p:nvPr/>
        </p:nvSpPr>
        <p:spPr>
          <a:xfrm>
            <a:off x="3187997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="" xmlns:a16="http://schemas.microsoft.com/office/drawing/2014/main" id="{F2C5B5FF-E674-45CD-B0DC-8AB5C4D20324}"/>
              </a:ext>
            </a:extLst>
          </p:cNvPr>
          <p:cNvSpPr/>
          <p:nvPr/>
        </p:nvSpPr>
        <p:spPr>
          <a:xfrm>
            <a:off x="3325454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="" xmlns:a16="http://schemas.microsoft.com/office/drawing/2014/main" id="{A0365467-401B-4ED3-AC2B-F428880FE20A}"/>
              </a:ext>
            </a:extLst>
          </p:cNvPr>
          <p:cNvSpPr/>
          <p:nvPr/>
        </p:nvSpPr>
        <p:spPr>
          <a:xfrm>
            <a:off x="3462912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6" name="Прямоугольник 185">
            <a:extLst>
              <a:ext uri="{FF2B5EF4-FFF2-40B4-BE49-F238E27FC236}">
                <a16:creationId xmlns="" xmlns:a16="http://schemas.microsoft.com/office/drawing/2014/main" id="{7B8F501F-B123-4D32-ACFF-08F02B89B039}"/>
              </a:ext>
            </a:extLst>
          </p:cNvPr>
          <p:cNvSpPr/>
          <p:nvPr/>
        </p:nvSpPr>
        <p:spPr>
          <a:xfrm>
            <a:off x="3600369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Прямоугольник 186">
            <a:extLst>
              <a:ext uri="{FF2B5EF4-FFF2-40B4-BE49-F238E27FC236}">
                <a16:creationId xmlns="" xmlns:a16="http://schemas.microsoft.com/office/drawing/2014/main" id="{E5E888F7-94B4-4B89-B7AB-8997935ECCC4}"/>
              </a:ext>
            </a:extLst>
          </p:cNvPr>
          <p:cNvSpPr/>
          <p:nvPr/>
        </p:nvSpPr>
        <p:spPr>
          <a:xfrm>
            <a:off x="3737827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="" xmlns:a16="http://schemas.microsoft.com/office/drawing/2014/main" id="{D1E52FB8-C676-4237-B207-3B4695919C86}"/>
              </a:ext>
            </a:extLst>
          </p:cNvPr>
          <p:cNvSpPr/>
          <p:nvPr/>
        </p:nvSpPr>
        <p:spPr>
          <a:xfrm>
            <a:off x="3875284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="" xmlns:a16="http://schemas.microsoft.com/office/drawing/2014/main" id="{D17CD3BE-58A4-4931-921B-8105352992ED}"/>
              </a:ext>
            </a:extLst>
          </p:cNvPr>
          <p:cNvSpPr/>
          <p:nvPr/>
        </p:nvSpPr>
        <p:spPr>
          <a:xfrm>
            <a:off x="4012741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="" xmlns:a16="http://schemas.microsoft.com/office/drawing/2014/main" id="{92BB1470-8813-4316-882C-5C7CFFED542C}"/>
              </a:ext>
            </a:extLst>
          </p:cNvPr>
          <p:cNvSpPr/>
          <p:nvPr/>
        </p:nvSpPr>
        <p:spPr>
          <a:xfrm>
            <a:off x="4150199" y="1114030"/>
            <a:ext cx="93945" cy="264594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="" xmlns:a16="http://schemas.microsoft.com/office/drawing/2014/main" id="{51264BA0-07C7-45EC-8A64-3756795F7B1A}"/>
              </a:ext>
            </a:extLst>
          </p:cNvPr>
          <p:cNvSpPr/>
          <p:nvPr/>
        </p:nvSpPr>
        <p:spPr>
          <a:xfrm>
            <a:off x="4287656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="" xmlns:a16="http://schemas.microsoft.com/office/drawing/2014/main" id="{475F8A87-397C-40C7-8315-1E6FC5760E15}"/>
              </a:ext>
            </a:extLst>
          </p:cNvPr>
          <p:cNvSpPr/>
          <p:nvPr/>
        </p:nvSpPr>
        <p:spPr>
          <a:xfrm>
            <a:off x="4425112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3" name="object 74">
            <a:extLst>
              <a:ext uri="{FF2B5EF4-FFF2-40B4-BE49-F238E27FC236}">
                <a16:creationId xmlns="" xmlns:a16="http://schemas.microsoft.com/office/drawing/2014/main" id="{80FF0D1D-3969-4851-A249-CE6C80C16F4E}"/>
              </a:ext>
            </a:extLst>
          </p:cNvPr>
          <p:cNvSpPr txBox="1"/>
          <p:nvPr/>
        </p:nvSpPr>
        <p:spPr>
          <a:xfrm>
            <a:off x="3746263" y="143128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4" name="object 74">
            <a:extLst>
              <a:ext uri="{FF2B5EF4-FFF2-40B4-BE49-F238E27FC236}">
                <a16:creationId xmlns="" xmlns:a16="http://schemas.microsoft.com/office/drawing/2014/main" id="{7F1FB578-2323-407B-B784-E793249BC2A7}"/>
              </a:ext>
            </a:extLst>
          </p:cNvPr>
          <p:cNvSpPr txBox="1"/>
          <p:nvPr/>
        </p:nvSpPr>
        <p:spPr>
          <a:xfrm>
            <a:off x="6373023" y="143128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5" name="object 74">
            <a:extLst>
              <a:ext uri="{FF2B5EF4-FFF2-40B4-BE49-F238E27FC236}">
                <a16:creationId xmlns="" xmlns:a16="http://schemas.microsoft.com/office/drawing/2014/main" id="{C9330862-C63E-4A77-9D32-ADA3E0711695}"/>
              </a:ext>
            </a:extLst>
          </p:cNvPr>
          <p:cNvSpPr txBox="1"/>
          <p:nvPr/>
        </p:nvSpPr>
        <p:spPr>
          <a:xfrm>
            <a:off x="8948691" y="143128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6" name="object 74">
            <a:extLst>
              <a:ext uri="{FF2B5EF4-FFF2-40B4-BE49-F238E27FC236}">
                <a16:creationId xmlns="" xmlns:a16="http://schemas.microsoft.com/office/drawing/2014/main" id="{74428171-0EAB-4C51-8630-81927356AE65}"/>
              </a:ext>
            </a:extLst>
          </p:cNvPr>
          <p:cNvSpPr txBox="1"/>
          <p:nvPr/>
        </p:nvSpPr>
        <p:spPr>
          <a:xfrm>
            <a:off x="1171509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7" name="object 74">
            <a:extLst>
              <a:ext uri="{FF2B5EF4-FFF2-40B4-BE49-F238E27FC236}">
                <a16:creationId xmlns="" xmlns:a16="http://schemas.microsoft.com/office/drawing/2014/main" id="{1928E9C1-E611-4932-ADBC-1938B2F8A941}"/>
              </a:ext>
            </a:extLst>
          </p:cNvPr>
          <p:cNvSpPr txBox="1"/>
          <p:nvPr/>
        </p:nvSpPr>
        <p:spPr>
          <a:xfrm>
            <a:off x="3743771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8" name="object 74">
            <a:extLst>
              <a:ext uri="{FF2B5EF4-FFF2-40B4-BE49-F238E27FC236}">
                <a16:creationId xmlns="" xmlns:a16="http://schemas.microsoft.com/office/drawing/2014/main" id="{E046E767-6E8E-4206-99C0-4AEF17759116}"/>
              </a:ext>
            </a:extLst>
          </p:cNvPr>
          <p:cNvSpPr txBox="1"/>
          <p:nvPr/>
        </p:nvSpPr>
        <p:spPr>
          <a:xfrm>
            <a:off x="6370531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9" name="object 74">
            <a:extLst>
              <a:ext uri="{FF2B5EF4-FFF2-40B4-BE49-F238E27FC236}">
                <a16:creationId xmlns="" xmlns:a16="http://schemas.microsoft.com/office/drawing/2014/main" id="{69B602AA-261C-45C4-A2A8-D0ECF740C8CA}"/>
              </a:ext>
            </a:extLst>
          </p:cNvPr>
          <p:cNvSpPr txBox="1"/>
          <p:nvPr/>
        </p:nvSpPr>
        <p:spPr>
          <a:xfrm>
            <a:off x="8946199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93" name="object 66">
            <a:extLst>
              <a:ext uri="{FF2B5EF4-FFF2-40B4-BE49-F238E27FC236}">
                <a16:creationId xmlns="" xmlns:a16="http://schemas.microsoft.com/office/drawing/2014/main" id="{0080F6CB-118D-489A-9149-BA36B91F5779}"/>
              </a:ext>
            </a:extLst>
          </p:cNvPr>
          <p:cNvSpPr txBox="1"/>
          <p:nvPr/>
        </p:nvSpPr>
        <p:spPr>
          <a:xfrm>
            <a:off x="5145358" y="3101776"/>
            <a:ext cx="2204523" cy="530468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информация об инфраструктуре (промышленные площадки)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Аналитика на основе входящих запросов</a:t>
            </a:r>
          </a:p>
          <a:p>
            <a:pPr marL="12701" marR="0" lvl="0" indent="0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FFDE16"/>
              </a:buClr>
              <a:buSzPct val="250000"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195" name="object 65">
            <a:extLst>
              <a:ext uri="{FF2B5EF4-FFF2-40B4-BE49-F238E27FC236}">
                <a16:creationId xmlns="" xmlns:a16="http://schemas.microsoft.com/office/drawing/2014/main" id="{53A4EAF4-C18B-4C74-812C-2BB5A365D2B9}"/>
              </a:ext>
            </a:extLst>
          </p:cNvPr>
          <p:cNvSpPr txBox="1"/>
          <p:nvPr/>
        </p:nvSpPr>
        <p:spPr>
          <a:xfrm>
            <a:off x="2639122" y="6189643"/>
            <a:ext cx="2345844" cy="1333253"/>
          </a:xfrm>
          <a:prstGeom prst="rect">
            <a:avLst/>
          </a:prstGeom>
        </p:spPr>
        <p:txBody>
          <a:bodyPr vert="horz" wrap="square" lIns="0" tIns="17148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Высокая вовлеченность руководителей региона в развитие</a:t>
            </a:r>
          </a:p>
          <a:p>
            <a:pPr marL="184168" marR="0" lvl="0" indent="-171467" algn="l" defTabSz="914217" rtl="0" eaLnBrk="1" fontAlgn="auto" latinLnBrk="0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Хорошо выстроены отношения с Фондом Инвестиционное агентство Тюменской области</a:t>
            </a:r>
          </a:p>
          <a:p>
            <a:pPr marL="184168" marR="0" lvl="0" indent="-171467" algn="l" defTabSz="914217" rtl="0" eaLnBrk="1" fontAlgn="auto" latinLnBrk="0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Со всеми структурами конструктивные отношения</a:t>
            </a:r>
          </a:p>
          <a:p>
            <a:pPr marL="184168" marR="0" lvl="0" indent="-171467" algn="l" defTabSz="914217" rtl="0" eaLnBrk="1" fontAlgn="auto" latinLnBrk="0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собственная система обучения</a:t>
            </a:r>
          </a:p>
          <a:p>
            <a:pPr marL="184168" marR="0" lvl="0" indent="-171467" algn="l" defTabSz="914217" rtl="0" eaLnBrk="1" fontAlgn="auto" latinLnBrk="0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Проектный подход команды региона в проработке строительства ЦБК</a:t>
            </a:r>
          </a:p>
        </p:txBody>
      </p:sp>
      <p:sp>
        <p:nvSpPr>
          <p:cNvPr id="142" name="object 60">
            <a:extLst>
              <a:ext uri="{FF2B5EF4-FFF2-40B4-BE49-F238E27FC236}">
                <a16:creationId xmlns="" xmlns:a16="http://schemas.microsoft.com/office/drawing/2014/main" id="{E7E266FC-EACF-4D06-9C42-A8C10B748FDD}"/>
              </a:ext>
            </a:extLst>
          </p:cNvPr>
          <p:cNvSpPr/>
          <p:nvPr/>
        </p:nvSpPr>
        <p:spPr>
          <a:xfrm>
            <a:off x="207269" y="54578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FFDE16"/>
            </a:solidFill>
          </a:ln>
        </p:spPr>
        <p:txBody>
          <a:bodyPr wrap="square" lIns="0" tIns="0" rIns="0" bIns="0" rtlCol="0"/>
          <a:lstStyle/>
          <a:p>
            <a:pPr marL="285779" marR="0" lvl="0" indent="-285779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4" name="object 65">
            <a:extLst>
              <a:ext uri="{FF2B5EF4-FFF2-40B4-BE49-F238E27FC236}">
                <a16:creationId xmlns="" xmlns:a16="http://schemas.microsoft.com/office/drawing/2014/main" id="{ADF6E42A-BA20-4409-80B6-4A5190649F9C}"/>
              </a:ext>
            </a:extLst>
          </p:cNvPr>
          <p:cNvSpPr txBox="1"/>
          <p:nvPr/>
        </p:nvSpPr>
        <p:spPr>
          <a:xfrm>
            <a:off x="213517" y="5594130"/>
            <a:ext cx="2290427" cy="1222774"/>
          </a:xfrm>
          <a:prstGeom prst="rect">
            <a:avLst/>
          </a:prstGeom>
        </p:spPr>
        <p:txBody>
          <a:bodyPr vert="horz" wrap="square" lIns="0" tIns="17148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Есть единый НПА, в котором увязано взаимодействие всех федеральных, региональных, муниципальных структур и ресурсоснабжающих организаций при сопровождении инвесторов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Закреплен статус реестра инвестиционных проектов: для муниципальных и региональных проектов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FFDE16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Есть механизм ускорения сроков по работе с инвесторами, решению их вопросов</a:t>
            </a:r>
          </a:p>
        </p:txBody>
      </p:sp>
      <p:sp>
        <p:nvSpPr>
          <p:cNvPr id="131" name="Номер слайда 5">
            <a:extLst>
              <a:ext uri="{FF2B5EF4-FFF2-40B4-BE49-F238E27FC236}">
                <a16:creationId xmlns="" xmlns:a16="http://schemas.microsoft.com/office/drawing/2014/main" id="{F77E0A67-E538-4611-80E0-132F0B906A2A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26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8416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Арка 353">
            <a:extLst>
              <a:ext uri="{FF2B5EF4-FFF2-40B4-BE49-F238E27FC236}">
                <a16:creationId xmlns="" xmlns:a16="http://schemas.microsoft.com/office/drawing/2014/main" id="{E20679FD-6A77-4A28-BD58-7785840B13BB}"/>
              </a:ext>
            </a:extLst>
          </p:cNvPr>
          <p:cNvSpPr/>
          <p:nvPr/>
        </p:nvSpPr>
        <p:spPr>
          <a:xfrm>
            <a:off x="2737822" y="564151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5" name="Арка 354">
            <a:extLst>
              <a:ext uri="{FF2B5EF4-FFF2-40B4-BE49-F238E27FC236}">
                <a16:creationId xmlns="" xmlns:a16="http://schemas.microsoft.com/office/drawing/2014/main" id="{8DEDF6DD-0DA0-44E0-AD4D-9B2F0006CAC2}"/>
              </a:ext>
            </a:extLst>
          </p:cNvPr>
          <p:cNvSpPr/>
          <p:nvPr/>
        </p:nvSpPr>
        <p:spPr>
          <a:xfrm rot="15444453">
            <a:off x="2737822" y="5641517"/>
            <a:ext cx="948109" cy="945728"/>
          </a:xfrm>
          <a:prstGeom prst="blockArc">
            <a:avLst>
              <a:gd name="adj1" fmla="val 10800000"/>
              <a:gd name="adj2" fmla="val 939874"/>
              <a:gd name="adj3" fmla="val 10457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" name="Арка 357">
            <a:extLst>
              <a:ext uri="{FF2B5EF4-FFF2-40B4-BE49-F238E27FC236}">
                <a16:creationId xmlns="" xmlns:a16="http://schemas.microsoft.com/office/drawing/2014/main" id="{D218D941-839C-4C20-B31A-7BBFE2E8707D}"/>
              </a:ext>
            </a:extLst>
          </p:cNvPr>
          <p:cNvSpPr/>
          <p:nvPr/>
        </p:nvSpPr>
        <p:spPr>
          <a:xfrm>
            <a:off x="1618169" y="5645240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9" name="Арка 358">
            <a:extLst>
              <a:ext uri="{FF2B5EF4-FFF2-40B4-BE49-F238E27FC236}">
                <a16:creationId xmlns="" xmlns:a16="http://schemas.microsoft.com/office/drawing/2014/main" id="{B26CA2A3-097B-40AC-A32A-917197DC8830}"/>
              </a:ext>
            </a:extLst>
          </p:cNvPr>
          <p:cNvSpPr/>
          <p:nvPr/>
        </p:nvSpPr>
        <p:spPr>
          <a:xfrm rot="15253214">
            <a:off x="1618169" y="5645240"/>
            <a:ext cx="948109" cy="945728"/>
          </a:xfrm>
          <a:prstGeom prst="blockArc">
            <a:avLst>
              <a:gd name="adj1" fmla="val 10800000"/>
              <a:gd name="adj2" fmla="val 168109"/>
              <a:gd name="adj3" fmla="val 10436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0" name="Арка 359">
            <a:extLst>
              <a:ext uri="{FF2B5EF4-FFF2-40B4-BE49-F238E27FC236}">
                <a16:creationId xmlns="" xmlns:a16="http://schemas.microsoft.com/office/drawing/2014/main" id="{95334CDF-87D0-4982-86F0-BEBC57672B85}"/>
              </a:ext>
            </a:extLst>
          </p:cNvPr>
          <p:cNvSpPr/>
          <p:nvPr/>
        </p:nvSpPr>
        <p:spPr>
          <a:xfrm>
            <a:off x="479100" y="564417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1" name="Арка 360">
            <a:extLst>
              <a:ext uri="{FF2B5EF4-FFF2-40B4-BE49-F238E27FC236}">
                <a16:creationId xmlns="" xmlns:a16="http://schemas.microsoft.com/office/drawing/2014/main" id="{6446EBEF-89CE-4E8F-89AC-B8678BFD099E}"/>
              </a:ext>
            </a:extLst>
          </p:cNvPr>
          <p:cNvSpPr/>
          <p:nvPr/>
        </p:nvSpPr>
        <p:spPr>
          <a:xfrm rot="14594589">
            <a:off x="479100" y="5644179"/>
            <a:ext cx="948109" cy="945728"/>
          </a:xfrm>
          <a:prstGeom prst="blockArc">
            <a:avLst>
              <a:gd name="adj1" fmla="val 10800000"/>
              <a:gd name="adj2" fmla="val 46638"/>
              <a:gd name="adj3" fmla="val 10646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" name="Прямоугольник 377">
            <a:extLst>
              <a:ext uri="{FF2B5EF4-FFF2-40B4-BE49-F238E27FC236}">
                <a16:creationId xmlns="" xmlns:a16="http://schemas.microsoft.com/office/drawing/2014/main" id="{48CDEFD5-151E-4FFD-BC3E-B480E151A823}"/>
              </a:ext>
            </a:extLst>
          </p:cNvPr>
          <p:cNvSpPr/>
          <p:nvPr/>
        </p:nvSpPr>
        <p:spPr>
          <a:xfrm>
            <a:off x="370320" y="6121689"/>
            <a:ext cx="3478453" cy="48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8" name="Арка 327">
            <a:extLst>
              <a:ext uri="{FF2B5EF4-FFF2-40B4-BE49-F238E27FC236}">
                <a16:creationId xmlns="" xmlns:a16="http://schemas.microsoft.com/office/drawing/2014/main" id="{85D903E2-8DF3-4687-A6B7-D6039B70FC4B}"/>
              </a:ext>
            </a:extLst>
          </p:cNvPr>
          <p:cNvSpPr/>
          <p:nvPr/>
        </p:nvSpPr>
        <p:spPr>
          <a:xfrm>
            <a:off x="4094323" y="3900850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9" name="Арка 328">
            <a:extLst>
              <a:ext uri="{FF2B5EF4-FFF2-40B4-BE49-F238E27FC236}">
                <a16:creationId xmlns="" xmlns:a16="http://schemas.microsoft.com/office/drawing/2014/main" id="{7F4903D8-A179-4098-9CC2-20101A49BABE}"/>
              </a:ext>
            </a:extLst>
          </p:cNvPr>
          <p:cNvSpPr/>
          <p:nvPr/>
        </p:nvSpPr>
        <p:spPr>
          <a:xfrm rot="13708592">
            <a:off x="4094323" y="3900850"/>
            <a:ext cx="948109" cy="945728"/>
          </a:xfrm>
          <a:prstGeom prst="blockArc">
            <a:avLst>
              <a:gd name="adj1" fmla="val 10800000"/>
              <a:gd name="adj2" fmla="val 20788130"/>
              <a:gd name="adj3" fmla="val 9706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6" name="Арка 325">
            <a:extLst>
              <a:ext uri="{FF2B5EF4-FFF2-40B4-BE49-F238E27FC236}">
                <a16:creationId xmlns="" xmlns:a16="http://schemas.microsoft.com/office/drawing/2014/main" id="{AD3BC17A-3A5E-404D-9D6E-137840F04407}"/>
              </a:ext>
            </a:extLst>
          </p:cNvPr>
          <p:cNvSpPr/>
          <p:nvPr/>
        </p:nvSpPr>
        <p:spPr>
          <a:xfrm>
            <a:off x="5331040" y="3901911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7" name="Арка 326">
            <a:extLst>
              <a:ext uri="{FF2B5EF4-FFF2-40B4-BE49-F238E27FC236}">
                <a16:creationId xmlns="" xmlns:a16="http://schemas.microsoft.com/office/drawing/2014/main" id="{FD7D5A95-FA2C-4E67-BE81-EFAB4746CBB2}"/>
              </a:ext>
            </a:extLst>
          </p:cNvPr>
          <p:cNvSpPr/>
          <p:nvPr/>
        </p:nvSpPr>
        <p:spPr>
          <a:xfrm rot="13475659">
            <a:off x="5331040" y="3901911"/>
            <a:ext cx="948109" cy="945728"/>
          </a:xfrm>
          <a:prstGeom prst="blockArc">
            <a:avLst>
              <a:gd name="adj1" fmla="val 10800000"/>
              <a:gd name="adj2" fmla="val 489053"/>
              <a:gd name="adj3" fmla="val 11347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2" name="Арка 301">
            <a:extLst>
              <a:ext uri="{FF2B5EF4-FFF2-40B4-BE49-F238E27FC236}">
                <a16:creationId xmlns="" xmlns:a16="http://schemas.microsoft.com/office/drawing/2014/main" id="{7079DCBE-10F5-41D3-8E80-C8513B56DD4B}"/>
              </a:ext>
            </a:extLst>
          </p:cNvPr>
          <p:cNvSpPr/>
          <p:nvPr/>
        </p:nvSpPr>
        <p:spPr>
          <a:xfrm>
            <a:off x="2892640" y="3904572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3" name="Арка 302">
            <a:extLst>
              <a:ext uri="{FF2B5EF4-FFF2-40B4-BE49-F238E27FC236}">
                <a16:creationId xmlns="" xmlns:a16="http://schemas.microsoft.com/office/drawing/2014/main" id="{210EA211-B3FA-4375-A6B5-E6A8C4EBFA30}"/>
              </a:ext>
            </a:extLst>
          </p:cNvPr>
          <p:cNvSpPr/>
          <p:nvPr/>
        </p:nvSpPr>
        <p:spPr>
          <a:xfrm rot="16762447">
            <a:off x="2892640" y="3904572"/>
            <a:ext cx="948109" cy="945728"/>
          </a:xfrm>
          <a:prstGeom prst="blockArc">
            <a:avLst>
              <a:gd name="adj1" fmla="val 10800000"/>
              <a:gd name="adj2" fmla="val 939957"/>
              <a:gd name="adj3" fmla="val 10498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4" name="Арка 303">
            <a:extLst>
              <a:ext uri="{FF2B5EF4-FFF2-40B4-BE49-F238E27FC236}">
                <a16:creationId xmlns="" xmlns:a16="http://schemas.microsoft.com/office/drawing/2014/main" id="{73AC878B-7837-40EC-B41B-5CC4A0AD5D98}"/>
              </a:ext>
            </a:extLst>
          </p:cNvPr>
          <p:cNvSpPr/>
          <p:nvPr/>
        </p:nvSpPr>
        <p:spPr>
          <a:xfrm>
            <a:off x="1726292" y="3903511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5" name="Арка 304">
            <a:extLst>
              <a:ext uri="{FF2B5EF4-FFF2-40B4-BE49-F238E27FC236}">
                <a16:creationId xmlns="" xmlns:a16="http://schemas.microsoft.com/office/drawing/2014/main" id="{42D233AD-9980-492B-9356-A3CC97BFCE62}"/>
              </a:ext>
            </a:extLst>
          </p:cNvPr>
          <p:cNvSpPr/>
          <p:nvPr/>
        </p:nvSpPr>
        <p:spPr>
          <a:xfrm rot="16568199">
            <a:off x="1726292" y="3903511"/>
            <a:ext cx="948109" cy="945728"/>
          </a:xfrm>
          <a:prstGeom prst="blockArc">
            <a:avLst>
              <a:gd name="adj1" fmla="val 10800000"/>
              <a:gd name="adj2" fmla="val 20923390"/>
              <a:gd name="adj3" fmla="val 11220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6" name="Арка 305">
            <a:extLst>
              <a:ext uri="{FF2B5EF4-FFF2-40B4-BE49-F238E27FC236}">
                <a16:creationId xmlns="" xmlns:a16="http://schemas.microsoft.com/office/drawing/2014/main" id="{EE356220-FA03-4B9A-B2E4-6C50D6A31047}"/>
              </a:ext>
            </a:extLst>
          </p:cNvPr>
          <p:cNvSpPr/>
          <p:nvPr/>
        </p:nvSpPr>
        <p:spPr>
          <a:xfrm>
            <a:off x="501928" y="391230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" name="Арка 306">
            <a:extLst>
              <a:ext uri="{FF2B5EF4-FFF2-40B4-BE49-F238E27FC236}">
                <a16:creationId xmlns="" xmlns:a16="http://schemas.microsoft.com/office/drawing/2014/main" id="{9260B3A5-12D4-4FEA-A47D-4A150C540D23}"/>
              </a:ext>
            </a:extLst>
          </p:cNvPr>
          <p:cNvSpPr/>
          <p:nvPr/>
        </p:nvSpPr>
        <p:spPr>
          <a:xfrm rot="16200000">
            <a:off x="501928" y="3912307"/>
            <a:ext cx="948109" cy="945728"/>
          </a:xfrm>
          <a:prstGeom prst="blockArc">
            <a:avLst>
              <a:gd name="adj1" fmla="val 10800000"/>
              <a:gd name="adj2" fmla="val 1370828"/>
              <a:gd name="adj3" fmla="val 10866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" name="Прямоугольник 307">
            <a:extLst>
              <a:ext uri="{FF2B5EF4-FFF2-40B4-BE49-F238E27FC236}">
                <a16:creationId xmlns="" xmlns:a16="http://schemas.microsoft.com/office/drawing/2014/main" id="{173D5BF4-0AE4-4E11-B474-ACFCABDC32D1}"/>
              </a:ext>
            </a:extLst>
          </p:cNvPr>
          <p:cNvSpPr/>
          <p:nvPr/>
        </p:nvSpPr>
        <p:spPr>
          <a:xfrm>
            <a:off x="245912" y="4397748"/>
            <a:ext cx="6204782" cy="49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9" name="object 211">
            <a:extLst>
              <a:ext uri="{FF2B5EF4-FFF2-40B4-BE49-F238E27FC236}">
                <a16:creationId xmlns="" xmlns:a16="http://schemas.microsoft.com/office/drawing/2014/main" id="{E81B9AB9-2B59-4388-BCCE-7F3252250C66}"/>
              </a:ext>
            </a:extLst>
          </p:cNvPr>
          <p:cNvSpPr txBox="1"/>
          <p:nvPr/>
        </p:nvSpPr>
        <p:spPr>
          <a:xfrm>
            <a:off x="350819" y="4337484"/>
            <a:ext cx="1242955" cy="370669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развитая социальная сфера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0" name="object 212">
            <a:extLst>
              <a:ext uri="{FF2B5EF4-FFF2-40B4-BE49-F238E27FC236}">
                <a16:creationId xmlns="" xmlns:a16="http://schemas.microsoft.com/office/drawing/2014/main" id="{0387C69D-BE2D-460B-8F54-D08E04C7FBFC}"/>
              </a:ext>
            </a:extLst>
          </p:cNvPr>
          <p:cNvSpPr txBox="1"/>
          <p:nvPr/>
        </p:nvSpPr>
        <p:spPr>
          <a:xfrm>
            <a:off x="1865233" y="4083636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49,0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1" name="object 213">
            <a:extLst>
              <a:ext uri="{FF2B5EF4-FFF2-40B4-BE49-F238E27FC236}">
                <a16:creationId xmlns="" xmlns:a16="http://schemas.microsoft.com/office/drawing/2014/main" id="{FFEDC6C6-4D39-4F69-B250-CF0F211598FB}"/>
              </a:ext>
            </a:extLst>
          </p:cNvPr>
          <p:cNvSpPr txBox="1"/>
          <p:nvPr/>
        </p:nvSpPr>
        <p:spPr>
          <a:xfrm>
            <a:off x="2687092" y="4081409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58,5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2" name="object 211">
            <a:extLst>
              <a:ext uri="{FF2B5EF4-FFF2-40B4-BE49-F238E27FC236}">
                <a16:creationId xmlns="" xmlns:a16="http://schemas.microsoft.com/office/drawing/2014/main" id="{0E97EC82-1B33-4A71-AE9B-8DC34CF240BF}"/>
              </a:ext>
            </a:extLst>
          </p:cNvPr>
          <p:cNvSpPr txBox="1"/>
          <p:nvPr/>
        </p:nvSpPr>
        <p:spPr>
          <a:xfrm>
            <a:off x="385825" y="4083334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59,2%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3" name="object 212">
            <a:extLst>
              <a:ext uri="{FF2B5EF4-FFF2-40B4-BE49-F238E27FC236}">
                <a16:creationId xmlns="" xmlns:a16="http://schemas.microsoft.com/office/drawing/2014/main" id="{F1DC3CC9-4048-4D58-94F9-FD94FB1E6E0E}"/>
              </a:ext>
            </a:extLst>
          </p:cNvPr>
          <p:cNvSpPr txBox="1"/>
          <p:nvPr/>
        </p:nvSpPr>
        <p:spPr>
          <a:xfrm>
            <a:off x="1617512" y="4357008"/>
            <a:ext cx="1138630" cy="364897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комфортная среда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4" name="object 213">
            <a:extLst>
              <a:ext uri="{FF2B5EF4-FFF2-40B4-BE49-F238E27FC236}">
                <a16:creationId xmlns="" xmlns:a16="http://schemas.microsoft.com/office/drawing/2014/main" id="{A36CB745-F308-42C7-8CC9-8988EF601285}"/>
              </a:ext>
            </a:extLst>
          </p:cNvPr>
          <p:cNvSpPr txBox="1"/>
          <p:nvPr/>
        </p:nvSpPr>
        <p:spPr>
          <a:xfrm>
            <a:off x="2684312" y="4335665"/>
            <a:ext cx="1327982" cy="393114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работа                                                             по специальности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7" name="Арка 276">
            <a:extLst>
              <a:ext uri="{FF2B5EF4-FFF2-40B4-BE49-F238E27FC236}">
                <a16:creationId xmlns="" xmlns:a16="http://schemas.microsoft.com/office/drawing/2014/main" id="{19DF9AE7-B068-42E0-8C71-4E3119E134B8}"/>
              </a:ext>
            </a:extLst>
          </p:cNvPr>
          <p:cNvSpPr/>
          <p:nvPr/>
        </p:nvSpPr>
        <p:spPr>
          <a:xfrm>
            <a:off x="9289412" y="1483555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8" name="Арка 277">
            <a:extLst>
              <a:ext uri="{FF2B5EF4-FFF2-40B4-BE49-F238E27FC236}">
                <a16:creationId xmlns="" xmlns:a16="http://schemas.microsoft.com/office/drawing/2014/main" id="{FD9F8AB7-DB78-44BC-84BB-2D31C35EAF24}"/>
              </a:ext>
            </a:extLst>
          </p:cNvPr>
          <p:cNvSpPr/>
          <p:nvPr/>
        </p:nvSpPr>
        <p:spPr>
          <a:xfrm rot="10800000">
            <a:off x="9289412" y="1483555"/>
            <a:ext cx="948109" cy="945728"/>
          </a:xfrm>
          <a:prstGeom prst="blockArc">
            <a:avLst>
              <a:gd name="adj1" fmla="val 10800000"/>
              <a:gd name="adj2" fmla="val 620400"/>
              <a:gd name="adj3" fmla="val 9593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9" name="Прямоугольник 278">
            <a:extLst>
              <a:ext uri="{FF2B5EF4-FFF2-40B4-BE49-F238E27FC236}">
                <a16:creationId xmlns="" xmlns:a16="http://schemas.microsoft.com/office/drawing/2014/main" id="{FCDDE4A4-A3A1-4F80-87C8-C5DEDC3F110B}"/>
              </a:ext>
            </a:extLst>
          </p:cNvPr>
          <p:cNvSpPr/>
          <p:nvPr/>
        </p:nvSpPr>
        <p:spPr>
          <a:xfrm>
            <a:off x="9048295" y="1948510"/>
            <a:ext cx="1479752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5" name="Арка 264">
            <a:extLst>
              <a:ext uri="{FF2B5EF4-FFF2-40B4-BE49-F238E27FC236}">
                <a16:creationId xmlns="" xmlns:a16="http://schemas.microsoft.com/office/drawing/2014/main" id="{6A885009-A075-439F-B57A-BE7D446BB4DF}"/>
              </a:ext>
            </a:extLst>
          </p:cNvPr>
          <p:cNvSpPr/>
          <p:nvPr/>
        </p:nvSpPr>
        <p:spPr>
          <a:xfrm>
            <a:off x="8036135" y="1475732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" name="Арка 265">
            <a:extLst>
              <a:ext uri="{FF2B5EF4-FFF2-40B4-BE49-F238E27FC236}">
                <a16:creationId xmlns="" xmlns:a16="http://schemas.microsoft.com/office/drawing/2014/main" id="{560FE416-1601-4618-87DF-9C29B9ACEE0F}"/>
              </a:ext>
            </a:extLst>
          </p:cNvPr>
          <p:cNvSpPr/>
          <p:nvPr/>
        </p:nvSpPr>
        <p:spPr>
          <a:xfrm rot="12877079">
            <a:off x="8036135" y="1475732"/>
            <a:ext cx="948109" cy="945728"/>
          </a:xfrm>
          <a:prstGeom prst="blockArc">
            <a:avLst>
              <a:gd name="adj1" fmla="val 10800000"/>
              <a:gd name="adj2" fmla="val 21082522"/>
              <a:gd name="adj3" fmla="val 9948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3" name="Арка 262">
            <a:extLst>
              <a:ext uri="{FF2B5EF4-FFF2-40B4-BE49-F238E27FC236}">
                <a16:creationId xmlns="" xmlns:a16="http://schemas.microsoft.com/office/drawing/2014/main" id="{D839330B-BF34-4761-8F4D-1A4D21047973}"/>
              </a:ext>
            </a:extLst>
          </p:cNvPr>
          <p:cNvSpPr/>
          <p:nvPr/>
        </p:nvSpPr>
        <p:spPr>
          <a:xfrm>
            <a:off x="6865634" y="1474671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4" name="Арка 263">
            <a:extLst>
              <a:ext uri="{FF2B5EF4-FFF2-40B4-BE49-F238E27FC236}">
                <a16:creationId xmlns="" xmlns:a16="http://schemas.microsoft.com/office/drawing/2014/main" id="{7CF21625-9C35-430A-BE3B-D43D071C5A61}"/>
              </a:ext>
            </a:extLst>
          </p:cNvPr>
          <p:cNvSpPr/>
          <p:nvPr/>
        </p:nvSpPr>
        <p:spPr>
          <a:xfrm rot="15631966">
            <a:off x="6865634" y="1474671"/>
            <a:ext cx="948109" cy="945728"/>
          </a:xfrm>
          <a:prstGeom prst="blockArc">
            <a:avLst>
              <a:gd name="adj1" fmla="val 10800000"/>
              <a:gd name="adj2" fmla="val 20318593"/>
              <a:gd name="adj3" fmla="val 10415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0" name="Арка 259">
            <a:extLst>
              <a:ext uri="{FF2B5EF4-FFF2-40B4-BE49-F238E27FC236}">
                <a16:creationId xmlns="" xmlns:a16="http://schemas.microsoft.com/office/drawing/2014/main" id="{3E40DAA4-417F-45FD-823C-2E2D6B12609D}"/>
              </a:ext>
            </a:extLst>
          </p:cNvPr>
          <p:cNvSpPr/>
          <p:nvPr/>
        </p:nvSpPr>
        <p:spPr>
          <a:xfrm>
            <a:off x="5686661" y="148346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1" name="Арка 260">
            <a:extLst>
              <a:ext uri="{FF2B5EF4-FFF2-40B4-BE49-F238E27FC236}">
                <a16:creationId xmlns="" xmlns:a16="http://schemas.microsoft.com/office/drawing/2014/main" id="{F6E7B981-36A3-4ED3-901B-D3CBE910986C}"/>
              </a:ext>
            </a:extLst>
          </p:cNvPr>
          <p:cNvSpPr/>
          <p:nvPr/>
        </p:nvSpPr>
        <p:spPr>
          <a:xfrm rot="18666271">
            <a:off x="5686661" y="1483467"/>
            <a:ext cx="948109" cy="945728"/>
          </a:xfrm>
          <a:prstGeom prst="blockArc">
            <a:avLst>
              <a:gd name="adj1" fmla="val 10800000"/>
              <a:gd name="adj2" fmla="val 933782"/>
              <a:gd name="adj3" fmla="val 10595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2" name="Прямоугольник 261">
            <a:extLst>
              <a:ext uri="{FF2B5EF4-FFF2-40B4-BE49-F238E27FC236}">
                <a16:creationId xmlns="" xmlns:a16="http://schemas.microsoft.com/office/drawing/2014/main" id="{4FBFBA83-7664-44FB-95FC-B5205E8084ED}"/>
              </a:ext>
            </a:extLst>
          </p:cNvPr>
          <p:cNvSpPr/>
          <p:nvPr/>
        </p:nvSpPr>
        <p:spPr>
          <a:xfrm>
            <a:off x="5118100" y="1948423"/>
            <a:ext cx="4115411" cy="50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-794" y="2867025"/>
            <a:ext cx="7308665" cy="406460"/>
          </a:xfrm>
          <a:custGeom>
            <a:avLst/>
            <a:gdLst/>
            <a:ahLst/>
            <a:cxnLst/>
            <a:rect l="l" t="t" r="r" b="b"/>
            <a:pathLst>
              <a:path w="7307580" h="406400">
                <a:moveTo>
                  <a:pt x="7307364" y="0"/>
                </a:moveTo>
                <a:lnTo>
                  <a:pt x="0" y="0"/>
                </a:lnTo>
                <a:lnTo>
                  <a:pt x="0" y="405955"/>
                </a:lnTo>
                <a:lnTo>
                  <a:pt x="6961454" y="405955"/>
                </a:lnTo>
                <a:lnTo>
                  <a:pt x="730736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6667220" cy="648431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46712" y="1427628"/>
            <a:ext cx="269280" cy="313101"/>
          </a:xfrm>
          <a:custGeom>
            <a:avLst/>
            <a:gdLst/>
            <a:ahLst/>
            <a:cxnLst/>
            <a:rect l="l" t="t" r="r" b="b"/>
            <a:pathLst>
              <a:path w="269239" h="313055">
                <a:moveTo>
                  <a:pt x="4193" y="129715"/>
                </a:moveTo>
                <a:lnTo>
                  <a:pt x="1119" y="139125"/>
                </a:lnTo>
                <a:lnTo>
                  <a:pt x="0" y="147880"/>
                </a:lnTo>
                <a:lnTo>
                  <a:pt x="675" y="160611"/>
                </a:lnTo>
                <a:lnTo>
                  <a:pt x="19735" y="194785"/>
                </a:lnTo>
                <a:lnTo>
                  <a:pt x="25013" y="195223"/>
                </a:lnTo>
                <a:lnTo>
                  <a:pt x="27637" y="196949"/>
                </a:lnTo>
                <a:lnTo>
                  <a:pt x="44285" y="239837"/>
                </a:lnTo>
                <a:lnTo>
                  <a:pt x="72608" y="278883"/>
                </a:lnTo>
                <a:lnTo>
                  <a:pt x="107836" y="305869"/>
                </a:lnTo>
                <a:lnTo>
                  <a:pt x="145201" y="312582"/>
                </a:lnTo>
                <a:lnTo>
                  <a:pt x="152036" y="311395"/>
                </a:lnTo>
                <a:lnTo>
                  <a:pt x="187939" y="295275"/>
                </a:lnTo>
                <a:lnTo>
                  <a:pt x="215926" y="266993"/>
                </a:lnTo>
                <a:lnTo>
                  <a:pt x="238679" y="223277"/>
                </a:lnTo>
                <a:lnTo>
                  <a:pt x="245086" y="190992"/>
                </a:lnTo>
                <a:lnTo>
                  <a:pt x="255100" y="190992"/>
                </a:lnTo>
                <a:lnTo>
                  <a:pt x="256999" y="189837"/>
                </a:lnTo>
                <a:lnTo>
                  <a:pt x="264410" y="182175"/>
                </a:lnTo>
                <a:lnTo>
                  <a:pt x="268016" y="171680"/>
                </a:lnTo>
                <a:lnTo>
                  <a:pt x="268851" y="159460"/>
                </a:lnTo>
                <a:lnTo>
                  <a:pt x="267946" y="146618"/>
                </a:lnTo>
                <a:lnTo>
                  <a:pt x="267273" y="140599"/>
                </a:lnTo>
                <a:lnTo>
                  <a:pt x="266194" y="136141"/>
                </a:lnTo>
                <a:lnTo>
                  <a:pt x="262748" y="134515"/>
                </a:lnTo>
                <a:lnTo>
                  <a:pt x="251411" y="134515"/>
                </a:lnTo>
                <a:lnTo>
                  <a:pt x="251370" y="133487"/>
                </a:lnTo>
                <a:lnTo>
                  <a:pt x="21135" y="133487"/>
                </a:lnTo>
                <a:lnTo>
                  <a:pt x="4193" y="129715"/>
                </a:lnTo>
                <a:close/>
              </a:path>
              <a:path w="269239" h="313055">
                <a:moveTo>
                  <a:pt x="255100" y="190992"/>
                </a:moveTo>
                <a:lnTo>
                  <a:pt x="245086" y="190992"/>
                </a:lnTo>
                <a:lnTo>
                  <a:pt x="252821" y="191907"/>
                </a:lnTo>
                <a:lnTo>
                  <a:pt x="254662" y="191259"/>
                </a:lnTo>
                <a:lnTo>
                  <a:pt x="255100" y="190992"/>
                </a:lnTo>
                <a:close/>
              </a:path>
              <a:path w="269239" h="313055">
                <a:moveTo>
                  <a:pt x="258333" y="132433"/>
                </a:moveTo>
                <a:lnTo>
                  <a:pt x="252554" y="133715"/>
                </a:lnTo>
                <a:lnTo>
                  <a:pt x="251411" y="134515"/>
                </a:lnTo>
                <a:lnTo>
                  <a:pt x="262748" y="134515"/>
                </a:lnTo>
                <a:lnTo>
                  <a:pt x="258333" y="132433"/>
                </a:lnTo>
                <a:close/>
              </a:path>
              <a:path w="269239" h="313055">
                <a:moveTo>
                  <a:pt x="120264" y="0"/>
                </a:moveTo>
                <a:lnTo>
                  <a:pt x="52581" y="14894"/>
                </a:lnTo>
                <a:lnTo>
                  <a:pt x="25666" y="46138"/>
                </a:lnTo>
                <a:lnTo>
                  <a:pt x="22317" y="73032"/>
                </a:lnTo>
                <a:lnTo>
                  <a:pt x="21248" y="114045"/>
                </a:lnTo>
                <a:lnTo>
                  <a:pt x="21135" y="133487"/>
                </a:lnTo>
                <a:lnTo>
                  <a:pt x="251370" y="133487"/>
                </a:lnTo>
                <a:lnTo>
                  <a:pt x="248058" y="50670"/>
                </a:lnTo>
                <a:lnTo>
                  <a:pt x="202594" y="11971"/>
                </a:lnTo>
                <a:lnTo>
                  <a:pt x="163221" y="3386"/>
                </a:lnTo>
                <a:lnTo>
                  <a:pt x="12026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12747" y="1762497"/>
            <a:ext cx="536020" cy="270550"/>
          </a:xfrm>
          <a:custGeom>
            <a:avLst/>
            <a:gdLst/>
            <a:ahLst/>
            <a:cxnLst/>
            <a:rect l="l" t="t" r="r" b="b"/>
            <a:pathLst>
              <a:path w="535939" h="270510">
                <a:moveTo>
                  <a:pt x="176479" y="0"/>
                </a:moveTo>
                <a:lnTo>
                  <a:pt x="57073" y="30416"/>
                </a:lnTo>
                <a:lnTo>
                  <a:pt x="14978" y="58583"/>
                </a:lnTo>
                <a:lnTo>
                  <a:pt x="0" y="106972"/>
                </a:lnTo>
                <a:lnTo>
                  <a:pt x="1257" y="223977"/>
                </a:lnTo>
                <a:lnTo>
                  <a:pt x="5092" y="242114"/>
                </a:lnTo>
                <a:lnTo>
                  <a:pt x="15201" y="256894"/>
                </a:lnTo>
                <a:lnTo>
                  <a:pt x="30093" y="266841"/>
                </a:lnTo>
                <a:lnTo>
                  <a:pt x="48272" y="270484"/>
                </a:lnTo>
                <a:lnTo>
                  <a:pt x="487362" y="270484"/>
                </a:lnTo>
                <a:lnTo>
                  <a:pt x="530539" y="242114"/>
                </a:lnTo>
                <a:lnTo>
                  <a:pt x="534660" y="197383"/>
                </a:lnTo>
                <a:lnTo>
                  <a:pt x="234962" y="197383"/>
                </a:lnTo>
                <a:lnTo>
                  <a:pt x="176479" y="0"/>
                </a:lnTo>
                <a:close/>
              </a:path>
              <a:path w="535939" h="270510">
                <a:moveTo>
                  <a:pt x="263280" y="20098"/>
                </a:moveTo>
                <a:lnTo>
                  <a:pt x="253379" y="20178"/>
                </a:lnTo>
                <a:lnTo>
                  <a:pt x="243394" y="23285"/>
                </a:lnTo>
                <a:lnTo>
                  <a:pt x="238607" y="31851"/>
                </a:lnTo>
                <a:lnTo>
                  <a:pt x="238226" y="42354"/>
                </a:lnTo>
                <a:lnTo>
                  <a:pt x="245160" y="46520"/>
                </a:lnTo>
                <a:lnTo>
                  <a:pt x="234962" y="197383"/>
                </a:lnTo>
                <a:lnTo>
                  <a:pt x="300659" y="197383"/>
                </a:lnTo>
                <a:lnTo>
                  <a:pt x="290563" y="47777"/>
                </a:lnTo>
                <a:lnTo>
                  <a:pt x="299440" y="42075"/>
                </a:lnTo>
                <a:lnTo>
                  <a:pt x="297027" y="31851"/>
                </a:lnTo>
                <a:lnTo>
                  <a:pt x="290815" y="23039"/>
                </a:lnTo>
                <a:lnTo>
                  <a:pt x="283070" y="20612"/>
                </a:lnTo>
                <a:lnTo>
                  <a:pt x="267817" y="20612"/>
                </a:lnTo>
                <a:lnTo>
                  <a:pt x="263280" y="20098"/>
                </a:lnTo>
                <a:close/>
              </a:path>
              <a:path w="535939" h="270510">
                <a:moveTo>
                  <a:pt x="359168" y="0"/>
                </a:moveTo>
                <a:lnTo>
                  <a:pt x="300659" y="197383"/>
                </a:lnTo>
                <a:lnTo>
                  <a:pt x="534660" y="197383"/>
                </a:lnTo>
                <a:lnTo>
                  <a:pt x="535622" y="106972"/>
                </a:lnTo>
                <a:lnTo>
                  <a:pt x="532198" y="81149"/>
                </a:lnTo>
                <a:lnTo>
                  <a:pt x="520650" y="58583"/>
                </a:lnTo>
                <a:lnTo>
                  <a:pt x="502323" y="41072"/>
                </a:lnTo>
                <a:lnTo>
                  <a:pt x="478561" y="30416"/>
                </a:lnTo>
                <a:lnTo>
                  <a:pt x="359168" y="0"/>
                </a:lnTo>
                <a:close/>
              </a:path>
              <a:path w="535939" h="270510">
                <a:moveTo>
                  <a:pt x="280989" y="19959"/>
                </a:moveTo>
                <a:lnTo>
                  <a:pt x="271879" y="20016"/>
                </a:lnTo>
                <a:lnTo>
                  <a:pt x="267817" y="20612"/>
                </a:lnTo>
                <a:lnTo>
                  <a:pt x="283070" y="20612"/>
                </a:lnTo>
                <a:lnTo>
                  <a:pt x="280989" y="19959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28235" y="1809393"/>
            <a:ext cx="259754" cy="204500"/>
          </a:xfrm>
          <a:custGeom>
            <a:avLst/>
            <a:gdLst/>
            <a:ahLst/>
            <a:cxnLst/>
            <a:rect l="l" t="t" r="r" b="b"/>
            <a:pathLst>
              <a:path w="259714" h="204469">
                <a:moveTo>
                  <a:pt x="93504" y="80801"/>
                </a:moveTo>
                <a:lnTo>
                  <a:pt x="84351" y="82810"/>
                </a:lnTo>
                <a:lnTo>
                  <a:pt x="76339" y="87943"/>
                </a:lnTo>
                <a:lnTo>
                  <a:pt x="69164" y="96050"/>
                </a:lnTo>
                <a:lnTo>
                  <a:pt x="60322" y="107964"/>
                </a:lnTo>
                <a:lnTo>
                  <a:pt x="51109" y="119591"/>
                </a:lnTo>
                <a:lnTo>
                  <a:pt x="32245" y="142455"/>
                </a:lnTo>
                <a:lnTo>
                  <a:pt x="24260" y="152208"/>
                </a:lnTo>
                <a:lnTo>
                  <a:pt x="0" y="181165"/>
                </a:lnTo>
                <a:lnTo>
                  <a:pt x="0" y="203923"/>
                </a:lnTo>
                <a:lnTo>
                  <a:pt x="225056" y="203923"/>
                </a:lnTo>
                <a:lnTo>
                  <a:pt x="240522" y="201277"/>
                </a:lnTo>
                <a:lnTo>
                  <a:pt x="252236" y="193776"/>
                </a:lnTo>
                <a:lnTo>
                  <a:pt x="259009" y="182074"/>
                </a:lnTo>
                <a:lnTo>
                  <a:pt x="259651" y="166827"/>
                </a:lnTo>
                <a:lnTo>
                  <a:pt x="257562" y="152822"/>
                </a:lnTo>
                <a:lnTo>
                  <a:pt x="256266" y="142011"/>
                </a:lnTo>
                <a:lnTo>
                  <a:pt x="254332" y="129990"/>
                </a:lnTo>
                <a:lnTo>
                  <a:pt x="250329" y="112356"/>
                </a:lnTo>
                <a:lnTo>
                  <a:pt x="244981" y="95083"/>
                </a:lnTo>
                <a:lnTo>
                  <a:pt x="237801" y="83324"/>
                </a:lnTo>
                <a:lnTo>
                  <a:pt x="108762" y="83324"/>
                </a:lnTo>
                <a:lnTo>
                  <a:pt x="104101" y="82067"/>
                </a:lnTo>
                <a:lnTo>
                  <a:pt x="93504" y="80801"/>
                </a:lnTo>
                <a:close/>
              </a:path>
              <a:path w="259714" h="204469">
                <a:moveTo>
                  <a:pt x="113779" y="82791"/>
                </a:moveTo>
                <a:lnTo>
                  <a:pt x="108762" y="83324"/>
                </a:lnTo>
                <a:lnTo>
                  <a:pt x="121665" y="83324"/>
                </a:lnTo>
                <a:lnTo>
                  <a:pt x="113779" y="82791"/>
                </a:lnTo>
                <a:close/>
              </a:path>
              <a:path w="259714" h="204469">
                <a:moveTo>
                  <a:pt x="94602" y="0"/>
                </a:moveTo>
                <a:lnTo>
                  <a:pt x="101552" y="21586"/>
                </a:lnTo>
                <a:lnTo>
                  <a:pt x="108301" y="42437"/>
                </a:lnTo>
                <a:lnTo>
                  <a:pt x="114915" y="62745"/>
                </a:lnTo>
                <a:lnTo>
                  <a:pt x="121665" y="83324"/>
                </a:lnTo>
                <a:lnTo>
                  <a:pt x="237801" y="83324"/>
                </a:lnTo>
                <a:lnTo>
                  <a:pt x="208216" y="56807"/>
                </a:lnTo>
                <a:lnTo>
                  <a:pt x="153090" y="28536"/>
                </a:lnTo>
                <a:lnTo>
                  <a:pt x="94602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523737" y="1428001"/>
            <a:ext cx="387408" cy="358193"/>
          </a:xfrm>
          <a:custGeom>
            <a:avLst/>
            <a:gdLst/>
            <a:ahLst/>
            <a:cxnLst/>
            <a:rect l="l" t="t" r="r" b="b"/>
            <a:pathLst>
              <a:path w="387350" h="358140">
                <a:moveTo>
                  <a:pt x="265750" y="316869"/>
                </a:moveTo>
                <a:lnTo>
                  <a:pt x="129427" y="316869"/>
                </a:lnTo>
                <a:lnTo>
                  <a:pt x="132327" y="319374"/>
                </a:lnTo>
                <a:lnTo>
                  <a:pt x="139700" y="326934"/>
                </a:lnTo>
                <a:lnTo>
                  <a:pt x="154835" y="341130"/>
                </a:lnTo>
                <a:lnTo>
                  <a:pt x="170916" y="351597"/>
                </a:lnTo>
                <a:lnTo>
                  <a:pt x="187302" y="357474"/>
                </a:lnTo>
                <a:lnTo>
                  <a:pt x="203352" y="357897"/>
                </a:lnTo>
                <a:lnTo>
                  <a:pt x="209888" y="356672"/>
                </a:lnTo>
                <a:lnTo>
                  <a:pt x="247221" y="337216"/>
                </a:lnTo>
                <a:lnTo>
                  <a:pt x="265557" y="317168"/>
                </a:lnTo>
                <a:lnTo>
                  <a:pt x="265750" y="316869"/>
                </a:lnTo>
                <a:close/>
              </a:path>
              <a:path w="387350" h="358140">
                <a:moveTo>
                  <a:pt x="166179" y="0"/>
                </a:moveTo>
                <a:lnTo>
                  <a:pt x="128794" y="8723"/>
                </a:lnTo>
                <a:lnTo>
                  <a:pt x="95567" y="28700"/>
                </a:lnTo>
                <a:lnTo>
                  <a:pt x="63719" y="72061"/>
                </a:lnTo>
                <a:lnTo>
                  <a:pt x="51892" y="122794"/>
                </a:lnTo>
                <a:lnTo>
                  <a:pt x="50003" y="166798"/>
                </a:lnTo>
                <a:lnTo>
                  <a:pt x="49420" y="188829"/>
                </a:lnTo>
                <a:lnTo>
                  <a:pt x="44600" y="236364"/>
                </a:lnTo>
                <a:lnTo>
                  <a:pt x="23647" y="281939"/>
                </a:lnTo>
                <a:lnTo>
                  <a:pt x="0" y="299159"/>
                </a:lnTo>
                <a:lnTo>
                  <a:pt x="29005" y="314375"/>
                </a:lnTo>
                <a:lnTo>
                  <a:pt x="62563" y="318436"/>
                </a:lnTo>
                <a:lnTo>
                  <a:pt x="97097" y="317456"/>
                </a:lnTo>
                <a:lnTo>
                  <a:pt x="129025" y="317456"/>
                </a:lnTo>
                <a:lnTo>
                  <a:pt x="128996" y="317051"/>
                </a:lnTo>
                <a:lnTo>
                  <a:pt x="129427" y="316869"/>
                </a:lnTo>
                <a:lnTo>
                  <a:pt x="265750" y="316869"/>
                </a:lnTo>
                <a:lnTo>
                  <a:pt x="266827" y="315212"/>
                </a:lnTo>
                <a:lnTo>
                  <a:pt x="268160" y="313396"/>
                </a:lnTo>
                <a:lnTo>
                  <a:pt x="353599" y="313396"/>
                </a:lnTo>
                <a:lnTo>
                  <a:pt x="361460" y="312364"/>
                </a:lnTo>
                <a:lnTo>
                  <a:pt x="387235" y="299883"/>
                </a:lnTo>
                <a:lnTo>
                  <a:pt x="369778" y="286898"/>
                </a:lnTo>
                <a:lnTo>
                  <a:pt x="357143" y="274045"/>
                </a:lnTo>
                <a:lnTo>
                  <a:pt x="342708" y="230207"/>
                </a:lnTo>
                <a:lnTo>
                  <a:pt x="341848" y="201956"/>
                </a:lnTo>
                <a:lnTo>
                  <a:pt x="342392" y="187894"/>
                </a:lnTo>
                <a:lnTo>
                  <a:pt x="343614" y="157983"/>
                </a:lnTo>
                <a:lnTo>
                  <a:pt x="342973" y="128271"/>
                </a:lnTo>
                <a:lnTo>
                  <a:pt x="329438" y="70000"/>
                </a:lnTo>
                <a:lnTo>
                  <a:pt x="301393" y="34167"/>
                </a:lnTo>
                <a:lnTo>
                  <a:pt x="254698" y="20928"/>
                </a:lnTo>
                <a:lnTo>
                  <a:pt x="250571" y="20750"/>
                </a:lnTo>
                <a:lnTo>
                  <a:pt x="244106" y="19137"/>
                </a:lnTo>
                <a:lnTo>
                  <a:pt x="240715" y="16991"/>
                </a:lnTo>
                <a:lnTo>
                  <a:pt x="204545" y="2698"/>
                </a:lnTo>
                <a:lnTo>
                  <a:pt x="166179" y="0"/>
                </a:lnTo>
                <a:close/>
              </a:path>
              <a:path w="387350" h="358140">
                <a:moveTo>
                  <a:pt x="129025" y="317456"/>
                </a:moveTo>
                <a:lnTo>
                  <a:pt x="97097" y="317456"/>
                </a:lnTo>
                <a:lnTo>
                  <a:pt x="129032" y="317549"/>
                </a:lnTo>
                <a:close/>
              </a:path>
              <a:path w="387350" h="358140">
                <a:moveTo>
                  <a:pt x="353599" y="313396"/>
                </a:moveTo>
                <a:lnTo>
                  <a:pt x="268160" y="313396"/>
                </a:lnTo>
                <a:lnTo>
                  <a:pt x="267944" y="313713"/>
                </a:lnTo>
                <a:lnTo>
                  <a:pt x="267766" y="314132"/>
                </a:lnTo>
                <a:lnTo>
                  <a:pt x="267538" y="314450"/>
                </a:lnTo>
                <a:lnTo>
                  <a:pt x="298671" y="315771"/>
                </a:lnTo>
                <a:lnTo>
                  <a:pt x="330958" y="316368"/>
                </a:lnTo>
                <a:lnTo>
                  <a:pt x="353599" y="313396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61312" y="1807807"/>
            <a:ext cx="306751" cy="205771"/>
          </a:xfrm>
          <a:custGeom>
            <a:avLst/>
            <a:gdLst/>
            <a:ahLst/>
            <a:cxnLst/>
            <a:rect l="l" t="t" r="r" b="b"/>
            <a:pathLst>
              <a:path w="306704" h="205739">
                <a:moveTo>
                  <a:pt x="162084" y="0"/>
                </a:moveTo>
                <a:lnTo>
                  <a:pt x="70349" y="46907"/>
                </a:lnTo>
                <a:lnTo>
                  <a:pt x="30686" y="70110"/>
                </a:lnTo>
                <a:lnTo>
                  <a:pt x="11246" y="103466"/>
                </a:lnTo>
                <a:lnTo>
                  <a:pt x="17" y="163645"/>
                </a:lnTo>
                <a:lnTo>
                  <a:pt x="0" y="164427"/>
                </a:lnTo>
                <a:lnTo>
                  <a:pt x="508" y="180051"/>
                </a:lnTo>
                <a:lnTo>
                  <a:pt x="7252" y="193305"/>
                </a:lnTo>
                <a:lnTo>
                  <a:pt x="19101" y="202222"/>
                </a:lnTo>
                <a:lnTo>
                  <a:pt x="34944" y="205409"/>
                </a:lnTo>
                <a:lnTo>
                  <a:pt x="95688" y="205562"/>
                </a:lnTo>
                <a:lnTo>
                  <a:pt x="266998" y="205486"/>
                </a:lnTo>
                <a:lnTo>
                  <a:pt x="267055" y="182372"/>
                </a:lnTo>
                <a:lnTo>
                  <a:pt x="255886" y="182372"/>
                </a:lnTo>
                <a:lnTo>
                  <a:pt x="240137" y="164427"/>
                </a:lnTo>
                <a:lnTo>
                  <a:pt x="224574" y="146416"/>
                </a:lnTo>
                <a:lnTo>
                  <a:pt x="209516" y="128070"/>
                </a:lnTo>
                <a:lnTo>
                  <a:pt x="195282" y="109118"/>
                </a:lnTo>
                <a:lnTo>
                  <a:pt x="184097" y="95613"/>
                </a:lnTo>
                <a:lnTo>
                  <a:pt x="171707" y="86274"/>
                </a:lnTo>
                <a:lnTo>
                  <a:pt x="168155" y="85305"/>
                </a:lnTo>
                <a:lnTo>
                  <a:pt x="138462" y="85305"/>
                </a:lnTo>
                <a:lnTo>
                  <a:pt x="136684" y="84048"/>
                </a:lnTo>
                <a:lnTo>
                  <a:pt x="133801" y="82981"/>
                </a:lnTo>
                <a:lnTo>
                  <a:pt x="162084" y="0"/>
                </a:lnTo>
                <a:close/>
              </a:path>
              <a:path w="306704" h="205739">
                <a:moveTo>
                  <a:pt x="219970" y="34556"/>
                </a:moveTo>
                <a:lnTo>
                  <a:pt x="229747" y="68311"/>
                </a:lnTo>
                <a:lnTo>
                  <a:pt x="238938" y="108264"/>
                </a:lnTo>
                <a:lnTo>
                  <a:pt x="247624" y="148317"/>
                </a:lnTo>
                <a:lnTo>
                  <a:pt x="255886" y="182372"/>
                </a:lnTo>
                <a:lnTo>
                  <a:pt x="267055" y="182372"/>
                </a:lnTo>
                <a:lnTo>
                  <a:pt x="268885" y="172952"/>
                </a:lnTo>
                <a:lnTo>
                  <a:pt x="271401" y="163645"/>
                </a:lnTo>
                <a:lnTo>
                  <a:pt x="277006" y="145630"/>
                </a:lnTo>
                <a:lnTo>
                  <a:pt x="283655" y="120483"/>
                </a:lnTo>
                <a:lnTo>
                  <a:pt x="291143" y="89223"/>
                </a:lnTo>
                <a:lnTo>
                  <a:pt x="298900" y="58030"/>
                </a:lnTo>
                <a:lnTo>
                  <a:pt x="302018" y="47598"/>
                </a:lnTo>
                <a:lnTo>
                  <a:pt x="255781" y="47598"/>
                </a:lnTo>
                <a:lnTo>
                  <a:pt x="239272" y="42915"/>
                </a:lnTo>
                <a:lnTo>
                  <a:pt x="219970" y="34556"/>
                </a:lnTo>
                <a:close/>
              </a:path>
              <a:path w="306704" h="205739">
                <a:moveTo>
                  <a:pt x="157170" y="82311"/>
                </a:moveTo>
                <a:lnTo>
                  <a:pt x="139541" y="84937"/>
                </a:lnTo>
                <a:lnTo>
                  <a:pt x="138462" y="85305"/>
                </a:lnTo>
                <a:lnTo>
                  <a:pt x="168155" y="85305"/>
                </a:lnTo>
                <a:lnTo>
                  <a:pt x="157170" y="82311"/>
                </a:lnTo>
                <a:close/>
              </a:path>
              <a:path w="306704" h="205739">
                <a:moveTo>
                  <a:pt x="306356" y="33083"/>
                </a:moveTo>
                <a:lnTo>
                  <a:pt x="275981" y="45391"/>
                </a:lnTo>
                <a:lnTo>
                  <a:pt x="255781" y="47598"/>
                </a:lnTo>
                <a:lnTo>
                  <a:pt x="302018" y="47598"/>
                </a:lnTo>
                <a:lnTo>
                  <a:pt x="306356" y="33083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9932" y="2125803"/>
            <a:ext cx="635488" cy="183411"/>
          </a:xfrm>
          <a:prstGeom prst="rect">
            <a:avLst/>
          </a:prstGeom>
        </p:spPr>
        <p:txBody>
          <a:bodyPr vert="horz" wrap="square" lIns="0" tIns="1397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22,9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15420" y="2125803"/>
            <a:ext cx="628875" cy="183411"/>
          </a:xfrm>
          <a:prstGeom prst="rect">
            <a:avLst/>
          </a:prstGeom>
        </p:spPr>
        <p:txBody>
          <a:bodyPr vert="horz" wrap="square" lIns="0" tIns="1397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77,1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2718" y="2921820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75,8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 удовлетворены проживанием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5078" y="2867029"/>
            <a:ext cx="4083021" cy="406460"/>
          </a:xfrm>
          <a:custGeom>
            <a:avLst/>
            <a:gdLst/>
            <a:ahLst/>
            <a:cxnLst/>
            <a:rect l="l" t="t" r="r" b="b"/>
            <a:pathLst>
              <a:path w="4082415" h="406400">
                <a:moveTo>
                  <a:pt x="4082237" y="0"/>
                </a:moveTo>
                <a:lnTo>
                  <a:pt x="344919" y="0"/>
                </a:lnTo>
                <a:lnTo>
                  <a:pt x="0" y="405955"/>
                </a:lnTo>
                <a:lnTo>
                  <a:pt x="4082237" y="405955"/>
                </a:lnTo>
                <a:lnTo>
                  <a:pt x="408223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56501" y="158126"/>
            <a:ext cx="5032652" cy="3206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dirty="0">
                <a:latin typeface="+mn-lt"/>
              </a:rPr>
              <a:t>ПОЗИЦИЯ НАСЕЛЕНИЯ</a:t>
            </a:r>
            <a:r>
              <a:rPr lang="ru-RU" sz="1450" spc="40" dirty="0">
                <a:latin typeface="+mn-lt"/>
              </a:rPr>
              <a:t> — опрос</a:t>
            </a:r>
            <a:endParaRPr sz="1450" spc="40" dirty="0">
              <a:latin typeface="+mn-lt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654464" y="4503197"/>
            <a:ext cx="44457" cy="42551"/>
          </a:xfrm>
          <a:custGeom>
            <a:avLst/>
            <a:gdLst/>
            <a:ahLst/>
            <a:cxnLst/>
            <a:rect l="l" t="t" r="r" b="b"/>
            <a:pathLst>
              <a:path w="44450" h="42545">
                <a:moveTo>
                  <a:pt x="22958" y="0"/>
                </a:moveTo>
                <a:lnTo>
                  <a:pt x="14624" y="1198"/>
                </a:lnTo>
                <a:lnTo>
                  <a:pt x="7366" y="5321"/>
                </a:lnTo>
                <a:lnTo>
                  <a:pt x="2127" y="12044"/>
                </a:lnTo>
                <a:lnTo>
                  <a:pt x="0" y="20206"/>
                </a:lnTo>
                <a:lnTo>
                  <a:pt x="1243" y="28238"/>
                </a:lnTo>
                <a:lnTo>
                  <a:pt x="5522" y="35234"/>
                </a:lnTo>
                <a:lnTo>
                  <a:pt x="12503" y="40289"/>
                </a:lnTo>
                <a:lnTo>
                  <a:pt x="20963" y="42338"/>
                </a:lnTo>
                <a:lnTo>
                  <a:pt x="29294" y="41140"/>
                </a:lnTo>
                <a:lnTo>
                  <a:pt x="36550" y="37017"/>
                </a:lnTo>
                <a:lnTo>
                  <a:pt x="41789" y="30294"/>
                </a:lnTo>
                <a:lnTo>
                  <a:pt x="43917" y="22135"/>
                </a:lnTo>
                <a:lnTo>
                  <a:pt x="42675" y="14100"/>
                </a:lnTo>
                <a:lnTo>
                  <a:pt x="38399" y="7100"/>
                </a:lnTo>
                <a:lnTo>
                  <a:pt x="31426" y="2049"/>
                </a:lnTo>
                <a:lnTo>
                  <a:pt x="229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627074" y="4476772"/>
            <a:ext cx="98713" cy="95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616001" y="4466104"/>
            <a:ext cx="120852" cy="1165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5921125" y="962025"/>
            <a:ext cx="242845" cy="1585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4373377" y="2055877"/>
            <a:ext cx="42551" cy="41281"/>
          </a:xfrm>
          <a:custGeom>
            <a:avLst/>
            <a:gdLst/>
            <a:ahLst/>
            <a:cxnLst/>
            <a:rect l="l" t="t" r="r" b="b"/>
            <a:pathLst>
              <a:path w="42545" h="41275">
                <a:moveTo>
                  <a:pt x="22077" y="0"/>
                </a:moveTo>
                <a:lnTo>
                  <a:pt x="14066" y="1150"/>
                </a:lnTo>
                <a:lnTo>
                  <a:pt x="7086" y="5112"/>
                </a:lnTo>
                <a:lnTo>
                  <a:pt x="2044" y="11581"/>
                </a:lnTo>
                <a:lnTo>
                  <a:pt x="0" y="19432"/>
                </a:lnTo>
                <a:lnTo>
                  <a:pt x="1195" y="27159"/>
                </a:lnTo>
                <a:lnTo>
                  <a:pt x="5307" y="33889"/>
                </a:lnTo>
                <a:lnTo>
                  <a:pt x="12014" y="38747"/>
                </a:lnTo>
                <a:lnTo>
                  <a:pt x="20153" y="40720"/>
                </a:lnTo>
                <a:lnTo>
                  <a:pt x="28171" y="39569"/>
                </a:lnTo>
                <a:lnTo>
                  <a:pt x="35156" y="35603"/>
                </a:lnTo>
                <a:lnTo>
                  <a:pt x="40195" y="29133"/>
                </a:lnTo>
                <a:lnTo>
                  <a:pt x="42239" y="21284"/>
                </a:lnTo>
                <a:lnTo>
                  <a:pt x="41043" y="13559"/>
                </a:lnTo>
                <a:lnTo>
                  <a:pt x="36927" y="6830"/>
                </a:lnTo>
                <a:lnTo>
                  <a:pt x="30213" y="1967"/>
                </a:lnTo>
                <a:lnTo>
                  <a:pt x="22077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634035" y="4483491"/>
            <a:ext cx="84785" cy="817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377244" y="3503169"/>
            <a:ext cx="6335065" cy="223812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Причины выбора места жительства в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муниципалитете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7270263" y="2943225"/>
            <a:ext cx="2915083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Что больше всего ценят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?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5535553" y="1908645"/>
            <a:ext cx="1242955" cy="370627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абочие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и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служащие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7004576" y="1654796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41,2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7830586" y="1652569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13,7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9117292" y="1683483"/>
            <a:ext cx="1319726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477294" y="1242825"/>
            <a:ext cx="1862321" cy="22064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из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lang="ru-RU" sz="1300" b="1" dirty="0">
                <a:solidFill>
                  <a:srgbClr val="2B2F32"/>
                </a:solidFill>
                <a:cs typeface="DIN Pro Medium" panose="020B0604020101020102" pitchFamily="34" charset="0"/>
              </a:rPr>
              <a:t>19 335 </a:t>
            </a: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чел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.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469900" y="2044514"/>
            <a:ext cx="1862760" cy="21291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выборка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306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чел.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3011624" y="1642440"/>
            <a:ext cx="967181" cy="25908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&gt;1,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-796" y="1503261"/>
            <a:ext cx="306751" cy="525858"/>
          </a:xfrm>
          <a:custGeom>
            <a:avLst/>
            <a:gdLst/>
            <a:ahLst/>
            <a:cxnLst/>
            <a:rect l="l" t="t" r="r" b="b"/>
            <a:pathLst>
              <a:path w="306705" h="525780">
                <a:moveTo>
                  <a:pt x="4051" y="0"/>
                </a:moveTo>
                <a:lnTo>
                  <a:pt x="0" y="1854"/>
                </a:lnTo>
                <a:lnTo>
                  <a:pt x="253" y="523379"/>
                </a:lnTo>
                <a:lnTo>
                  <a:pt x="4317" y="525233"/>
                </a:lnTo>
                <a:lnTo>
                  <a:pt x="306565" y="263918"/>
                </a:lnTo>
                <a:lnTo>
                  <a:pt x="306565" y="261023"/>
                </a:lnTo>
                <a:lnTo>
                  <a:pt x="405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496193" y="157273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2434592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2191376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1948135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1704906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1461678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1218449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975208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731993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2683349" y="1572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4" name="object 211">
            <a:extLst>
              <a:ext uri="{FF2B5EF4-FFF2-40B4-BE49-F238E27FC236}">
                <a16:creationId xmlns="" xmlns:a16="http://schemas.microsoft.com/office/drawing/2014/main" id="{EB472D37-C6E9-46DA-AA8E-D81360A76592}"/>
              </a:ext>
            </a:extLst>
          </p:cNvPr>
          <p:cNvSpPr txBox="1"/>
          <p:nvPr/>
        </p:nvSpPr>
        <p:spPr>
          <a:xfrm>
            <a:off x="5570558" y="1654494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81,0%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6" name="object 212">
            <a:extLst>
              <a:ext uri="{FF2B5EF4-FFF2-40B4-BE49-F238E27FC236}">
                <a16:creationId xmlns="" xmlns:a16="http://schemas.microsoft.com/office/drawing/2014/main" id="{F3F1DEFA-7645-44AB-95FB-0939E5EE1537}"/>
              </a:ext>
            </a:extLst>
          </p:cNvPr>
          <p:cNvSpPr txBox="1"/>
          <p:nvPr/>
        </p:nvSpPr>
        <p:spPr>
          <a:xfrm>
            <a:off x="6756854" y="1928168"/>
            <a:ext cx="1138630" cy="223812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молодежь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7" name="object 213">
            <a:extLst>
              <a:ext uri="{FF2B5EF4-FFF2-40B4-BE49-F238E27FC236}">
                <a16:creationId xmlns="" xmlns:a16="http://schemas.microsoft.com/office/drawing/2014/main" id="{97D6ED90-A86A-4E9F-A90B-CE6C7E7A5530}"/>
              </a:ext>
            </a:extLst>
          </p:cNvPr>
          <p:cNvSpPr txBox="1"/>
          <p:nvPr/>
        </p:nvSpPr>
        <p:spPr>
          <a:xfrm>
            <a:off x="7827807" y="1906826"/>
            <a:ext cx="1327982" cy="534200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работают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 пределами места  жительства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8" name="object 218">
            <a:extLst>
              <a:ext uri="{FF2B5EF4-FFF2-40B4-BE49-F238E27FC236}">
                <a16:creationId xmlns="" xmlns:a16="http://schemas.microsoft.com/office/drawing/2014/main" id="{E9C619F4-AD4D-4385-8800-188085181697}"/>
              </a:ext>
            </a:extLst>
          </p:cNvPr>
          <p:cNvSpPr txBox="1"/>
          <p:nvPr/>
        </p:nvSpPr>
        <p:spPr>
          <a:xfrm>
            <a:off x="9117292" y="1950100"/>
            <a:ext cx="1319726" cy="370627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предприниматели и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самозанятые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0" name="object 212">
            <a:extLst>
              <a:ext uri="{FF2B5EF4-FFF2-40B4-BE49-F238E27FC236}">
                <a16:creationId xmlns="" xmlns:a16="http://schemas.microsoft.com/office/drawing/2014/main" id="{F294D3D9-3109-494A-A48B-29C5B225CC29}"/>
              </a:ext>
            </a:extLst>
          </p:cNvPr>
          <p:cNvSpPr txBox="1"/>
          <p:nvPr/>
        </p:nvSpPr>
        <p:spPr>
          <a:xfrm>
            <a:off x="4233264" y="4080974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25,5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1" name="object 213">
            <a:extLst>
              <a:ext uri="{FF2B5EF4-FFF2-40B4-BE49-F238E27FC236}">
                <a16:creationId xmlns="" xmlns:a16="http://schemas.microsoft.com/office/drawing/2014/main" id="{2353B5B1-3156-4F7C-A8FF-88CCFB8D8359}"/>
              </a:ext>
            </a:extLst>
          </p:cNvPr>
          <p:cNvSpPr txBox="1"/>
          <p:nvPr/>
        </p:nvSpPr>
        <p:spPr>
          <a:xfrm>
            <a:off x="5125492" y="4078747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37,9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2" name="object 212">
            <a:extLst>
              <a:ext uri="{FF2B5EF4-FFF2-40B4-BE49-F238E27FC236}">
                <a16:creationId xmlns="" xmlns:a16="http://schemas.microsoft.com/office/drawing/2014/main" id="{D44F3748-4F3B-41CE-BA82-8DB03E494C36}"/>
              </a:ext>
            </a:extLst>
          </p:cNvPr>
          <p:cNvSpPr txBox="1"/>
          <p:nvPr/>
        </p:nvSpPr>
        <p:spPr>
          <a:xfrm>
            <a:off x="3985542" y="4354346"/>
            <a:ext cx="1138630" cy="225780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безопасност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ь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3" name="object 213">
            <a:extLst>
              <a:ext uri="{FF2B5EF4-FFF2-40B4-BE49-F238E27FC236}">
                <a16:creationId xmlns="" xmlns:a16="http://schemas.microsoft.com/office/drawing/2014/main" id="{9A633571-0C31-4F38-9879-F85DEC6C2FC8}"/>
              </a:ext>
            </a:extLst>
          </p:cNvPr>
          <p:cNvSpPr txBox="1"/>
          <p:nvPr/>
        </p:nvSpPr>
        <p:spPr>
          <a:xfrm>
            <a:off x="5122712" y="4333004"/>
            <a:ext cx="1327982" cy="393069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быт и досуг для детей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5" name="object 212">
            <a:extLst>
              <a:ext uri="{FF2B5EF4-FFF2-40B4-BE49-F238E27FC236}">
                <a16:creationId xmlns="" xmlns:a16="http://schemas.microsoft.com/office/drawing/2014/main" id="{1584677A-47D2-45C9-8CF7-5B2C97C5F0C1}"/>
              </a:ext>
            </a:extLst>
          </p:cNvPr>
          <p:cNvSpPr txBox="1"/>
          <p:nvPr/>
        </p:nvSpPr>
        <p:spPr>
          <a:xfrm>
            <a:off x="618041" y="5824303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36,3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6" name="object 213">
            <a:extLst>
              <a:ext uri="{FF2B5EF4-FFF2-40B4-BE49-F238E27FC236}">
                <a16:creationId xmlns="" xmlns:a16="http://schemas.microsoft.com/office/drawing/2014/main" id="{80B98D13-DC73-4EA7-8FE6-E79EB7E2AE4D}"/>
              </a:ext>
            </a:extLst>
          </p:cNvPr>
          <p:cNvSpPr txBox="1"/>
          <p:nvPr/>
        </p:nvSpPr>
        <p:spPr>
          <a:xfrm>
            <a:off x="1412621" y="5822076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44,1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8" name="object 212">
            <a:extLst>
              <a:ext uri="{FF2B5EF4-FFF2-40B4-BE49-F238E27FC236}">
                <a16:creationId xmlns="" xmlns:a16="http://schemas.microsoft.com/office/drawing/2014/main" id="{E1AE6896-E870-45FB-AEC0-C98B13A4BA56}"/>
              </a:ext>
            </a:extLst>
          </p:cNvPr>
          <p:cNvSpPr txBox="1"/>
          <p:nvPr/>
        </p:nvSpPr>
        <p:spPr>
          <a:xfrm>
            <a:off x="370320" y="6097675"/>
            <a:ext cx="1138630" cy="507908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недостаточное обустройство территории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9" name="object 213">
            <a:extLst>
              <a:ext uri="{FF2B5EF4-FFF2-40B4-BE49-F238E27FC236}">
                <a16:creationId xmlns="" xmlns:a16="http://schemas.microsoft.com/office/drawing/2014/main" id="{F32A0D4F-1D66-4B0D-9F5A-614EA7ACF036}"/>
              </a:ext>
            </a:extLst>
          </p:cNvPr>
          <p:cNvSpPr txBox="1"/>
          <p:nvPr/>
        </p:nvSpPr>
        <p:spPr>
          <a:xfrm>
            <a:off x="1409841" y="6076333"/>
            <a:ext cx="1327982" cy="393069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сложно найти    работу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74" name="object 212">
            <a:extLst>
              <a:ext uri="{FF2B5EF4-FFF2-40B4-BE49-F238E27FC236}">
                <a16:creationId xmlns="" xmlns:a16="http://schemas.microsoft.com/office/drawing/2014/main" id="{171587EC-6188-4131-B288-979D14BAD210}"/>
              </a:ext>
            </a:extLst>
          </p:cNvPr>
          <p:cNvSpPr txBox="1"/>
          <p:nvPr/>
        </p:nvSpPr>
        <p:spPr>
          <a:xfrm>
            <a:off x="2876763" y="5821642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52,9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76" name="object 212">
            <a:extLst>
              <a:ext uri="{FF2B5EF4-FFF2-40B4-BE49-F238E27FC236}">
                <a16:creationId xmlns="" xmlns:a16="http://schemas.microsoft.com/office/drawing/2014/main" id="{5CE50F27-B035-407D-90D3-71F40A65617C}"/>
              </a:ext>
            </a:extLst>
          </p:cNvPr>
          <p:cNvSpPr txBox="1"/>
          <p:nvPr/>
        </p:nvSpPr>
        <p:spPr>
          <a:xfrm>
            <a:off x="2629041" y="6095014"/>
            <a:ext cx="1138630" cy="507908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 достаточно хорошее состояние дорог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2" name="object 20">
            <a:extLst>
              <a:ext uri="{FF2B5EF4-FFF2-40B4-BE49-F238E27FC236}">
                <a16:creationId xmlns="" xmlns:a16="http://schemas.microsoft.com/office/drawing/2014/main" id="{A2025D20-5FFD-47BD-B65D-45975741BA64}"/>
              </a:ext>
            </a:extLst>
          </p:cNvPr>
          <p:cNvSpPr txBox="1"/>
          <p:nvPr/>
        </p:nvSpPr>
        <p:spPr>
          <a:xfrm>
            <a:off x="3575800" y="896276"/>
            <a:ext cx="31305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50" b="1" dirty="0">
                <a:solidFill>
                  <a:srgbClr val="2B2F32"/>
                </a:solidFill>
                <a:latin typeface="Calibri"/>
                <a:cs typeface="DIN Pro Medium" panose="020B0604020101020102" pitchFamily="34" charset="0"/>
              </a:rPr>
              <a:t>Характеристики выборки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4" name="object 187">
            <a:extLst>
              <a:ext uri="{FF2B5EF4-FFF2-40B4-BE49-F238E27FC236}">
                <a16:creationId xmlns="" xmlns:a16="http://schemas.microsoft.com/office/drawing/2014/main" id="{A4213B33-E02C-497F-B492-9C9F9A49331C}"/>
              </a:ext>
            </a:extLst>
          </p:cNvPr>
          <p:cNvSpPr txBox="1"/>
          <p:nvPr/>
        </p:nvSpPr>
        <p:spPr>
          <a:xfrm>
            <a:off x="7179050" y="3472299"/>
            <a:ext cx="2934816" cy="223781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Частота упоминания в ответах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5" name="object 82">
            <a:extLst>
              <a:ext uri="{FF2B5EF4-FFF2-40B4-BE49-F238E27FC236}">
                <a16:creationId xmlns="" xmlns:a16="http://schemas.microsoft.com/office/drawing/2014/main" id="{292C1090-A330-42FE-AD2F-014FFFFAAF9A}"/>
              </a:ext>
            </a:extLst>
          </p:cNvPr>
          <p:cNvSpPr txBox="1"/>
          <p:nvPr/>
        </p:nvSpPr>
        <p:spPr>
          <a:xfrm>
            <a:off x="6851106" y="6818689"/>
            <a:ext cx="3747288" cy="49244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249554" lvl="0">
              <a:lnSpc>
                <a:spcPts val="1200"/>
              </a:lnSpc>
              <a:spcBef>
                <a:spcPts val="240"/>
              </a:spcBef>
              <a:defRPr/>
            </a:pPr>
            <a:r>
              <a:rPr lang="ru-RU" sz="1000" spc="-20" dirty="0">
                <a:solidFill>
                  <a:srgbClr val="2B2F32"/>
                </a:solidFill>
                <a:cs typeface="DIN Pro Bold"/>
              </a:rPr>
              <a:t>Нет яркой выраженной ИДЕИ проживания на территории муниципалитета: многие дали безэмоциональную, общую оценку, некоторые указали «ничего».</a:t>
            </a:r>
          </a:p>
        </p:txBody>
      </p:sp>
      <p:pic>
        <p:nvPicPr>
          <p:cNvPr id="106" name="Рисунок 105" descr="облако слов">
            <a:extLst>
              <a:ext uri="{FF2B5EF4-FFF2-40B4-BE49-F238E27FC236}">
                <a16:creationId xmlns="" xmlns:a16="http://schemas.microsoft.com/office/drawing/2014/main" id="{F9E8D1CD-224B-4572-BD57-07FDB7C38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58" y="3784381"/>
            <a:ext cx="3780000" cy="28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object 194">
            <a:extLst>
              <a:ext uri="{FF2B5EF4-FFF2-40B4-BE49-F238E27FC236}">
                <a16:creationId xmlns="" xmlns:a16="http://schemas.microsoft.com/office/drawing/2014/main" id="{0971BD50-753C-4737-AF2F-B8E7BEEBE927}"/>
              </a:ext>
            </a:extLst>
          </p:cNvPr>
          <p:cNvSpPr txBox="1"/>
          <p:nvPr/>
        </p:nvSpPr>
        <p:spPr>
          <a:xfrm>
            <a:off x="438621" y="5127941"/>
            <a:ext cx="3333466" cy="431530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Наиболее актуальные проблемы проживания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в данном муниципалитете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10" name="Арка 109">
            <a:extLst>
              <a:ext uri="{FF2B5EF4-FFF2-40B4-BE49-F238E27FC236}">
                <a16:creationId xmlns="" xmlns:a16="http://schemas.microsoft.com/office/drawing/2014/main" id="{23771224-EBC3-4215-9631-D0E02A73B753}"/>
              </a:ext>
            </a:extLst>
          </p:cNvPr>
          <p:cNvSpPr/>
          <p:nvPr/>
        </p:nvSpPr>
        <p:spPr>
          <a:xfrm>
            <a:off x="5613158" y="632038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Арка 110">
            <a:extLst>
              <a:ext uri="{FF2B5EF4-FFF2-40B4-BE49-F238E27FC236}">
                <a16:creationId xmlns="" xmlns:a16="http://schemas.microsoft.com/office/drawing/2014/main" id="{864A3E32-DCE5-49DB-8892-0BE0CD8EE5E5}"/>
              </a:ext>
            </a:extLst>
          </p:cNvPr>
          <p:cNvSpPr/>
          <p:nvPr/>
        </p:nvSpPr>
        <p:spPr>
          <a:xfrm rot="12679827">
            <a:off x="5613158" y="6320386"/>
            <a:ext cx="948109" cy="945728"/>
          </a:xfrm>
          <a:prstGeom prst="blockArc">
            <a:avLst>
              <a:gd name="adj1" fmla="val 10800000"/>
              <a:gd name="adj2" fmla="val 973094"/>
              <a:gd name="adj3" fmla="val 9643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Арка 111">
            <a:extLst>
              <a:ext uri="{FF2B5EF4-FFF2-40B4-BE49-F238E27FC236}">
                <a16:creationId xmlns="" xmlns:a16="http://schemas.microsoft.com/office/drawing/2014/main" id="{0C2302EA-10DC-489E-A98B-D2F0A53F950A}"/>
              </a:ext>
            </a:extLst>
          </p:cNvPr>
          <p:cNvSpPr/>
          <p:nvPr/>
        </p:nvSpPr>
        <p:spPr>
          <a:xfrm>
            <a:off x="4283655" y="6319325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Арка 112">
            <a:extLst>
              <a:ext uri="{FF2B5EF4-FFF2-40B4-BE49-F238E27FC236}">
                <a16:creationId xmlns="" xmlns:a16="http://schemas.microsoft.com/office/drawing/2014/main" id="{ACE34D1D-2373-4CB4-B5E5-294BB9EFF293}"/>
              </a:ext>
            </a:extLst>
          </p:cNvPr>
          <p:cNvSpPr/>
          <p:nvPr/>
        </p:nvSpPr>
        <p:spPr>
          <a:xfrm rot="13943962">
            <a:off x="4283655" y="6319325"/>
            <a:ext cx="948109" cy="945728"/>
          </a:xfrm>
          <a:prstGeom prst="blockArc">
            <a:avLst>
              <a:gd name="adj1" fmla="val 10800000"/>
              <a:gd name="adj2" fmla="val 324294"/>
              <a:gd name="adj3" fmla="val 9811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="" xmlns:a16="http://schemas.microsoft.com/office/drawing/2014/main" id="{741053D1-0E7C-460D-9993-1087123E3171}"/>
              </a:ext>
            </a:extLst>
          </p:cNvPr>
          <p:cNvSpPr/>
          <p:nvPr/>
        </p:nvSpPr>
        <p:spPr>
          <a:xfrm>
            <a:off x="4099172" y="6793076"/>
            <a:ext cx="2711362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object 146">
            <a:extLst>
              <a:ext uri="{FF2B5EF4-FFF2-40B4-BE49-F238E27FC236}">
                <a16:creationId xmlns="" xmlns:a16="http://schemas.microsoft.com/office/drawing/2014/main" id="{02DB47F2-45A2-4C8F-854D-732C1D308BA5}"/>
              </a:ext>
            </a:extLst>
          </p:cNvPr>
          <p:cNvSpPr/>
          <p:nvPr/>
        </p:nvSpPr>
        <p:spPr>
          <a:xfrm>
            <a:off x="5267118" y="6752805"/>
            <a:ext cx="108375" cy="104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object 159">
            <a:extLst>
              <a:ext uri="{FF2B5EF4-FFF2-40B4-BE49-F238E27FC236}">
                <a16:creationId xmlns="" xmlns:a16="http://schemas.microsoft.com/office/drawing/2014/main" id="{D2F67A2A-42FC-43B6-880A-57BB164FD020}"/>
              </a:ext>
            </a:extLst>
          </p:cNvPr>
          <p:cNvSpPr/>
          <p:nvPr/>
        </p:nvSpPr>
        <p:spPr>
          <a:xfrm>
            <a:off x="5264039" y="6749850"/>
            <a:ext cx="114518" cy="110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object 219">
            <a:extLst>
              <a:ext uri="{FF2B5EF4-FFF2-40B4-BE49-F238E27FC236}">
                <a16:creationId xmlns="" xmlns:a16="http://schemas.microsoft.com/office/drawing/2014/main" id="{B924834F-03B0-42C9-8192-C24E19DDC41D}"/>
              </a:ext>
            </a:extLst>
          </p:cNvPr>
          <p:cNvSpPr txBox="1"/>
          <p:nvPr/>
        </p:nvSpPr>
        <p:spPr>
          <a:xfrm>
            <a:off x="4198915" y="6533917"/>
            <a:ext cx="111459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0" marR="5081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36,6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3" name="object 220">
            <a:extLst>
              <a:ext uri="{FF2B5EF4-FFF2-40B4-BE49-F238E27FC236}">
                <a16:creationId xmlns="" xmlns:a16="http://schemas.microsoft.com/office/drawing/2014/main" id="{C682A318-ABE1-413A-A489-37B8C7E582A8}"/>
              </a:ext>
            </a:extLst>
          </p:cNvPr>
          <p:cNvSpPr txBox="1"/>
          <p:nvPr/>
        </p:nvSpPr>
        <p:spPr>
          <a:xfrm>
            <a:off x="5670491" y="6531683"/>
            <a:ext cx="780531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217192" marR="0" lvl="0" indent="0" algn="l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29,4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5" name="object 219">
            <a:extLst>
              <a:ext uri="{FF2B5EF4-FFF2-40B4-BE49-F238E27FC236}">
                <a16:creationId xmlns="" xmlns:a16="http://schemas.microsoft.com/office/drawing/2014/main" id="{6C4394C7-B2F4-4A9F-B40C-1E36743DC3ED}"/>
              </a:ext>
            </a:extLst>
          </p:cNvPr>
          <p:cNvSpPr txBox="1"/>
          <p:nvPr/>
        </p:nvSpPr>
        <p:spPr>
          <a:xfrm>
            <a:off x="4146950" y="6795866"/>
            <a:ext cx="1216941" cy="364897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думают  о переезде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6" name="object 220">
            <a:extLst>
              <a:ext uri="{FF2B5EF4-FFF2-40B4-BE49-F238E27FC236}">
                <a16:creationId xmlns="" xmlns:a16="http://schemas.microsoft.com/office/drawing/2014/main" id="{99716C77-D5E4-438C-837D-5C1CDBB5559D}"/>
              </a:ext>
            </a:extLst>
          </p:cNvPr>
          <p:cNvSpPr txBox="1"/>
          <p:nvPr/>
        </p:nvSpPr>
        <p:spPr>
          <a:xfrm>
            <a:off x="5424064" y="6805055"/>
            <a:ext cx="1305638" cy="367463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видят  перспектив  в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8" name="object 500">
            <a:extLst>
              <a:ext uri="{FF2B5EF4-FFF2-40B4-BE49-F238E27FC236}">
                <a16:creationId xmlns="" xmlns:a16="http://schemas.microsoft.com/office/drawing/2014/main" id="{37B461BA-FAFA-4499-A062-70F341A4CD9F}"/>
              </a:ext>
            </a:extLst>
          </p:cNvPr>
          <p:cNvSpPr/>
          <p:nvPr/>
        </p:nvSpPr>
        <p:spPr>
          <a:xfrm>
            <a:off x="3822700" y="6551208"/>
            <a:ext cx="332789" cy="583017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32"/>
                </a:lnTo>
                <a:lnTo>
                  <a:pt x="0" y="582612"/>
                </a:lnTo>
                <a:lnTo>
                  <a:pt x="332587" y="290944"/>
                </a:lnTo>
                <a:lnTo>
                  <a:pt x="332587" y="287782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Диаграмма 30">
            <a:extLst>
              <a:ext uri="{FF2B5EF4-FFF2-40B4-BE49-F238E27FC236}">
                <a16:creationId xmlns="" xmlns:a16="http://schemas.microsoft.com/office/drawing/2014/main" id="{28429F52-3956-46A2-9E09-7ADF26CF200B}"/>
              </a:ext>
            </a:extLst>
          </p:cNvPr>
          <p:cNvGraphicFramePr/>
          <p:nvPr/>
        </p:nvGraphicFramePr>
        <p:xfrm>
          <a:off x="6327817" y="4634729"/>
          <a:ext cx="4210611" cy="1816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4642678" y="4238624"/>
            <a:ext cx="6049883" cy="3321573"/>
            <a:chOff x="4642678" y="4198759"/>
            <a:chExt cx="6049883" cy="3361439"/>
          </a:xfrm>
        </p:grpSpPr>
        <p:sp>
          <p:nvSpPr>
            <p:cNvPr id="6" name="object 6"/>
            <p:cNvSpPr/>
            <p:nvPr/>
          </p:nvSpPr>
          <p:spPr>
            <a:xfrm>
              <a:off x="4642678" y="4477305"/>
              <a:ext cx="2969260" cy="2945765"/>
            </a:xfrm>
            <a:custGeom>
              <a:avLst/>
              <a:gdLst/>
              <a:ahLst/>
              <a:cxnLst/>
              <a:rect l="l" t="t" r="r" b="b"/>
              <a:pathLst>
                <a:path w="2969259" h="2945765">
                  <a:moveTo>
                    <a:pt x="0" y="0"/>
                  </a:moveTo>
                  <a:lnTo>
                    <a:pt x="2965284" y="2945574"/>
                  </a:lnTo>
                  <a:lnTo>
                    <a:pt x="2968726" y="2945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642678" y="4477305"/>
              <a:ext cx="2969260" cy="2945765"/>
            </a:xfrm>
            <a:custGeom>
              <a:avLst/>
              <a:gdLst/>
              <a:ahLst/>
              <a:cxnLst/>
              <a:rect l="l" t="t" r="r" b="b"/>
              <a:pathLst>
                <a:path w="2969259" h="2945765">
                  <a:moveTo>
                    <a:pt x="2968726" y="2945041"/>
                  </a:moveTo>
                  <a:lnTo>
                    <a:pt x="2928362" y="2904974"/>
                  </a:lnTo>
                  <a:lnTo>
                    <a:pt x="2887982" y="2864893"/>
                  </a:lnTo>
                  <a:lnTo>
                    <a:pt x="2847589" y="2824800"/>
                  </a:lnTo>
                  <a:lnTo>
                    <a:pt x="2807189" y="2784701"/>
                  </a:lnTo>
                  <a:lnTo>
                    <a:pt x="2766787" y="2744600"/>
                  </a:lnTo>
                  <a:lnTo>
                    <a:pt x="2726386" y="2704501"/>
                  </a:lnTo>
                  <a:lnTo>
                    <a:pt x="2685990" y="2664409"/>
                  </a:lnTo>
                  <a:lnTo>
                    <a:pt x="2645605" y="2624328"/>
                  </a:lnTo>
                  <a:lnTo>
                    <a:pt x="2605235" y="2584263"/>
                  </a:lnTo>
                  <a:lnTo>
                    <a:pt x="2564885" y="2544218"/>
                  </a:lnTo>
                  <a:lnTo>
                    <a:pt x="2524558" y="2504197"/>
                  </a:lnTo>
                  <a:lnTo>
                    <a:pt x="2484260" y="2464204"/>
                  </a:lnTo>
                  <a:lnTo>
                    <a:pt x="2443994" y="2424246"/>
                  </a:lnTo>
                  <a:lnTo>
                    <a:pt x="2403765" y="2384324"/>
                  </a:lnTo>
                  <a:lnTo>
                    <a:pt x="2363579" y="2344445"/>
                  </a:lnTo>
                  <a:lnTo>
                    <a:pt x="2323438" y="2304613"/>
                  </a:lnTo>
                  <a:lnTo>
                    <a:pt x="2283348" y="2264831"/>
                  </a:lnTo>
                  <a:lnTo>
                    <a:pt x="2243313" y="2225105"/>
                  </a:lnTo>
                  <a:lnTo>
                    <a:pt x="2203338" y="2185438"/>
                  </a:lnTo>
                  <a:lnTo>
                    <a:pt x="2163426" y="2145836"/>
                  </a:lnTo>
                  <a:lnTo>
                    <a:pt x="2123583" y="2106302"/>
                  </a:lnTo>
                  <a:lnTo>
                    <a:pt x="2083813" y="2066841"/>
                  </a:lnTo>
                  <a:lnTo>
                    <a:pt x="2044121" y="2027458"/>
                  </a:lnTo>
                  <a:lnTo>
                    <a:pt x="2004510" y="1988156"/>
                  </a:lnTo>
                  <a:lnTo>
                    <a:pt x="1964986" y="1948941"/>
                  </a:lnTo>
                  <a:lnTo>
                    <a:pt x="1925552" y="1909817"/>
                  </a:lnTo>
                  <a:lnTo>
                    <a:pt x="1886214" y="1870788"/>
                  </a:lnTo>
                  <a:lnTo>
                    <a:pt x="1846976" y="1831858"/>
                  </a:lnTo>
                  <a:lnTo>
                    <a:pt x="1807841" y="1793032"/>
                  </a:lnTo>
                  <a:lnTo>
                    <a:pt x="1768816" y="1754315"/>
                  </a:lnTo>
                  <a:lnTo>
                    <a:pt x="1729903" y="1715710"/>
                  </a:lnTo>
                  <a:lnTo>
                    <a:pt x="1691109" y="1677223"/>
                  </a:lnTo>
                  <a:lnTo>
                    <a:pt x="1652436" y="1638857"/>
                  </a:lnTo>
                  <a:lnTo>
                    <a:pt x="1613890" y="1600617"/>
                  </a:lnTo>
                  <a:lnTo>
                    <a:pt x="1575474" y="1562508"/>
                  </a:lnTo>
                  <a:lnTo>
                    <a:pt x="1537194" y="1524534"/>
                  </a:lnTo>
                  <a:lnTo>
                    <a:pt x="1499055" y="1486699"/>
                  </a:lnTo>
                  <a:lnTo>
                    <a:pt x="1461059" y="1449008"/>
                  </a:lnTo>
                  <a:lnTo>
                    <a:pt x="1423213" y="1411465"/>
                  </a:lnTo>
                  <a:lnTo>
                    <a:pt x="1385519" y="1374075"/>
                  </a:lnTo>
                  <a:lnTo>
                    <a:pt x="1347984" y="1336841"/>
                  </a:lnTo>
                  <a:lnTo>
                    <a:pt x="1310611" y="1299769"/>
                  </a:lnTo>
                  <a:lnTo>
                    <a:pt x="1273404" y="1262863"/>
                  </a:lnTo>
                  <a:lnTo>
                    <a:pt x="1236369" y="1226127"/>
                  </a:lnTo>
                  <a:lnTo>
                    <a:pt x="1199509" y="1189566"/>
                  </a:lnTo>
                  <a:lnTo>
                    <a:pt x="1162830" y="1153184"/>
                  </a:lnTo>
                  <a:lnTo>
                    <a:pt x="1126335" y="1116985"/>
                  </a:lnTo>
                  <a:lnTo>
                    <a:pt x="1090029" y="1080975"/>
                  </a:lnTo>
                  <a:lnTo>
                    <a:pt x="1053917" y="1045157"/>
                  </a:lnTo>
                  <a:lnTo>
                    <a:pt x="1018002" y="1009535"/>
                  </a:lnTo>
                  <a:lnTo>
                    <a:pt x="982290" y="974115"/>
                  </a:lnTo>
                  <a:lnTo>
                    <a:pt x="946785" y="938900"/>
                  </a:lnTo>
                  <a:lnTo>
                    <a:pt x="911492" y="903896"/>
                  </a:lnTo>
                  <a:lnTo>
                    <a:pt x="876414" y="869106"/>
                  </a:lnTo>
                  <a:lnTo>
                    <a:pt x="841556" y="834534"/>
                  </a:lnTo>
                  <a:lnTo>
                    <a:pt x="806924" y="800186"/>
                  </a:lnTo>
                  <a:lnTo>
                    <a:pt x="772520" y="766066"/>
                  </a:lnTo>
                  <a:lnTo>
                    <a:pt x="738350" y="732178"/>
                  </a:lnTo>
                  <a:lnTo>
                    <a:pt x="704419" y="698527"/>
                  </a:lnTo>
                  <a:lnTo>
                    <a:pt x="670730" y="665116"/>
                  </a:lnTo>
                  <a:lnTo>
                    <a:pt x="637288" y="631951"/>
                  </a:lnTo>
                  <a:lnTo>
                    <a:pt x="604098" y="599036"/>
                  </a:lnTo>
                  <a:lnTo>
                    <a:pt x="571164" y="566375"/>
                  </a:lnTo>
                  <a:lnTo>
                    <a:pt x="538490" y="533972"/>
                  </a:lnTo>
                  <a:lnTo>
                    <a:pt x="506081" y="501833"/>
                  </a:lnTo>
                  <a:lnTo>
                    <a:pt x="473942" y="469961"/>
                  </a:lnTo>
                  <a:lnTo>
                    <a:pt x="442076" y="438361"/>
                  </a:lnTo>
                  <a:lnTo>
                    <a:pt x="410489" y="407038"/>
                  </a:lnTo>
                  <a:lnTo>
                    <a:pt x="379185" y="375995"/>
                  </a:lnTo>
                  <a:lnTo>
                    <a:pt x="348168" y="345238"/>
                  </a:lnTo>
                  <a:lnTo>
                    <a:pt x="317443" y="314770"/>
                  </a:lnTo>
                  <a:lnTo>
                    <a:pt x="287014" y="284596"/>
                  </a:lnTo>
                  <a:lnTo>
                    <a:pt x="256886" y="254720"/>
                  </a:lnTo>
                  <a:lnTo>
                    <a:pt x="227063" y="225147"/>
                  </a:lnTo>
                  <a:lnTo>
                    <a:pt x="197549" y="195882"/>
                  </a:lnTo>
                  <a:lnTo>
                    <a:pt x="168350" y="166928"/>
                  </a:lnTo>
                  <a:lnTo>
                    <a:pt x="139469" y="138291"/>
                  </a:lnTo>
                  <a:lnTo>
                    <a:pt x="110911" y="109974"/>
                  </a:lnTo>
                  <a:lnTo>
                    <a:pt x="82681" y="81982"/>
                  </a:lnTo>
                  <a:lnTo>
                    <a:pt x="54783" y="54319"/>
                  </a:lnTo>
                  <a:lnTo>
                    <a:pt x="27221" y="26990"/>
                  </a:lnTo>
                  <a:lnTo>
                    <a:pt x="0" y="0"/>
                  </a:lnTo>
                  <a:lnTo>
                    <a:pt x="2965284" y="2945574"/>
                  </a:lnTo>
                  <a:lnTo>
                    <a:pt x="2966427" y="2945409"/>
                  </a:lnTo>
                  <a:lnTo>
                    <a:pt x="2967583" y="2945193"/>
                  </a:lnTo>
                  <a:lnTo>
                    <a:pt x="2968726" y="2945041"/>
                  </a:lnTo>
                  <a:close/>
                </a:path>
              </a:pathLst>
            </a:custGeom>
            <a:ln w="25400">
              <a:solidFill>
                <a:srgbClr val="FFDE1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192781" y="6001273"/>
              <a:ext cx="5499735" cy="1558925"/>
            </a:xfrm>
            <a:custGeom>
              <a:avLst/>
              <a:gdLst/>
              <a:ahLst/>
              <a:cxnLst/>
              <a:rect l="l" t="t" r="r" b="b"/>
              <a:pathLst>
                <a:path w="5499734" h="1558925">
                  <a:moveTo>
                    <a:pt x="5499216" y="0"/>
                  </a:moveTo>
                  <a:lnTo>
                    <a:pt x="1366992" y="0"/>
                  </a:lnTo>
                  <a:lnTo>
                    <a:pt x="0" y="1558731"/>
                  </a:lnTo>
                  <a:lnTo>
                    <a:pt x="5499216" y="1558731"/>
                  </a:lnTo>
                  <a:lnTo>
                    <a:pt x="5499216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22036" y="4198759"/>
              <a:ext cx="5470525" cy="314960"/>
            </a:xfrm>
            <a:custGeom>
              <a:avLst/>
              <a:gdLst/>
              <a:ahLst/>
              <a:cxnLst/>
              <a:rect l="l" t="t" r="r" b="b"/>
              <a:pathLst>
                <a:path w="5470525" h="314960">
                  <a:moveTo>
                    <a:pt x="5469966" y="314337"/>
                  </a:moveTo>
                  <a:lnTo>
                    <a:pt x="5469966" y="0"/>
                  </a:lnTo>
                  <a:lnTo>
                    <a:pt x="0" y="0"/>
                  </a:lnTo>
                  <a:lnTo>
                    <a:pt x="0" y="314337"/>
                  </a:lnTo>
                  <a:lnTo>
                    <a:pt x="5469966" y="314337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325927" y="4238625"/>
            <a:ext cx="421250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Удовлетворенность проживанием в МО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751053" y="324319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97" y="0"/>
                </a:moveTo>
                <a:lnTo>
                  <a:pt x="0" y="0"/>
                </a:lnTo>
                <a:lnTo>
                  <a:pt x="0" y="80022"/>
                </a:lnTo>
                <a:lnTo>
                  <a:pt x="79997" y="80022"/>
                </a:lnTo>
                <a:lnTo>
                  <a:pt x="7999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6751053" y="491642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97" y="0"/>
                </a:moveTo>
                <a:lnTo>
                  <a:pt x="0" y="0"/>
                </a:lnTo>
                <a:lnTo>
                  <a:pt x="0" y="80022"/>
                </a:lnTo>
                <a:lnTo>
                  <a:pt x="79997" y="80022"/>
                </a:lnTo>
                <a:lnTo>
                  <a:pt x="7999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730492" y="247111"/>
            <a:ext cx="3616325" cy="60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marR="2545715" lvl="0" indent="-76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молодёжь  </a:t>
            </a:r>
            <a:r>
              <a:rPr kumimoji="0" sz="1100" b="1" i="0" u="none" strike="noStrike" kern="1200" cap="none" spc="-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вся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выборка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*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здесь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далее в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категории </a:t>
            </a:r>
            <a:r>
              <a:rPr kumimoji="0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«молодежь»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респонденты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возрасте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16-35</a:t>
            </a:r>
            <a:r>
              <a:rPr kumimoji="0" sz="800" b="1" i="0" u="none" strike="noStrike" kern="1200" cap="none" spc="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лет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207324" y="6067425"/>
            <a:ext cx="3244775" cy="13131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2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Удовлетворенность проживания на территории чуть выше среднего уровня – 3,1</a:t>
            </a:r>
            <a:r>
              <a:rPr kumimoji="0" lang="ru-RU" sz="11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. Не довольны дорогами, сложностями с трудоустройством, обустройством территорий. Данные проблемы наиболее остро стоят перед молодежью.</a:t>
            </a:r>
            <a:endParaRPr kumimoji="0" lang="en-US" sz="1100" b="1" i="0" u="none" strike="noStrike" kern="120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2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Молодежь чаще, чем в среднем по выборке отмечает проблемы возможностей обучения и мест для хобби</a:t>
            </a:r>
            <a:r>
              <a:rPr kumimoji="0" sz="1100" b="1" i="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.</a:t>
            </a:r>
            <a:endParaRPr kumimoji="0" lang="ru-RU" sz="1100" b="1" i="0" u="none" strike="noStrike" kern="1200" cap="none" spc="-3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2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spc="-35" dirty="0">
                <a:solidFill>
                  <a:srgbClr val="FFFFFF"/>
                </a:solidFill>
                <a:latin typeface="Calibri"/>
                <a:cs typeface="DIN Pro Bold"/>
              </a:rPr>
              <a:t>Выраженное негативное ожидание на будущее.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0" y="0"/>
            <a:ext cx="6666230" cy="648335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6666026" y="76"/>
                </a:moveTo>
                <a:lnTo>
                  <a:pt x="0" y="0"/>
                </a:lnTo>
                <a:lnTo>
                  <a:pt x="0" y="646277"/>
                </a:lnTo>
                <a:lnTo>
                  <a:pt x="6092317" y="647788"/>
                </a:lnTo>
                <a:lnTo>
                  <a:pt x="6666026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453665" y="157262"/>
            <a:ext cx="52660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" dirty="0">
                <a:latin typeface="+mn-lt"/>
              </a:rPr>
              <a:t>ПОЗИЦИЯ НАСЕЛЕНИЯ </a:t>
            </a:r>
            <a:r>
              <a:rPr sz="1450" spc="30" dirty="0">
                <a:latin typeface="+mn-lt"/>
              </a:rPr>
              <a:t>— </a:t>
            </a:r>
            <a:r>
              <a:rPr lang="ru-RU" sz="1450" spc="40" dirty="0">
                <a:latin typeface="+mn-lt"/>
              </a:rPr>
              <a:t>оценка территории</a:t>
            </a:r>
            <a:endParaRPr sz="1450" dirty="0">
              <a:latin typeface="+mn-lt"/>
            </a:endParaRPr>
          </a:p>
        </p:txBody>
      </p:sp>
      <p:graphicFrame>
        <p:nvGraphicFramePr>
          <p:cNvPr id="91" name="Диаграмма 90">
            <a:extLst>
              <a:ext uri="{FF2B5EF4-FFF2-40B4-BE49-F238E27FC236}">
                <a16:creationId xmlns="" xmlns:a16="http://schemas.microsoft.com/office/drawing/2014/main" id="{DE7A274F-8795-4C50-9E82-565E14494AE8}"/>
              </a:ext>
            </a:extLst>
          </p:cNvPr>
          <p:cNvGraphicFramePr/>
          <p:nvPr/>
        </p:nvGraphicFramePr>
        <p:xfrm>
          <a:off x="154972" y="1468468"/>
          <a:ext cx="5298098" cy="577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3" name="object 500">
            <a:extLst>
              <a:ext uri="{FF2B5EF4-FFF2-40B4-BE49-F238E27FC236}">
                <a16:creationId xmlns="" xmlns:a16="http://schemas.microsoft.com/office/drawing/2014/main" id="{4F7FD868-396F-4519-8A87-837EC67934E6}"/>
              </a:ext>
            </a:extLst>
          </p:cNvPr>
          <p:cNvSpPr/>
          <p:nvPr/>
        </p:nvSpPr>
        <p:spPr>
          <a:xfrm>
            <a:off x="6610132" y="6427718"/>
            <a:ext cx="332789" cy="583017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32"/>
                </a:lnTo>
                <a:lnTo>
                  <a:pt x="0" y="582612"/>
                </a:lnTo>
                <a:lnTo>
                  <a:pt x="332587" y="290944"/>
                </a:lnTo>
                <a:lnTo>
                  <a:pt x="332587" y="287782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031108"/>
            <a:ext cx="10692130" cy="318135"/>
            <a:chOff x="0" y="1028846"/>
            <a:chExt cx="10692130" cy="318135"/>
          </a:xfrm>
        </p:grpSpPr>
        <p:sp>
          <p:nvSpPr>
            <p:cNvPr id="3" name="object 3"/>
            <p:cNvSpPr/>
            <p:nvPr/>
          </p:nvSpPr>
          <p:spPr>
            <a:xfrm>
              <a:off x="5453070" y="1029108"/>
              <a:ext cx="5239385" cy="314325"/>
            </a:xfrm>
            <a:custGeom>
              <a:avLst/>
              <a:gdLst/>
              <a:ahLst/>
              <a:cxnLst/>
              <a:rect l="l" t="t" r="r" b="b"/>
              <a:pathLst>
                <a:path w="5239384" h="314325">
                  <a:moveTo>
                    <a:pt x="5238927" y="0"/>
                  </a:moveTo>
                  <a:lnTo>
                    <a:pt x="0" y="0"/>
                  </a:lnTo>
                  <a:lnTo>
                    <a:pt x="292544" y="314083"/>
                  </a:lnTo>
                  <a:lnTo>
                    <a:pt x="5238927" y="314083"/>
                  </a:lnTo>
                  <a:lnTo>
                    <a:pt x="5238927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28846"/>
              <a:ext cx="5913120" cy="318135"/>
            </a:xfrm>
            <a:custGeom>
              <a:avLst/>
              <a:gdLst/>
              <a:ahLst/>
              <a:cxnLst/>
              <a:rect l="l" t="t" r="r" b="b"/>
              <a:pathLst>
                <a:path w="5913120" h="318134">
                  <a:moveTo>
                    <a:pt x="5600420" y="0"/>
                  </a:moveTo>
                  <a:lnTo>
                    <a:pt x="0" y="0"/>
                  </a:lnTo>
                  <a:lnTo>
                    <a:pt x="0" y="317944"/>
                  </a:lnTo>
                  <a:lnTo>
                    <a:pt x="5912840" y="317944"/>
                  </a:lnTo>
                  <a:lnTo>
                    <a:pt x="5600420" y="0"/>
                  </a:lnTo>
                  <a:close/>
                </a:path>
              </a:pathLst>
            </a:custGeom>
            <a:solidFill>
              <a:srgbClr val="FFDE1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53659" y="1044421"/>
            <a:ext cx="4581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Рейтинг актуальности проблем</a:t>
            </a:r>
            <a:r>
              <a:rPr kumimoji="0" sz="1400" b="1" i="0" u="none" strike="noStrike" kern="1200" cap="none" spc="7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проживания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25860" y="1055622"/>
            <a:ext cx="35788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Восприятие территории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="" xmlns:a16="http://schemas.microsoft.com/office/drawing/2014/main" id="{D1A2C069-EA05-49B4-A12C-BA55BFEDBEE3}"/>
              </a:ext>
            </a:extLst>
          </p:cNvPr>
          <p:cNvGraphicFramePr/>
          <p:nvPr/>
        </p:nvGraphicFramePr>
        <p:xfrm>
          <a:off x="5222036" y="1472969"/>
          <a:ext cx="5298098" cy="2685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Номер слайда 5">
            <a:extLst>
              <a:ext uri="{FF2B5EF4-FFF2-40B4-BE49-F238E27FC236}">
                <a16:creationId xmlns="" xmlns:a16="http://schemas.microsoft.com/office/drawing/2014/main" id="{9E37044D-9DA6-46B5-92A5-A84A91DEA96A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28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75542" y="6629018"/>
            <a:ext cx="816610" cy="931544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406719"/>
            <a:ext cx="5753100" cy="314960"/>
          </a:xfrm>
          <a:custGeom>
            <a:avLst/>
            <a:gdLst/>
            <a:ahLst/>
            <a:cxnLst/>
            <a:rect l="l" t="t" r="r" b="b"/>
            <a:pathLst>
              <a:path w="5753100" h="314960">
                <a:moveTo>
                  <a:pt x="5444032" y="0"/>
                </a:moveTo>
                <a:lnTo>
                  <a:pt x="0" y="0"/>
                </a:lnTo>
                <a:lnTo>
                  <a:pt x="0" y="314337"/>
                </a:lnTo>
                <a:lnTo>
                  <a:pt x="5752909" y="314337"/>
                </a:lnTo>
                <a:lnTo>
                  <a:pt x="5444032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993093"/>
            <a:ext cx="10692130" cy="535940"/>
            <a:chOff x="0" y="993093"/>
            <a:chExt cx="10692130" cy="535940"/>
          </a:xfrm>
        </p:grpSpPr>
        <p:sp>
          <p:nvSpPr>
            <p:cNvPr id="5" name="object 5"/>
            <p:cNvSpPr/>
            <p:nvPr/>
          </p:nvSpPr>
          <p:spPr>
            <a:xfrm>
              <a:off x="0" y="993093"/>
              <a:ext cx="5793740" cy="314960"/>
            </a:xfrm>
            <a:custGeom>
              <a:avLst/>
              <a:gdLst/>
              <a:ahLst/>
              <a:cxnLst/>
              <a:rect l="l" t="t" r="r" b="b"/>
              <a:pathLst>
                <a:path w="5793740" h="314959">
                  <a:moveTo>
                    <a:pt x="5484520" y="0"/>
                  </a:moveTo>
                  <a:lnTo>
                    <a:pt x="0" y="0"/>
                  </a:lnTo>
                  <a:lnTo>
                    <a:pt x="0" y="314337"/>
                  </a:lnTo>
                  <a:lnTo>
                    <a:pt x="5793422" y="314337"/>
                  </a:lnTo>
                  <a:lnTo>
                    <a:pt x="5484520" y="0"/>
                  </a:lnTo>
                  <a:close/>
                </a:path>
              </a:pathLst>
            </a:custGeom>
            <a:solidFill>
              <a:srgbClr val="FFDE1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472752" y="993344"/>
              <a:ext cx="5219700" cy="535940"/>
            </a:xfrm>
            <a:custGeom>
              <a:avLst/>
              <a:gdLst/>
              <a:ahLst/>
              <a:cxnLst/>
              <a:rect l="l" t="t" r="r" b="b"/>
              <a:pathLst>
                <a:path w="5219700" h="535940">
                  <a:moveTo>
                    <a:pt x="5219242" y="0"/>
                  </a:moveTo>
                  <a:lnTo>
                    <a:pt x="0" y="0"/>
                  </a:lnTo>
                  <a:lnTo>
                    <a:pt x="498297" y="535419"/>
                  </a:lnTo>
                  <a:lnTo>
                    <a:pt x="5219242" y="535419"/>
                  </a:lnTo>
                  <a:lnTo>
                    <a:pt x="5219242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473354" y="1008672"/>
            <a:ext cx="36512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Маятниковая миграция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92379" y="4428299"/>
            <a:ext cx="386372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Готовность к предпринимательству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345554" y="1020051"/>
            <a:ext cx="3303270" cy="230832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Что нужно менять в первую очередь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?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9038552" y="288556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9038552" y="455879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247032" y="211356"/>
            <a:ext cx="84581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lvl="0" indent="-76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молодёжь 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вся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выборка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078368" y="5686425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566096" y="5076825"/>
            <a:ext cx="3971068" cy="162095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249554" lvl="0">
              <a:lnSpc>
                <a:spcPts val="1200"/>
              </a:lnSpc>
              <a:spcBef>
                <a:spcPts val="240"/>
              </a:spcBef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Потенциал вовлечения населения в предпринимательство очень высок (одна из самых высоких оценок по области) – нужен социальный </a:t>
            </a:r>
            <a:r>
              <a:rPr lang="ru-RU" sz="1100" spc="-20" dirty="0">
                <a:solidFill>
                  <a:srgbClr val="2B2F32"/>
                </a:solidFill>
                <a:cs typeface="DIN Pro Bold"/>
              </a:rPr>
              <a:t>лифт (в том числе система обучения для предпринимателей и самозанятых, разъяснение государственной поддержки, </a:t>
            </a:r>
            <a:r>
              <a:rPr lang="ru-RU" sz="1100" spc="-20" dirty="0" err="1">
                <a:solidFill>
                  <a:srgbClr val="2B2F32"/>
                </a:solidFill>
                <a:cs typeface="DIN Pro Bold"/>
              </a:rPr>
              <a:t>оргподдержка</a:t>
            </a:r>
            <a:r>
              <a:rPr lang="ru-RU" sz="1100" spc="-20" dirty="0">
                <a:solidFill>
                  <a:srgbClr val="2B2F32"/>
                </a:solidFill>
                <a:cs typeface="DIN Pro Bold"/>
              </a:rPr>
              <a:t>).</a:t>
            </a:r>
          </a:p>
          <a:p>
            <a:pPr marL="12700" marR="249554" lvl="0">
              <a:lnSpc>
                <a:spcPts val="1200"/>
              </a:lnSpc>
              <a:spcBef>
                <a:spcPts val="240"/>
              </a:spcBef>
              <a:defRPr/>
            </a:pPr>
            <a:endParaRPr kumimoji="0" lang="ru-RU" sz="1100" b="0" i="0" u="none" strike="noStrike" kern="1200" cap="none" spc="-2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249554" lvl="0" indent="0" algn="l" defTabSz="914400" rtl="0" eaLnBrk="1" fontAlgn="auto" latinLnBrk="0" hangingPunct="1">
              <a:lnSpc>
                <a:spcPts val="12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Требуется усиленная работа по консолидации населения, формированию общего видения будущего, развитию предприимчивости и деловой среды, вовлечению населения в изменения.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0" y="0"/>
            <a:ext cx="8914130" cy="631190"/>
          </a:xfrm>
          <a:custGeom>
            <a:avLst/>
            <a:gdLst/>
            <a:ahLst/>
            <a:cxnLst/>
            <a:rect l="l" t="t" r="r" b="b"/>
            <a:pathLst>
              <a:path w="8914130" h="631190">
                <a:moveTo>
                  <a:pt x="8913839" y="0"/>
                </a:moveTo>
                <a:lnTo>
                  <a:pt x="0" y="0"/>
                </a:lnTo>
                <a:lnTo>
                  <a:pt x="0" y="629157"/>
                </a:lnTo>
                <a:lnTo>
                  <a:pt x="8355225" y="630669"/>
                </a:lnTo>
                <a:lnTo>
                  <a:pt x="8913839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object 84"/>
          <p:cNvSpPr txBox="1">
            <a:spLocks noGrp="1"/>
          </p:cNvSpPr>
          <p:nvPr>
            <p:ph type="title"/>
          </p:nvPr>
        </p:nvSpPr>
        <p:spPr>
          <a:xfrm>
            <a:off x="473348" y="134207"/>
            <a:ext cx="71774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" dirty="0">
                <a:latin typeface="+mn-lt"/>
              </a:rPr>
              <a:t>ПОЗИЦИЯ НАСЕЛЕНИЯ </a:t>
            </a:r>
            <a:r>
              <a:rPr sz="1450" spc="30" dirty="0">
                <a:latin typeface="+mn-lt"/>
              </a:rPr>
              <a:t>— </a:t>
            </a:r>
            <a:r>
              <a:rPr lang="ru-RU" sz="1450" spc="35" dirty="0">
                <a:latin typeface="+mn-lt"/>
              </a:rPr>
              <a:t>потенциал бизнеса и самозанятости</a:t>
            </a:r>
            <a:endParaRPr sz="1450" dirty="0">
              <a:latin typeface="+mn-lt"/>
            </a:endParaRPr>
          </a:p>
        </p:txBody>
      </p:sp>
      <p:graphicFrame>
        <p:nvGraphicFramePr>
          <p:cNvPr id="88" name="Диаграмма 87">
            <a:extLst>
              <a:ext uri="{FF2B5EF4-FFF2-40B4-BE49-F238E27FC236}">
                <a16:creationId xmlns="" xmlns:a16="http://schemas.microsoft.com/office/drawing/2014/main" id="{CBC712C1-8F08-485B-A1E9-1D0D042585EF}"/>
              </a:ext>
            </a:extLst>
          </p:cNvPr>
          <p:cNvGraphicFramePr/>
          <p:nvPr/>
        </p:nvGraphicFramePr>
        <p:xfrm>
          <a:off x="156236" y="4833488"/>
          <a:ext cx="5796523" cy="2685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Рисунок 19" descr="облако слов">
            <a:extLst>
              <a:ext uri="{FF2B5EF4-FFF2-40B4-BE49-F238E27FC236}">
                <a16:creationId xmlns="" xmlns:a16="http://schemas.microsoft.com/office/drawing/2014/main" id="{D24A110F-DCA8-42A3-9D64-1656D35B2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095" y="2056087"/>
            <a:ext cx="3780000" cy="28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Диаграмма 20">
            <a:extLst>
              <a:ext uri="{FF2B5EF4-FFF2-40B4-BE49-F238E27FC236}">
                <a16:creationId xmlns="" xmlns:a16="http://schemas.microsoft.com/office/drawing/2014/main" id="{D9DBD0D8-9DE5-4668-9F79-482E9BB09ED1}"/>
              </a:ext>
            </a:extLst>
          </p:cNvPr>
          <p:cNvGraphicFramePr/>
          <p:nvPr/>
        </p:nvGraphicFramePr>
        <p:xfrm>
          <a:off x="156236" y="1583797"/>
          <a:ext cx="5753100" cy="2685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object 187">
            <a:extLst>
              <a:ext uri="{FF2B5EF4-FFF2-40B4-BE49-F238E27FC236}">
                <a16:creationId xmlns="" xmlns:a16="http://schemas.microsoft.com/office/drawing/2014/main" id="{9BE480E9-F9A8-4178-8D1B-61694DBF1BAF}"/>
              </a:ext>
            </a:extLst>
          </p:cNvPr>
          <p:cNvSpPr txBox="1"/>
          <p:nvPr/>
        </p:nvSpPr>
        <p:spPr>
          <a:xfrm>
            <a:off x="6985176" y="1697613"/>
            <a:ext cx="2934816" cy="223781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Частота упоминания в ответах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" name="Номер слайда 5">
            <a:extLst>
              <a:ext uri="{FF2B5EF4-FFF2-40B4-BE49-F238E27FC236}">
                <a16:creationId xmlns="" xmlns:a16="http://schemas.microsoft.com/office/drawing/2014/main" id="{0D8BC7F0-19AB-40DA-9F61-788B0A331620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29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object 353"/>
          <p:cNvSpPr/>
          <p:nvPr/>
        </p:nvSpPr>
        <p:spPr>
          <a:xfrm>
            <a:off x="9876212" y="6629436"/>
            <a:ext cx="816731" cy="931682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2" name="Диаграмма 401">
            <a:extLst>
              <a:ext uri="{FF2B5EF4-FFF2-40B4-BE49-F238E27FC236}">
                <a16:creationId xmlns="" xmlns:a16="http://schemas.microsoft.com/office/drawing/2014/main" id="{B6539B1E-AAD5-413E-A0A6-2D88C3BB8B0D}"/>
              </a:ext>
            </a:extLst>
          </p:cNvPr>
          <p:cNvGraphicFramePr/>
          <p:nvPr/>
        </p:nvGraphicFramePr>
        <p:xfrm>
          <a:off x="5994647" y="4652466"/>
          <a:ext cx="4698753" cy="2970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4" name="Арка 413">
            <a:extLst>
              <a:ext uri="{FF2B5EF4-FFF2-40B4-BE49-F238E27FC236}">
                <a16:creationId xmlns="" xmlns:a16="http://schemas.microsoft.com/office/drawing/2014/main" id="{0DA0C8E8-7652-48B6-8034-AE1D174A657D}"/>
              </a:ext>
            </a:extLst>
          </p:cNvPr>
          <p:cNvSpPr/>
          <p:nvPr/>
        </p:nvSpPr>
        <p:spPr>
          <a:xfrm>
            <a:off x="9387018" y="4010025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5" name="Арка 414">
            <a:extLst>
              <a:ext uri="{FF2B5EF4-FFF2-40B4-BE49-F238E27FC236}">
                <a16:creationId xmlns="" xmlns:a16="http://schemas.microsoft.com/office/drawing/2014/main" id="{FD707417-6E31-4954-8672-3D6B658D473E}"/>
              </a:ext>
            </a:extLst>
          </p:cNvPr>
          <p:cNvSpPr/>
          <p:nvPr/>
        </p:nvSpPr>
        <p:spPr>
          <a:xfrm rot="12494573">
            <a:off x="9387018" y="4025658"/>
            <a:ext cx="948109" cy="945728"/>
          </a:xfrm>
          <a:prstGeom prst="blockArc">
            <a:avLst>
              <a:gd name="adj1" fmla="val 10800000"/>
              <a:gd name="adj2" fmla="val 1774749"/>
              <a:gd name="adj3" fmla="val 9905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1" name="Арка 420">
            <a:extLst>
              <a:ext uri="{FF2B5EF4-FFF2-40B4-BE49-F238E27FC236}">
                <a16:creationId xmlns="" xmlns:a16="http://schemas.microsoft.com/office/drawing/2014/main" id="{5E221075-446B-4426-9D86-ED418033573C}"/>
              </a:ext>
            </a:extLst>
          </p:cNvPr>
          <p:cNvSpPr/>
          <p:nvPr/>
        </p:nvSpPr>
        <p:spPr>
          <a:xfrm>
            <a:off x="8143049" y="4010044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2" name="Арка 421">
            <a:extLst>
              <a:ext uri="{FF2B5EF4-FFF2-40B4-BE49-F238E27FC236}">
                <a16:creationId xmlns="" xmlns:a16="http://schemas.microsoft.com/office/drawing/2014/main" id="{8FC60312-6AF8-4D9F-8FCB-921DCDF54632}"/>
              </a:ext>
            </a:extLst>
          </p:cNvPr>
          <p:cNvSpPr/>
          <p:nvPr/>
        </p:nvSpPr>
        <p:spPr>
          <a:xfrm rot="17209148">
            <a:off x="8143049" y="4010044"/>
            <a:ext cx="948109" cy="945728"/>
          </a:xfrm>
          <a:prstGeom prst="blockArc">
            <a:avLst>
              <a:gd name="adj1" fmla="val 10800000"/>
              <a:gd name="adj2" fmla="val 18517910"/>
              <a:gd name="adj3" fmla="val 10373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3" name="Прямоугольник 442">
            <a:extLst>
              <a:ext uri="{FF2B5EF4-FFF2-40B4-BE49-F238E27FC236}">
                <a16:creationId xmlns="" xmlns:a16="http://schemas.microsoft.com/office/drawing/2014/main" id="{47027C0F-3AF5-4D00-9304-32B390A0933A}"/>
              </a:ext>
            </a:extLst>
          </p:cNvPr>
          <p:cNvSpPr/>
          <p:nvPr/>
        </p:nvSpPr>
        <p:spPr>
          <a:xfrm>
            <a:off x="7621475" y="4476828"/>
            <a:ext cx="2873554" cy="55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948983" y="82499"/>
            <a:ext cx="75733" cy="75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294056" y="1984222"/>
            <a:ext cx="249691" cy="24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881170" y="14755"/>
            <a:ext cx="211357" cy="2111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5721592" y="267523"/>
            <a:ext cx="187472" cy="1872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156195" y="3080394"/>
            <a:ext cx="3079572" cy="15134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* &gt;100%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- </a:t>
            </a:r>
            <a:r>
              <a:rPr kumimoji="0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компани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с несколькимим видами дейтельности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3390" y="-561"/>
            <a:ext cx="7742433" cy="648431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79" y="647788"/>
                </a:lnTo>
                <a:lnTo>
                  <a:pt x="7740789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8" name="object 338"/>
          <p:cNvSpPr txBox="1">
            <a:spLocks noGrp="1"/>
          </p:cNvSpPr>
          <p:nvPr>
            <p:ph type="title"/>
          </p:nvPr>
        </p:nvSpPr>
        <p:spPr>
          <a:xfrm>
            <a:off x="462516" y="148420"/>
            <a:ext cx="6013708" cy="3206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dirty="0">
                <a:latin typeface="+mn-lt"/>
                <a:cs typeface="DIN Pro Bold" panose="020B0804020101020102" pitchFamily="34" charset="0"/>
              </a:rPr>
              <a:t>ПОЗИЦИЯ ПРЕДПРИНИМАТЕЛЕЙ </a:t>
            </a:r>
            <a:r>
              <a:rPr sz="1500" dirty="0">
                <a:latin typeface="+mn-lt"/>
                <a:cs typeface="DIN Pro Bold" panose="020B0804020101020102" pitchFamily="34" charset="0"/>
              </a:rPr>
              <a:t>— </a:t>
            </a:r>
            <a:r>
              <a:rPr lang="ru-RU" sz="1500" dirty="0">
                <a:latin typeface="+mn-lt"/>
                <a:cs typeface="DIN Pro Bold" panose="020B0804020101020102" pitchFamily="34" charset="0"/>
              </a:rPr>
              <a:t>опрос</a:t>
            </a:r>
            <a:endParaRPr sz="1500" dirty="0">
              <a:latin typeface="+mn-lt"/>
              <a:cs typeface="DIN Pro Bold" panose="020B0804020101020102" pitchFamily="34" charset="0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3388775" y="1419225"/>
            <a:ext cx="3004631" cy="21291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ыборка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30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предпринимател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ей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3388775" y="1114425"/>
            <a:ext cx="1108240" cy="25908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6,4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 МСП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-794" y="1101239"/>
            <a:ext cx="306751" cy="525858"/>
          </a:xfrm>
          <a:custGeom>
            <a:avLst/>
            <a:gdLst/>
            <a:ahLst/>
            <a:cxnLst/>
            <a:rect l="l" t="t" r="r" b="b"/>
            <a:pathLst>
              <a:path w="306705" h="525780">
                <a:moveTo>
                  <a:pt x="4051" y="0"/>
                </a:moveTo>
                <a:lnTo>
                  <a:pt x="0" y="1854"/>
                </a:lnTo>
                <a:lnTo>
                  <a:pt x="253" y="523379"/>
                </a:lnTo>
                <a:lnTo>
                  <a:pt x="4317" y="525233"/>
                </a:lnTo>
                <a:lnTo>
                  <a:pt x="306565" y="263905"/>
                </a:lnTo>
                <a:lnTo>
                  <a:pt x="306565" y="261023"/>
                </a:lnTo>
                <a:lnTo>
                  <a:pt x="405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2" name="object 342"/>
          <p:cNvSpPr/>
          <p:nvPr/>
        </p:nvSpPr>
        <p:spPr>
          <a:xfrm>
            <a:off x="860863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3" name="object 343"/>
          <p:cNvSpPr/>
          <p:nvPr/>
        </p:nvSpPr>
        <p:spPr>
          <a:xfrm>
            <a:off x="3045435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2802207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5" name="object 345"/>
          <p:cNvSpPr/>
          <p:nvPr/>
        </p:nvSpPr>
        <p:spPr>
          <a:xfrm>
            <a:off x="2558978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6" name="object 346"/>
          <p:cNvSpPr/>
          <p:nvPr/>
        </p:nvSpPr>
        <p:spPr>
          <a:xfrm>
            <a:off x="2315749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7" name="object 347"/>
          <p:cNvSpPr/>
          <p:nvPr/>
        </p:nvSpPr>
        <p:spPr>
          <a:xfrm>
            <a:off x="2072521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8" name="object 348"/>
          <p:cNvSpPr/>
          <p:nvPr/>
        </p:nvSpPr>
        <p:spPr>
          <a:xfrm>
            <a:off x="1829292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9" name="object 349"/>
          <p:cNvSpPr/>
          <p:nvPr/>
        </p:nvSpPr>
        <p:spPr>
          <a:xfrm>
            <a:off x="1586064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0" name="object 350"/>
          <p:cNvSpPr/>
          <p:nvPr/>
        </p:nvSpPr>
        <p:spPr>
          <a:xfrm>
            <a:off x="1342836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1" name="object 351"/>
          <p:cNvSpPr/>
          <p:nvPr/>
        </p:nvSpPr>
        <p:spPr>
          <a:xfrm>
            <a:off x="1099607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1" name="object 115">
            <a:extLst>
              <a:ext uri="{FF2B5EF4-FFF2-40B4-BE49-F238E27FC236}">
                <a16:creationId xmlns="" xmlns:a16="http://schemas.microsoft.com/office/drawing/2014/main" id="{40848E37-B6D7-4AAB-BF35-B85B8D1F0F00}"/>
              </a:ext>
            </a:extLst>
          </p:cNvPr>
          <p:cNvSpPr/>
          <p:nvPr/>
        </p:nvSpPr>
        <p:spPr>
          <a:xfrm>
            <a:off x="4145171" y="1985427"/>
            <a:ext cx="249691" cy="24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0" name="Диаграмма 399">
            <a:extLst>
              <a:ext uri="{FF2B5EF4-FFF2-40B4-BE49-F238E27FC236}">
                <a16:creationId xmlns="" xmlns:a16="http://schemas.microsoft.com/office/drawing/2014/main" id="{32B30EA9-4290-4FB9-863B-57186AA0C085}"/>
              </a:ext>
            </a:extLst>
          </p:cNvPr>
          <p:cNvGraphicFramePr/>
          <p:nvPr/>
        </p:nvGraphicFramePr>
        <p:xfrm>
          <a:off x="1" y="1779250"/>
          <a:ext cx="9788970" cy="108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1" name="Диаграмма 400">
            <a:extLst>
              <a:ext uri="{FF2B5EF4-FFF2-40B4-BE49-F238E27FC236}">
                <a16:creationId xmlns="" xmlns:a16="http://schemas.microsoft.com/office/drawing/2014/main" id="{3FAB4DBD-E247-4F73-8664-785598B5C770}"/>
              </a:ext>
            </a:extLst>
          </p:cNvPr>
          <p:cNvGraphicFramePr/>
          <p:nvPr/>
        </p:nvGraphicFramePr>
        <p:xfrm>
          <a:off x="3951045" y="1785298"/>
          <a:ext cx="9788970" cy="108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8" name="Арка 417">
            <a:extLst>
              <a:ext uri="{FF2B5EF4-FFF2-40B4-BE49-F238E27FC236}">
                <a16:creationId xmlns="" xmlns:a16="http://schemas.microsoft.com/office/drawing/2014/main" id="{3D398753-E7B3-4C58-8F15-4425BFB3B4BB}"/>
              </a:ext>
            </a:extLst>
          </p:cNvPr>
          <p:cNvSpPr/>
          <p:nvPr/>
        </p:nvSpPr>
        <p:spPr>
          <a:xfrm>
            <a:off x="9397819" y="1226261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9" name="Арка 418">
            <a:extLst>
              <a:ext uri="{FF2B5EF4-FFF2-40B4-BE49-F238E27FC236}">
                <a16:creationId xmlns="" xmlns:a16="http://schemas.microsoft.com/office/drawing/2014/main" id="{11D8604E-534F-4DA4-BA12-F1F9DDEBBDD8}"/>
              </a:ext>
            </a:extLst>
          </p:cNvPr>
          <p:cNvSpPr/>
          <p:nvPr/>
        </p:nvSpPr>
        <p:spPr>
          <a:xfrm rot="19449614">
            <a:off x="9397819" y="1226261"/>
            <a:ext cx="948109" cy="945728"/>
          </a:xfrm>
          <a:prstGeom prst="blockArc">
            <a:avLst>
              <a:gd name="adj1" fmla="val 10800000"/>
              <a:gd name="adj2" fmla="val 20199477"/>
              <a:gd name="adj3" fmla="val 11228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0" name="Прямоугольник 419">
            <a:extLst>
              <a:ext uri="{FF2B5EF4-FFF2-40B4-BE49-F238E27FC236}">
                <a16:creationId xmlns="" xmlns:a16="http://schemas.microsoft.com/office/drawing/2014/main" id="{9B88F31C-5F0C-49F1-8F18-205949BFADBD}"/>
              </a:ext>
            </a:extLst>
          </p:cNvPr>
          <p:cNvSpPr/>
          <p:nvPr/>
        </p:nvSpPr>
        <p:spPr>
          <a:xfrm>
            <a:off x="9156700" y="1691217"/>
            <a:ext cx="1332965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3" name="Арка 422">
            <a:extLst>
              <a:ext uri="{FF2B5EF4-FFF2-40B4-BE49-F238E27FC236}">
                <a16:creationId xmlns="" xmlns:a16="http://schemas.microsoft.com/office/drawing/2014/main" id="{954A6F9C-F90A-4BB8-B324-1956F6B8CD5F}"/>
              </a:ext>
            </a:extLst>
          </p:cNvPr>
          <p:cNvSpPr/>
          <p:nvPr/>
        </p:nvSpPr>
        <p:spPr>
          <a:xfrm>
            <a:off x="9422108" y="226193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4" name="Арка 423">
            <a:extLst>
              <a:ext uri="{FF2B5EF4-FFF2-40B4-BE49-F238E27FC236}">
                <a16:creationId xmlns="" xmlns:a16="http://schemas.microsoft.com/office/drawing/2014/main" id="{5F4B0294-0193-4083-A714-7D85F8367A68}"/>
              </a:ext>
            </a:extLst>
          </p:cNvPr>
          <p:cNvSpPr/>
          <p:nvPr/>
        </p:nvSpPr>
        <p:spPr>
          <a:xfrm rot="17249707">
            <a:off x="9422108" y="2261939"/>
            <a:ext cx="948109" cy="945728"/>
          </a:xfrm>
          <a:prstGeom prst="blockArc">
            <a:avLst>
              <a:gd name="adj1" fmla="val 10800000"/>
              <a:gd name="adj2" fmla="val 19163778"/>
              <a:gd name="adj3" fmla="val 9217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5" name="Арка 424">
            <a:extLst>
              <a:ext uri="{FF2B5EF4-FFF2-40B4-BE49-F238E27FC236}">
                <a16:creationId xmlns="" xmlns:a16="http://schemas.microsoft.com/office/drawing/2014/main" id="{597C9E52-A028-4AF4-B506-DD7964129732}"/>
              </a:ext>
            </a:extLst>
          </p:cNvPr>
          <p:cNvSpPr/>
          <p:nvPr/>
        </p:nvSpPr>
        <p:spPr>
          <a:xfrm>
            <a:off x="8074694" y="2270735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6" name="Арка 425">
            <a:extLst>
              <a:ext uri="{FF2B5EF4-FFF2-40B4-BE49-F238E27FC236}">
                <a16:creationId xmlns="" xmlns:a16="http://schemas.microsoft.com/office/drawing/2014/main" id="{36A7B706-3E61-40CB-849E-B2450A096949}"/>
              </a:ext>
            </a:extLst>
          </p:cNvPr>
          <p:cNvSpPr/>
          <p:nvPr/>
        </p:nvSpPr>
        <p:spPr>
          <a:xfrm rot="18625959">
            <a:off x="8074694" y="2270735"/>
            <a:ext cx="948109" cy="945728"/>
          </a:xfrm>
          <a:prstGeom prst="blockArc">
            <a:avLst>
              <a:gd name="adj1" fmla="val 10800000"/>
              <a:gd name="adj2" fmla="val 909955"/>
              <a:gd name="adj3" fmla="val 10346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7" name="Прямоугольник 426">
            <a:extLst>
              <a:ext uri="{FF2B5EF4-FFF2-40B4-BE49-F238E27FC236}">
                <a16:creationId xmlns="" xmlns:a16="http://schemas.microsoft.com/office/drawing/2014/main" id="{D8E8A648-2172-4321-832F-60E507FD581F}"/>
              </a:ext>
            </a:extLst>
          </p:cNvPr>
          <p:cNvSpPr/>
          <p:nvPr/>
        </p:nvSpPr>
        <p:spPr>
          <a:xfrm>
            <a:off x="7833575" y="2735691"/>
            <a:ext cx="2866594" cy="50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" name="object 162">
            <a:extLst>
              <a:ext uri="{FF2B5EF4-FFF2-40B4-BE49-F238E27FC236}">
                <a16:creationId xmlns="" xmlns:a16="http://schemas.microsoft.com/office/drawing/2014/main" id="{389101AC-56F0-4803-BFE1-9874839CE2B6}"/>
              </a:ext>
            </a:extLst>
          </p:cNvPr>
          <p:cNvSpPr/>
          <p:nvPr/>
        </p:nvSpPr>
        <p:spPr>
          <a:xfrm>
            <a:off x="8301843" y="-282583"/>
            <a:ext cx="242845" cy="1585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431" name="object 211">
            <a:extLst>
              <a:ext uri="{FF2B5EF4-FFF2-40B4-BE49-F238E27FC236}">
                <a16:creationId xmlns="" xmlns:a16="http://schemas.microsoft.com/office/drawing/2014/main" id="{0461334B-D596-4044-983B-057F1D84D5C1}"/>
              </a:ext>
            </a:extLst>
          </p:cNvPr>
          <p:cNvSpPr txBox="1"/>
          <p:nvPr/>
        </p:nvSpPr>
        <p:spPr>
          <a:xfrm>
            <a:off x="7923585" y="2695912"/>
            <a:ext cx="1242955" cy="370669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опыт в бизнесе более 3-х лет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2" name="object 212">
            <a:extLst>
              <a:ext uri="{FF2B5EF4-FFF2-40B4-BE49-F238E27FC236}">
                <a16:creationId xmlns="" xmlns:a16="http://schemas.microsoft.com/office/drawing/2014/main" id="{545D1BDC-F904-471A-9975-7864AAD4FCDB}"/>
              </a:ext>
            </a:extLst>
          </p:cNvPr>
          <p:cNvSpPr txBox="1"/>
          <p:nvPr/>
        </p:nvSpPr>
        <p:spPr>
          <a:xfrm>
            <a:off x="9561049" y="2442064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40,0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3" name="object 213">
            <a:extLst>
              <a:ext uri="{FF2B5EF4-FFF2-40B4-BE49-F238E27FC236}">
                <a16:creationId xmlns="" xmlns:a16="http://schemas.microsoft.com/office/drawing/2014/main" id="{B6D300D6-8F6A-49E2-90FF-EB358B38007E}"/>
              </a:ext>
            </a:extLst>
          </p:cNvPr>
          <p:cNvSpPr txBox="1"/>
          <p:nvPr/>
        </p:nvSpPr>
        <p:spPr>
          <a:xfrm>
            <a:off x="7937500" y="4186881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4" name="object 218">
            <a:extLst>
              <a:ext uri="{FF2B5EF4-FFF2-40B4-BE49-F238E27FC236}">
                <a16:creationId xmlns="" xmlns:a16="http://schemas.microsoft.com/office/drawing/2014/main" id="{15F01245-B6DD-4449-AA6D-1047D517DFD5}"/>
              </a:ext>
            </a:extLst>
          </p:cNvPr>
          <p:cNvSpPr txBox="1"/>
          <p:nvPr/>
        </p:nvSpPr>
        <p:spPr>
          <a:xfrm>
            <a:off x="9225698" y="1426189"/>
            <a:ext cx="1319726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70,0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6" name="object 220">
            <a:extLst>
              <a:ext uri="{FF2B5EF4-FFF2-40B4-BE49-F238E27FC236}">
                <a16:creationId xmlns="" xmlns:a16="http://schemas.microsoft.com/office/drawing/2014/main" id="{C34A2155-1E8C-4871-9BE0-FA5645D141E6}"/>
              </a:ext>
            </a:extLst>
          </p:cNvPr>
          <p:cNvSpPr txBox="1"/>
          <p:nvPr/>
        </p:nvSpPr>
        <p:spPr>
          <a:xfrm>
            <a:off x="9467813" y="4216123"/>
            <a:ext cx="780531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217192" marR="0" lvl="0" indent="0" algn="l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7" name="object 211">
            <a:extLst>
              <a:ext uri="{FF2B5EF4-FFF2-40B4-BE49-F238E27FC236}">
                <a16:creationId xmlns="" xmlns:a16="http://schemas.microsoft.com/office/drawing/2014/main" id="{A5CD26EB-6122-4614-AD94-A4F295AF8127}"/>
              </a:ext>
            </a:extLst>
          </p:cNvPr>
          <p:cNvSpPr txBox="1"/>
          <p:nvPr/>
        </p:nvSpPr>
        <p:spPr>
          <a:xfrm>
            <a:off x="7958591" y="2441762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83,3%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8" name="object 212">
            <a:extLst>
              <a:ext uri="{FF2B5EF4-FFF2-40B4-BE49-F238E27FC236}">
                <a16:creationId xmlns="" xmlns:a16="http://schemas.microsoft.com/office/drawing/2014/main" id="{02000858-F04D-429F-A083-EF77A1246935}"/>
              </a:ext>
            </a:extLst>
          </p:cNvPr>
          <p:cNvSpPr txBox="1"/>
          <p:nvPr/>
        </p:nvSpPr>
        <p:spPr>
          <a:xfrm>
            <a:off x="9313327" y="2715436"/>
            <a:ext cx="1138630" cy="364897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предприятия       до 5 человек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9" name="object 213">
            <a:extLst>
              <a:ext uri="{FF2B5EF4-FFF2-40B4-BE49-F238E27FC236}">
                <a16:creationId xmlns="" xmlns:a16="http://schemas.microsoft.com/office/drawing/2014/main" id="{26D36F55-9C9C-4839-A11C-A2299CB2ECB4}"/>
              </a:ext>
            </a:extLst>
          </p:cNvPr>
          <p:cNvSpPr txBox="1"/>
          <p:nvPr/>
        </p:nvSpPr>
        <p:spPr>
          <a:xfrm>
            <a:off x="7953112" y="4498675"/>
            <a:ext cx="1327982" cy="547026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считают условия для бизнеса не изменились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40" name="object 218">
            <a:extLst>
              <a:ext uri="{FF2B5EF4-FFF2-40B4-BE49-F238E27FC236}">
                <a16:creationId xmlns="" xmlns:a16="http://schemas.microsoft.com/office/drawing/2014/main" id="{D467F5E9-0D80-4DE4-AF91-DEA41B5C1ABC}"/>
              </a:ext>
            </a:extLst>
          </p:cNvPr>
          <p:cNvSpPr txBox="1"/>
          <p:nvPr/>
        </p:nvSpPr>
        <p:spPr>
          <a:xfrm>
            <a:off x="9225698" y="1692805"/>
            <a:ext cx="1319726" cy="229584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микробизнес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42" name="object 220">
            <a:extLst>
              <a:ext uri="{FF2B5EF4-FFF2-40B4-BE49-F238E27FC236}">
                <a16:creationId xmlns="" xmlns:a16="http://schemas.microsoft.com/office/drawing/2014/main" id="{6F9DDFC9-022E-4BDC-B52A-785063F03D0B}"/>
              </a:ext>
            </a:extLst>
          </p:cNvPr>
          <p:cNvSpPr txBox="1"/>
          <p:nvPr/>
        </p:nvSpPr>
        <p:spPr>
          <a:xfrm>
            <a:off x="9189391" y="4507891"/>
            <a:ext cx="1305638" cy="367463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планируют расширяться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69" name="Арка 468">
            <a:extLst>
              <a:ext uri="{FF2B5EF4-FFF2-40B4-BE49-F238E27FC236}">
                <a16:creationId xmlns="" xmlns:a16="http://schemas.microsoft.com/office/drawing/2014/main" id="{2BB4127A-6F05-423C-882D-3FFF7753314D}"/>
              </a:ext>
            </a:extLst>
          </p:cNvPr>
          <p:cNvSpPr/>
          <p:nvPr/>
        </p:nvSpPr>
        <p:spPr>
          <a:xfrm>
            <a:off x="3896120" y="6032705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0" name="Арка 469">
            <a:extLst>
              <a:ext uri="{FF2B5EF4-FFF2-40B4-BE49-F238E27FC236}">
                <a16:creationId xmlns="" xmlns:a16="http://schemas.microsoft.com/office/drawing/2014/main" id="{4C7A239F-155F-4F89-8D36-856E8CF7579D}"/>
              </a:ext>
            </a:extLst>
          </p:cNvPr>
          <p:cNvSpPr/>
          <p:nvPr/>
        </p:nvSpPr>
        <p:spPr>
          <a:xfrm rot="16668749">
            <a:off x="3896120" y="6032705"/>
            <a:ext cx="948109" cy="945728"/>
          </a:xfrm>
          <a:prstGeom prst="blockArc">
            <a:avLst>
              <a:gd name="adj1" fmla="val 10800000"/>
              <a:gd name="adj2" fmla="val 18044040"/>
              <a:gd name="adj3" fmla="val 9680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1" name="Арка 470">
            <a:extLst>
              <a:ext uri="{FF2B5EF4-FFF2-40B4-BE49-F238E27FC236}">
                <a16:creationId xmlns="" xmlns:a16="http://schemas.microsoft.com/office/drawing/2014/main" id="{5B21E33B-0795-4B97-B43E-DF862C764F4A}"/>
              </a:ext>
            </a:extLst>
          </p:cNvPr>
          <p:cNvSpPr/>
          <p:nvPr/>
        </p:nvSpPr>
        <p:spPr>
          <a:xfrm>
            <a:off x="5138667" y="603376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2" name="Арка 471">
            <a:extLst>
              <a:ext uri="{FF2B5EF4-FFF2-40B4-BE49-F238E27FC236}">
                <a16:creationId xmlns="" xmlns:a16="http://schemas.microsoft.com/office/drawing/2014/main" id="{B31DAB96-B2D1-41BC-A980-56ADBE55788C}"/>
              </a:ext>
            </a:extLst>
          </p:cNvPr>
          <p:cNvSpPr/>
          <p:nvPr/>
        </p:nvSpPr>
        <p:spPr>
          <a:xfrm rot="14595446">
            <a:off x="5138667" y="6033766"/>
            <a:ext cx="948109" cy="945728"/>
          </a:xfrm>
          <a:prstGeom prst="blockArc">
            <a:avLst>
              <a:gd name="adj1" fmla="val 10800000"/>
              <a:gd name="adj2" fmla="val 20391602"/>
              <a:gd name="adj3" fmla="val 10519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3" name="Арка 472">
            <a:extLst>
              <a:ext uri="{FF2B5EF4-FFF2-40B4-BE49-F238E27FC236}">
                <a16:creationId xmlns="" xmlns:a16="http://schemas.microsoft.com/office/drawing/2014/main" id="{43A98366-32F7-419C-8D9F-D6FE16604204}"/>
              </a:ext>
            </a:extLst>
          </p:cNvPr>
          <p:cNvSpPr/>
          <p:nvPr/>
        </p:nvSpPr>
        <p:spPr>
          <a:xfrm>
            <a:off x="2687937" y="603642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4" name="Арка 473">
            <a:extLst>
              <a:ext uri="{FF2B5EF4-FFF2-40B4-BE49-F238E27FC236}">
                <a16:creationId xmlns="" xmlns:a16="http://schemas.microsoft.com/office/drawing/2014/main" id="{A701D78A-410A-4559-8096-096082D6E515}"/>
              </a:ext>
            </a:extLst>
          </p:cNvPr>
          <p:cNvSpPr/>
          <p:nvPr/>
        </p:nvSpPr>
        <p:spPr>
          <a:xfrm rot="13900582">
            <a:off x="2687937" y="6036427"/>
            <a:ext cx="948109" cy="945728"/>
          </a:xfrm>
          <a:prstGeom prst="blockArc">
            <a:avLst>
              <a:gd name="adj1" fmla="val 10800000"/>
              <a:gd name="adj2" fmla="val 1722613"/>
              <a:gd name="adj3" fmla="val 10497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5" name="Арка 474">
            <a:extLst>
              <a:ext uri="{FF2B5EF4-FFF2-40B4-BE49-F238E27FC236}">
                <a16:creationId xmlns="" xmlns:a16="http://schemas.microsoft.com/office/drawing/2014/main" id="{498EE9C1-C757-498E-91AA-230C936A2452}"/>
              </a:ext>
            </a:extLst>
          </p:cNvPr>
          <p:cNvSpPr/>
          <p:nvPr/>
        </p:nvSpPr>
        <p:spPr>
          <a:xfrm>
            <a:off x="1468050" y="603536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6" name="Арка 475">
            <a:extLst>
              <a:ext uri="{FF2B5EF4-FFF2-40B4-BE49-F238E27FC236}">
                <a16:creationId xmlns="" xmlns:a16="http://schemas.microsoft.com/office/drawing/2014/main" id="{F6A1C9AB-B95F-4404-883B-D6E4460A7091}"/>
              </a:ext>
            </a:extLst>
          </p:cNvPr>
          <p:cNvSpPr/>
          <p:nvPr/>
        </p:nvSpPr>
        <p:spPr>
          <a:xfrm rot="13581394">
            <a:off x="1468050" y="603536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7" name="Арка 476">
            <a:extLst>
              <a:ext uri="{FF2B5EF4-FFF2-40B4-BE49-F238E27FC236}">
                <a16:creationId xmlns="" xmlns:a16="http://schemas.microsoft.com/office/drawing/2014/main" id="{BB76172E-4744-4C7E-B4E1-F7316EE5F13C}"/>
              </a:ext>
            </a:extLst>
          </p:cNvPr>
          <p:cNvSpPr/>
          <p:nvPr/>
        </p:nvSpPr>
        <p:spPr>
          <a:xfrm>
            <a:off x="314167" y="6044162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8" name="Арка 477">
            <a:extLst>
              <a:ext uri="{FF2B5EF4-FFF2-40B4-BE49-F238E27FC236}">
                <a16:creationId xmlns="" xmlns:a16="http://schemas.microsoft.com/office/drawing/2014/main" id="{F004ABFB-89BD-430D-B145-8F8EB73E11DC}"/>
              </a:ext>
            </a:extLst>
          </p:cNvPr>
          <p:cNvSpPr/>
          <p:nvPr/>
        </p:nvSpPr>
        <p:spPr>
          <a:xfrm rot="18425000">
            <a:off x="314167" y="6044162"/>
            <a:ext cx="948109" cy="945728"/>
          </a:xfrm>
          <a:prstGeom prst="blockArc">
            <a:avLst>
              <a:gd name="adj1" fmla="val 10800000"/>
              <a:gd name="adj2" fmla="val 17800148"/>
              <a:gd name="adj3" fmla="val 11026"/>
            </a:avLst>
          </a:prstGeom>
          <a:solidFill>
            <a:srgbClr val="2B2F3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9" name="Прямоугольник 478">
            <a:extLst>
              <a:ext uri="{FF2B5EF4-FFF2-40B4-BE49-F238E27FC236}">
                <a16:creationId xmlns="" xmlns:a16="http://schemas.microsoft.com/office/drawing/2014/main" id="{28F99618-A928-4B1B-9A2C-246A0E34609F}"/>
              </a:ext>
            </a:extLst>
          </p:cNvPr>
          <p:cNvSpPr/>
          <p:nvPr/>
        </p:nvSpPr>
        <p:spPr>
          <a:xfrm>
            <a:off x="-794" y="6529603"/>
            <a:ext cx="6719094" cy="49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0" name="object 211">
            <a:extLst>
              <a:ext uri="{FF2B5EF4-FFF2-40B4-BE49-F238E27FC236}">
                <a16:creationId xmlns="" xmlns:a16="http://schemas.microsoft.com/office/drawing/2014/main" id="{F94790B7-41F4-4FFC-AD38-F0AA7311215B}"/>
              </a:ext>
            </a:extLst>
          </p:cNvPr>
          <p:cNvSpPr txBox="1"/>
          <p:nvPr/>
        </p:nvSpPr>
        <p:spPr>
          <a:xfrm>
            <a:off x="117039" y="6458639"/>
            <a:ext cx="1330674" cy="511692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проблемы с получением земельных участков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1" name="object 212">
            <a:extLst>
              <a:ext uri="{FF2B5EF4-FFF2-40B4-BE49-F238E27FC236}">
                <a16:creationId xmlns="" xmlns:a16="http://schemas.microsoft.com/office/drawing/2014/main" id="{880809D6-CE7E-4121-81AD-61424E7CDE7E}"/>
              </a:ext>
            </a:extLst>
          </p:cNvPr>
          <p:cNvSpPr txBox="1"/>
          <p:nvPr/>
        </p:nvSpPr>
        <p:spPr>
          <a:xfrm>
            <a:off x="1606991" y="6215491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2" name="object 213">
            <a:extLst>
              <a:ext uri="{FF2B5EF4-FFF2-40B4-BE49-F238E27FC236}">
                <a16:creationId xmlns="" xmlns:a16="http://schemas.microsoft.com/office/drawing/2014/main" id="{38512BE0-CA05-4AE9-B421-B79AD2AC42A0}"/>
              </a:ext>
            </a:extLst>
          </p:cNvPr>
          <p:cNvSpPr txBox="1"/>
          <p:nvPr/>
        </p:nvSpPr>
        <p:spPr>
          <a:xfrm>
            <a:off x="2482388" y="6213264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46,7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3" name="object 211">
            <a:extLst>
              <a:ext uri="{FF2B5EF4-FFF2-40B4-BE49-F238E27FC236}">
                <a16:creationId xmlns="" xmlns:a16="http://schemas.microsoft.com/office/drawing/2014/main" id="{A837F57F-9CCC-4D7E-9251-C6948C2FE303}"/>
              </a:ext>
            </a:extLst>
          </p:cNvPr>
          <p:cNvSpPr txBox="1"/>
          <p:nvPr/>
        </p:nvSpPr>
        <p:spPr>
          <a:xfrm>
            <a:off x="198064" y="6215189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40,0%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4" name="object 212">
            <a:extLst>
              <a:ext uri="{FF2B5EF4-FFF2-40B4-BE49-F238E27FC236}">
                <a16:creationId xmlns="" xmlns:a16="http://schemas.microsoft.com/office/drawing/2014/main" id="{35679B04-AAD6-4A4C-84C6-5CE6A8C62E25}"/>
              </a:ext>
            </a:extLst>
          </p:cNvPr>
          <p:cNvSpPr txBox="1"/>
          <p:nvPr/>
        </p:nvSpPr>
        <p:spPr>
          <a:xfrm>
            <a:off x="1359269" y="6488862"/>
            <a:ext cx="1138630" cy="505983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высокая налоговая нагрузка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5" name="object 213">
            <a:extLst>
              <a:ext uri="{FF2B5EF4-FFF2-40B4-BE49-F238E27FC236}">
                <a16:creationId xmlns="" xmlns:a16="http://schemas.microsoft.com/office/drawing/2014/main" id="{BFEBEBCB-5B79-4E57-AE48-950080014097}"/>
              </a:ext>
            </a:extLst>
          </p:cNvPr>
          <p:cNvSpPr txBox="1"/>
          <p:nvPr/>
        </p:nvSpPr>
        <p:spPr>
          <a:xfrm>
            <a:off x="2479609" y="6467520"/>
            <a:ext cx="1383930" cy="546958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нехватка квалифицированных кадров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6" name="object 109">
            <a:extLst>
              <a:ext uri="{FF2B5EF4-FFF2-40B4-BE49-F238E27FC236}">
                <a16:creationId xmlns="" xmlns:a16="http://schemas.microsoft.com/office/drawing/2014/main" id="{11D736AB-0938-4A6C-9451-4F5809074BCF}"/>
              </a:ext>
            </a:extLst>
          </p:cNvPr>
          <p:cNvSpPr/>
          <p:nvPr/>
        </p:nvSpPr>
        <p:spPr>
          <a:xfrm>
            <a:off x="466702" y="6635052"/>
            <a:ext cx="44457" cy="42551"/>
          </a:xfrm>
          <a:custGeom>
            <a:avLst/>
            <a:gdLst/>
            <a:ahLst/>
            <a:cxnLst/>
            <a:rect l="l" t="t" r="r" b="b"/>
            <a:pathLst>
              <a:path w="44450" h="42545">
                <a:moveTo>
                  <a:pt x="22958" y="0"/>
                </a:moveTo>
                <a:lnTo>
                  <a:pt x="14624" y="1198"/>
                </a:lnTo>
                <a:lnTo>
                  <a:pt x="7366" y="5321"/>
                </a:lnTo>
                <a:lnTo>
                  <a:pt x="2127" y="12044"/>
                </a:lnTo>
                <a:lnTo>
                  <a:pt x="0" y="20206"/>
                </a:lnTo>
                <a:lnTo>
                  <a:pt x="1243" y="28238"/>
                </a:lnTo>
                <a:lnTo>
                  <a:pt x="5522" y="35234"/>
                </a:lnTo>
                <a:lnTo>
                  <a:pt x="12503" y="40289"/>
                </a:lnTo>
                <a:lnTo>
                  <a:pt x="20963" y="42338"/>
                </a:lnTo>
                <a:lnTo>
                  <a:pt x="29294" y="41140"/>
                </a:lnTo>
                <a:lnTo>
                  <a:pt x="36550" y="37017"/>
                </a:lnTo>
                <a:lnTo>
                  <a:pt x="41789" y="30294"/>
                </a:lnTo>
                <a:lnTo>
                  <a:pt x="43917" y="22135"/>
                </a:lnTo>
                <a:lnTo>
                  <a:pt x="42675" y="14100"/>
                </a:lnTo>
                <a:lnTo>
                  <a:pt x="38399" y="7100"/>
                </a:lnTo>
                <a:lnTo>
                  <a:pt x="31426" y="2049"/>
                </a:lnTo>
                <a:lnTo>
                  <a:pt x="229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7" name="object 135">
            <a:extLst>
              <a:ext uri="{FF2B5EF4-FFF2-40B4-BE49-F238E27FC236}">
                <a16:creationId xmlns="" xmlns:a16="http://schemas.microsoft.com/office/drawing/2014/main" id="{03E8E8E6-18E0-4F86-929E-56DBADB6CAB6}"/>
              </a:ext>
            </a:extLst>
          </p:cNvPr>
          <p:cNvSpPr/>
          <p:nvPr/>
        </p:nvSpPr>
        <p:spPr>
          <a:xfrm>
            <a:off x="439312" y="6608627"/>
            <a:ext cx="98713" cy="951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8" name="object 144">
            <a:extLst>
              <a:ext uri="{FF2B5EF4-FFF2-40B4-BE49-F238E27FC236}">
                <a16:creationId xmlns="" xmlns:a16="http://schemas.microsoft.com/office/drawing/2014/main" id="{8A63F56D-75D4-4430-8095-8D0718DFB925}"/>
              </a:ext>
            </a:extLst>
          </p:cNvPr>
          <p:cNvSpPr/>
          <p:nvPr/>
        </p:nvSpPr>
        <p:spPr>
          <a:xfrm>
            <a:off x="428240" y="6597959"/>
            <a:ext cx="120852" cy="1165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9" name="object 170">
            <a:extLst>
              <a:ext uri="{FF2B5EF4-FFF2-40B4-BE49-F238E27FC236}">
                <a16:creationId xmlns="" xmlns:a16="http://schemas.microsoft.com/office/drawing/2014/main" id="{DB38DFCD-9E94-417F-B408-717DB571CF19}"/>
              </a:ext>
            </a:extLst>
          </p:cNvPr>
          <p:cNvSpPr/>
          <p:nvPr/>
        </p:nvSpPr>
        <p:spPr>
          <a:xfrm>
            <a:off x="446273" y="6615346"/>
            <a:ext cx="84785" cy="817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0" name="object 212">
            <a:extLst>
              <a:ext uri="{FF2B5EF4-FFF2-40B4-BE49-F238E27FC236}">
                <a16:creationId xmlns="" xmlns:a16="http://schemas.microsoft.com/office/drawing/2014/main" id="{B7E8D1AD-40F8-4C2D-BC88-20AFA828B272}"/>
              </a:ext>
            </a:extLst>
          </p:cNvPr>
          <p:cNvSpPr txBox="1"/>
          <p:nvPr/>
        </p:nvSpPr>
        <p:spPr>
          <a:xfrm>
            <a:off x="4035061" y="6212829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1" name="object 213">
            <a:extLst>
              <a:ext uri="{FF2B5EF4-FFF2-40B4-BE49-F238E27FC236}">
                <a16:creationId xmlns="" xmlns:a16="http://schemas.microsoft.com/office/drawing/2014/main" id="{3FF64DA8-59D8-4D3F-AAFF-17B2FD32B1D8}"/>
              </a:ext>
            </a:extLst>
          </p:cNvPr>
          <p:cNvSpPr txBox="1"/>
          <p:nvPr/>
        </p:nvSpPr>
        <p:spPr>
          <a:xfrm>
            <a:off x="4933118" y="6210602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2" name="object 212">
            <a:extLst>
              <a:ext uri="{FF2B5EF4-FFF2-40B4-BE49-F238E27FC236}">
                <a16:creationId xmlns="" xmlns:a16="http://schemas.microsoft.com/office/drawing/2014/main" id="{BDDA20DA-78EB-4DF6-8D7B-2E09B633292A}"/>
              </a:ext>
            </a:extLst>
          </p:cNvPr>
          <p:cNvSpPr txBox="1"/>
          <p:nvPr/>
        </p:nvSpPr>
        <p:spPr>
          <a:xfrm>
            <a:off x="3787339" y="6486201"/>
            <a:ext cx="1138630" cy="507908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нехватка оборотных средств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3" name="object 213">
            <a:extLst>
              <a:ext uri="{FF2B5EF4-FFF2-40B4-BE49-F238E27FC236}">
                <a16:creationId xmlns="" xmlns:a16="http://schemas.microsoft.com/office/drawing/2014/main" id="{16CF01A8-00B8-454F-8060-ED00F6A76462}"/>
              </a:ext>
            </a:extLst>
          </p:cNvPr>
          <p:cNvSpPr txBox="1"/>
          <p:nvPr/>
        </p:nvSpPr>
        <p:spPr>
          <a:xfrm>
            <a:off x="4930339" y="6464859"/>
            <a:ext cx="1327982" cy="546958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недостаточная доступность инфраструктуры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16" name="Арка 515">
            <a:extLst>
              <a:ext uri="{FF2B5EF4-FFF2-40B4-BE49-F238E27FC236}">
                <a16:creationId xmlns="" xmlns:a16="http://schemas.microsoft.com/office/drawing/2014/main" id="{7EF3D82B-E01D-4C4A-A00C-3819394EB0C2}"/>
              </a:ext>
            </a:extLst>
          </p:cNvPr>
          <p:cNvSpPr/>
          <p:nvPr/>
        </p:nvSpPr>
        <p:spPr>
          <a:xfrm>
            <a:off x="3811404" y="4045354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7" name="Арка 516">
            <a:extLst>
              <a:ext uri="{FF2B5EF4-FFF2-40B4-BE49-F238E27FC236}">
                <a16:creationId xmlns="" xmlns:a16="http://schemas.microsoft.com/office/drawing/2014/main" id="{1E8955B0-D0A2-4C97-8364-D3F996D17007}"/>
              </a:ext>
            </a:extLst>
          </p:cNvPr>
          <p:cNvSpPr/>
          <p:nvPr/>
        </p:nvSpPr>
        <p:spPr>
          <a:xfrm rot="12343738">
            <a:off x="3811404" y="4045354"/>
            <a:ext cx="948109" cy="945728"/>
          </a:xfrm>
          <a:prstGeom prst="blockArc">
            <a:avLst>
              <a:gd name="adj1" fmla="val 10800000"/>
              <a:gd name="adj2" fmla="val 5391765"/>
              <a:gd name="adj3" fmla="val 10731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0" name="Арка 519">
            <a:extLst>
              <a:ext uri="{FF2B5EF4-FFF2-40B4-BE49-F238E27FC236}">
                <a16:creationId xmlns="" xmlns:a16="http://schemas.microsoft.com/office/drawing/2014/main" id="{1BA5B438-1AE5-40D3-A93F-33ACE833FF83}"/>
              </a:ext>
            </a:extLst>
          </p:cNvPr>
          <p:cNvSpPr/>
          <p:nvPr/>
        </p:nvSpPr>
        <p:spPr>
          <a:xfrm>
            <a:off x="2583228" y="404907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1" name="Арка 520">
            <a:extLst>
              <a:ext uri="{FF2B5EF4-FFF2-40B4-BE49-F238E27FC236}">
                <a16:creationId xmlns="" xmlns:a16="http://schemas.microsoft.com/office/drawing/2014/main" id="{D6481D40-F260-460C-A2A2-7F1766A57112}"/>
              </a:ext>
            </a:extLst>
          </p:cNvPr>
          <p:cNvSpPr/>
          <p:nvPr/>
        </p:nvSpPr>
        <p:spPr>
          <a:xfrm rot="13935392">
            <a:off x="2583228" y="404907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2" name="Арка 521">
            <a:extLst>
              <a:ext uri="{FF2B5EF4-FFF2-40B4-BE49-F238E27FC236}">
                <a16:creationId xmlns="" xmlns:a16="http://schemas.microsoft.com/office/drawing/2014/main" id="{9ED06827-7162-4554-AA22-6DA892BDDD6C}"/>
              </a:ext>
            </a:extLst>
          </p:cNvPr>
          <p:cNvSpPr/>
          <p:nvPr/>
        </p:nvSpPr>
        <p:spPr>
          <a:xfrm>
            <a:off x="1406617" y="404801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3" name="Арка 522">
            <a:extLst>
              <a:ext uri="{FF2B5EF4-FFF2-40B4-BE49-F238E27FC236}">
                <a16:creationId xmlns="" xmlns:a16="http://schemas.microsoft.com/office/drawing/2014/main" id="{F6AA9082-466D-43BC-AA4F-DB1AD0961B51}"/>
              </a:ext>
            </a:extLst>
          </p:cNvPr>
          <p:cNvSpPr/>
          <p:nvPr/>
        </p:nvSpPr>
        <p:spPr>
          <a:xfrm rot="14398260">
            <a:off x="1406617" y="4048016"/>
            <a:ext cx="948109" cy="945728"/>
          </a:xfrm>
          <a:prstGeom prst="blockArc">
            <a:avLst>
              <a:gd name="adj1" fmla="val 10800000"/>
              <a:gd name="adj2" fmla="val 20218174"/>
              <a:gd name="adj3" fmla="val 10136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4" name="Арка 523">
            <a:extLst>
              <a:ext uri="{FF2B5EF4-FFF2-40B4-BE49-F238E27FC236}">
                <a16:creationId xmlns="" xmlns:a16="http://schemas.microsoft.com/office/drawing/2014/main" id="{B6C6763A-E6EA-4A7C-B9D6-9896139852BE}"/>
              </a:ext>
            </a:extLst>
          </p:cNvPr>
          <p:cNvSpPr/>
          <p:nvPr/>
        </p:nvSpPr>
        <p:spPr>
          <a:xfrm>
            <a:off x="192516" y="4056812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5" name="Арка 524">
            <a:extLst>
              <a:ext uri="{FF2B5EF4-FFF2-40B4-BE49-F238E27FC236}">
                <a16:creationId xmlns="" xmlns:a16="http://schemas.microsoft.com/office/drawing/2014/main" id="{258CB27F-EB93-464A-B555-D2099DBA8FA8}"/>
              </a:ext>
            </a:extLst>
          </p:cNvPr>
          <p:cNvSpPr/>
          <p:nvPr/>
        </p:nvSpPr>
        <p:spPr>
          <a:xfrm rot="14689574">
            <a:off x="192516" y="4056812"/>
            <a:ext cx="948109" cy="945728"/>
          </a:xfrm>
          <a:prstGeom prst="blockArc">
            <a:avLst>
              <a:gd name="adj1" fmla="val 10800000"/>
              <a:gd name="adj2" fmla="val 21004431"/>
              <a:gd name="adj3" fmla="val 10335"/>
            </a:avLst>
          </a:prstGeom>
          <a:solidFill>
            <a:srgbClr val="FFDE16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6" name="Прямоугольник 525">
            <a:extLst>
              <a:ext uri="{FF2B5EF4-FFF2-40B4-BE49-F238E27FC236}">
                <a16:creationId xmlns="" xmlns:a16="http://schemas.microsoft.com/office/drawing/2014/main" id="{1CF7A808-5634-4CEB-B04E-5AFF75ADCF8C}"/>
              </a:ext>
            </a:extLst>
          </p:cNvPr>
          <p:cNvSpPr/>
          <p:nvPr/>
        </p:nvSpPr>
        <p:spPr>
          <a:xfrm>
            <a:off x="-794" y="4542253"/>
            <a:ext cx="5365445" cy="49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7" name="object 211">
            <a:extLst>
              <a:ext uri="{FF2B5EF4-FFF2-40B4-BE49-F238E27FC236}">
                <a16:creationId xmlns="" xmlns:a16="http://schemas.microsoft.com/office/drawing/2014/main" id="{7704972D-FF78-407C-845B-8F1DBF89E339}"/>
              </a:ext>
            </a:extLst>
          </p:cNvPr>
          <p:cNvSpPr txBox="1"/>
          <p:nvPr/>
        </p:nvSpPr>
        <p:spPr>
          <a:xfrm>
            <a:off x="41407" y="4544625"/>
            <a:ext cx="1242955" cy="370669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никогда не обращались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28" name="object 212">
            <a:extLst>
              <a:ext uri="{FF2B5EF4-FFF2-40B4-BE49-F238E27FC236}">
                <a16:creationId xmlns="" xmlns:a16="http://schemas.microsoft.com/office/drawing/2014/main" id="{8C41E6D8-083D-45B1-8B9E-9AD257982CE7}"/>
              </a:ext>
            </a:extLst>
          </p:cNvPr>
          <p:cNvSpPr txBox="1"/>
          <p:nvPr/>
        </p:nvSpPr>
        <p:spPr>
          <a:xfrm>
            <a:off x="1545558" y="4228140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29" name="object 213">
            <a:extLst>
              <a:ext uri="{FF2B5EF4-FFF2-40B4-BE49-F238E27FC236}">
                <a16:creationId xmlns="" xmlns:a16="http://schemas.microsoft.com/office/drawing/2014/main" id="{CE1F00DD-766B-4D7F-B48E-37FE0003143B}"/>
              </a:ext>
            </a:extLst>
          </p:cNvPr>
          <p:cNvSpPr txBox="1"/>
          <p:nvPr/>
        </p:nvSpPr>
        <p:spPr>
          <a:xfrm>
            <a:off x="2377679" y="4225913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0" name="object 211">
            <a:extLst>
              <a:ext uri="{FF2B5EF4-FFF2-40B4-BE49-F238E27FC236}">
                <a16:creationId xmlns="" xmlns:a16="http://schemas.microsoft.com/office/drawing/2014/main" id="{38298D58-09A1-4B09-B6CE-93AE32920541}"/>
              </a:ext>
            </a:extLst>
          </p:cNvPr>
          <p:cNvSpPr txBox="1"/>
          <p:nvPr/>
        </p:nvSpPr>
        <p:spPr>
          <a:xfrm>
            <a:off x="76413" y="4227839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33,3%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1" name="object 212">
            <a:extLst>
              <a:ext uri="{FF2B5EF4-FFF2-40B4-BE49-F238E27FC236}">
                <a16:creationId xmlns="" xmlns:a16="http://schemas.microsoft.com/office/drawing/2014/main" id="{15E0DED3-0D04-41D1-91FB-F571066BDA56}"/>
              </a:ext>
            </a:extLst>
          </p:cNvPr>
          <p:cNvSpPr txBox="1"/>
          <p:nvPr/>
        </p:nvSpPr>
        <p:spPr>
          <a:xfrm>
            <a:off x="1297836" y="4550398"/>
            <a:ext cx="1138630" cy="364856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сложностей не возникало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2" name="object 213">
            <a:extLst>
              <a:ext uri="{FF2B5EF4-FFF2-40B4-BE49-F238E27FC236}">
                <a16:creationId xmlns="" xmlns:a16="http://schemas.microsoft.com/office/drawing/2014/main" id="{C8563271-BBF2-46F2-9D01-590CD1152EFD}"/>
              </a:ext>
            </a:extLst>
          </p:cNvPr>
          <p:cNvSpPr txBox="1"/>
          <p:nvPr/>
        </p:nvSpPr>
        <p:spPr>
          <a:xfrm>
            <a:off x="2374900" y="4520691"/>
            <a:ext cx="1327982" cy="547026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сложность процедуры, много документов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7" name="object 212">
            <a:extLst>
              <a:ext uri="{FF2B5EF4-FFF2-40B4-BE49-F238E27FC236}">
                <a16:creationId xmlns="" xmlns:a16="http://schemas.microsoft.com/office/drawing/2014/main" id="{BF096C4C-DA0B-4F4D-9C34-081878F7B4DD}"/>
              </a:ext>
            </a:extLst>
          </p:cNvPr>
          <p:cNvSpPr txBox="1"/>
          <p:nvPr/>
        </p:nvSpPr>
        <p:spPr>
          <a:xfrm>
            <a:off x="3950345" y="4225479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63,3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9" name="object 212">
            <a:extLst>
              <a:ext uri="{FF2B5EF4-FFF2-40B4-BE49-F238E27FC236}">
                <a16:creationId xmlns="" xmlns:a16="http://schemas.microsoft.com/office/drawing/2014/main" id="{12D7D64C-F076-4E39-8AEB-C47F3BAB21B7}"/>
              </a:ext>
            </a:extLst>
          </p:cNvPr>
          <p:cNvSpPr txBox="1"/>
          <p:nvPr/>
        </p:nvSpPr>
        <p:spPr>
          <a:xfrm>
            <a:off x="3594100" y="4573072"/>
            <a:ext cx="1373508" cy="647068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заинтересованы                           в площадке                                     с коммуникациями / площадях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7" name="object 20">
            <a:extLst>
              <a:ext uri="{FF2B5EF4-FFF2-40B4-BE49-F238E27FC236}">
                <a16:creationId xmlns="" xmlns:a16="http://schemas.microsoft.com/office/drawing/2014/main" id="{610EB2C6-DD51-4DD2-AA95-6067406B0DC3}"/>
              </a:ext>
            </a:extLst>
          </p:cNvPr>
          <p:cNvSpPr txBox="1"/>
          <p:nvPr/>
        </p:nvSpPr>
        <p:spPr>
          <a:xfrm>
            <a:off x="3525368" y="763527"/>
            <a:ext cx="31305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50" b="1" dirty="0">
                <a:solidFill>
                  <a:srgbClr val="2B2F32"/>
                </a:solidFill>
                <a:latin typeface="Calibri"/>
                <a:cs typeface="DIN Pro Medium" panose="020B0604020101020102" pitchFamily="34" charset="0"/>
              </a:rPr>
              <a:t>Характеристики выборки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8" name="object 226">
            <a:extLst>
              <a:ext uri="{FF2B5EF4-FFF2-40B4-BE49-F238E27FC236}">
                <a16:creationId xmlns="" xmlns:a16="http://schemas.microsoft.com/office/drawing/2014/main" id="{1B260DD2-6DA0-49AB-B450-46203C17A074}"/>
              </a:ext>
            </a:extLst>
          </p:cNvPr>
          <p:cNvSpPr/>
          <p:nvPr/>
        </p:nvSpPr>
        <p:spPr>
          <a:xfrm>
            <a:off x="3918022" y="3400425"/>
            <a:ext cx="6795367" cy="315007"/>
          </a:xfrm>
          <a:custGeom>
            <a:avLst/>
            <a:gdLst/>
            <a:ahLst/>
            <a:cxnLst/>
            <a:rect l="l" t="t" r="r" b="b"/>
            <a:pathLst>
              <a:path w="5427345" h="314960">
                <a:moveTo>
                  <a:pt x="5427281" y="0"/>
                </a:moveTo>
                <a:lnTo>
                  <a:pt x="0" y="0"/>
                </a:lnTo>
                <a:lnTo>
                  <a:pt x="292544" y="314337"/>
                </a:lnTo>
                <a:lnTo>
                  <a:pt x="5427281" y="314337"/>
                </a:lnTo>
                <a:lnTo>
                  <a:pt x="5427281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object 227">
            <a:extLst>
              <a:ext uri="{FF2B5EF4-FFF2-40B4-BE49-F238E27FC236}">
                <a16:creationId xmlns="" xmlns:a16="http://schemas.microsoft.com/office/drawing/2014/main" id="{89AF2E9F-860F-4918-BCA7-FF5C36432619}"/>
              </a:ext>
            </a:extLst>
          </p:cNvPr>
          <p:cNvSpPr/>
          <p:nvPr/>
        </p:nvSpPr>
        <p:spPr>
          <a:xfrm>
            <a:off x="-793" y="5304900"/>
            <a:ext cx="5836189" cy="315007"/>
          </a:xfrm>
          <a:custGeom>
            <a:avLst/>
            <a:gdLst/>
            <a:ahLst/>
            <a:cxnLst/>
            <a:rect l="l" t="t" r="r" b="b"/>
            <a:pathLst>
              <a:path w="6790055" h="314960">
                <a:moveTo>
                  <a:pt x="6519164" y="0"/>
                </a:moveTo>
                <a:lnTo>
                  <a:pt x="0" y="0"/>
                </a:lnTo>
                <a:lnTo>
                  <a:pt x="0" y="314337"/>
                </a:lnTo>
                <a:lnTo>
                  <a:pt x="6789953" y="314337"/>
                </a:lnTo>
                <a:lnTo>
                  <a:pt x="651916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object 228">
            <a:extLst>
              <a:ext uri="{FF2B5EF4-FFF2-40B4-BE49-F238E27FC236}">
                <a16:creationId xmlns="" xmlns:a16="http://schemas.microsoft.com/office/drawing/2014/main" id="{24F4DED7-1A01-40F1-AC99-2D034A3AEBD5}"/>
              </a:ext>
            </a:extLst>
          </p:cNvPr>
          <p:cNvSpPr/>
          <p:nvPr/>
        </p:nvSpPr>
        <p:spPr>
          <a:xfrm>
            <a:off x="-794" y="3400425"/>
            <a:ext cx="4466339" cy="315007"/>
          </a:xfrm>
          <a:custGeom>
            <a:avLst/>
            <a:gdLst/>
            <a:ahLst/>
            <a:cxnLst/>
            <a:rect l="l" t="t" r="r" b="b"/>
            <a:pathLst>
              <a:path w="5107305" h="314960">
                <a:moveTo>
                  <a:pt x="4829314" y="0"/>
                </a:moveTo>
                <a:lnTo>
                  <a:pt x="0" y="0"/>
                </a:lnTo>
                <a:lnTo>
                  <a:pt x="0" y="314337"/>
                </a:lnTo>
                <a:lnTo>
                  <a:pt x="5107101" y="314337"/>
                </a:lnTo>
                <a:lnTo>
                  <a:pt x="4829314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object 269">
            <a:extLst>
              <a:ext uri="{FF2B5EF4-FFF2-40B4-BE49-F238E27FC236}">
                <a16:creationId xmlns="" xmlns:a16="http://schemas.microsoft.com/office/drawing/2014/main" id="{4D37AC21-21F2-4F21-88BF-E924D363968D}"/>
              </a:ext>
            </a:extLst>
          </p:cNvPr>
          <p:cNvSpPr txBox="1"/>
          <p:nvPr/>
        </p:nvSpPr>
        <p:spPr>
          <a:xfrm>
            <a:off x="685990" y="3418234"/>
            <a:ext cx="2956999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Государственная поддержка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12" name="object 277">
            <a:extLst>
              <a:ext uri="{FF2B5EF4-FFF2-40B4-BE49-F238E27FC236}">
                <a16:creationId xmlns="" xmlns:a16="http://schemas.microsoft.com/office/drawing/2014/main" id="{728FA4CC-ECB0-4820-AA0E-F3F68D8FF317}"/>
              </a:ext>
            </a:extLst>
          </p:cNvPr>
          <p:cNvSpPr txBox="1"/>
          <p:nvPr/>
        </p:nvSpPr>
        <p:spPr>
          <a:xfrm>
            <a:off x="680387" y="5348626"/>
            <a:ext cx="4036024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Основные проблемы развития бизнеса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13" name="object 278">
            <a:extLst>
              <a:ext uri="{FF2B5EF4-FFF2-40B4-BE49-F238E27FC236}">
                <a16:creationId xmlns="" xmlns:a16="http://schemas.microsoft.com/office/drawing/2014/main" id="{88932645-AD02-402C-B37C-0589B5764EC8}"/>
              </a:ext>
            </a:extLst>
          </p:cNvPr>
          <p:cNvSpPr txBox="1"/>
          <p:nvPr/>
        </p:nvSpPr>
        <p:spPr>
          <a:xfrm>
            <a:off x="6162305" y="3430968"/>
            <a:ext cx="3579391" cy="22827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b="1" dirty="0">
                <a:solidFill>
                  <a:schemeClr val="bg1"/>
                </a:solidFill>
                <a:latin typeface="Calibri"/>
                <a:cs typeface="DIN Pro Medium" panose="020B0604020101020102" pitchFamily="34" charset="0"/>
              </a:rPr>
              <a:t>Готовность к расширению бизнеса</a:t>
            </a:r>
          </a:p>
        </p:txBody>
      </p:sp>
      <p:cxnSp>
        <p:nvCxnSpPr>
          <p:cNvPr id="116" name="Прямая соединительная линия 115">
            <a:extLst>
              <a:ext uri="{FF2B5EF4-FFF2-40B4-BE49-F238E27FC236}">
                <a16:creationId xmlns="" xmlns:a16="http://schemas.microsoft.com/office/drawing/2014/main" id="{9AAD0BE3-743A-4D70-9439-AE7BA3CF97B4}"/>
              </a:ext>
            </a:extLst>
          </p:cNvPr>
          <p:cNvCxnSpPr/>
          <p:nvPr/>
        </p:nvCxnSpPr>
        <p:spPr>
          <a:xfrm>
            <a:off x="4216463" y="3429000"/>
            <a:ext cx="3035237" cy="4162425"/>
          </a:xfrm>
          <a:prstGeom prst="line">
            <a:avLst/>
          </a:prstGeom>
          <a:ln w="38100">
            <a:solidFill>
              <a:srgbClr val="FFDE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Номер слайда 5">
            <a:extLst>
              <a:ext uri="{FF2B5EF4-FFF2-40B4-BE49-F238E27FC236}">
                <a16:creationId xmlns="" xmlns:a16="http://schemas.microsoft.com/office/drawing/2014/main" id="{95153734-C900-4288-B39F-FE247899501B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30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10482405" y="3199055"/>
            <a:ext cx="210851" cy="506170"/>
          </a:xfrm>
          <a:custGeom>
            <a:avLst/>
            <a:gdLst/>
            <a:ahLst/>
            <a:cxnLst/>
            <a:rect l="l" t="t" r="r" b="b"/>
            <a:pathLst>
              <a:path w="210820" h="506095">
                <a:moveTo>
                  <a:pt x="9017" y="0"/>
                </a:moveTo>
                <a:lnTo>
                  <a:pt x="0" y="9156"/>
                </a:lnTo>
                <a:lnTo>
                  <a:pt x="850" y="11226"/>
                </a:lnTo>
                <a:lnTo>
                  <a:pt x="210360" y="505982"/>
                </a:lnTo>
                <a:lnTo>
                  <a:pt x="210360" y="466702"/>
                </a:lnTo>
                <a:lnTo>
                  <a:pt x="24117" y="26885"/>
                </a:lnTo>
                <a:lnTo>
                  <a:pt x="53904" y="26885"/>
                </a:lnTo>
                <a:lnTo>
                  <a:pt x="9017" y="0"/>
                </a:lnTo>
                <a:close/>
              </a:path>
              <a:path w="210820" h="506095">
                <a:moveTo>
                  <a:pt x="53904" y="26885"/>
                </a:moveTo>
                <a:lnTo>
                  <a:pt x="24117" y="26885"/>
                </a:lnTo>
                <a:lnTo>
                  <a:pt x="210360" y="138525"/>
                </a:lnTo>
                <a:lnTo>
                  <a:pt x="210360" y="120670"/>
                </a:lnTo>
                <a:lnTo>
                  <a:pt x="53904" y="268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984243" y="142028"/>
            <a:ext cx="75293" cy="75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681629" y="966700"/>
            <a:ext cx="190284" cy="1900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916819" y="74675"/>
            <a:ext cx="210146" cy="209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5675719" y="1084506"/>
            <a:ext cx="246002" cy="2457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5632004" y="1040833"/>
            <a:ext cx="333424" cy="333424"/>
          </a:xfrm>
          <a:custGeom>
            <a:avLst/>
            <a:gdLst/>
            <a:ahLst/>
            <a:cxnLst/>
            <a:rect l="l" t="t" r="r" b="b"/>
            <a:pathLst>
              <a:path w="333375" h="333375">
                <a:moveTo>
                  <a:pt x="152689" y="0"/>
                </a:moveTo>
                <a:lnTo>
                  <a:pt x="110876" y="9015"/>
                </a:lnTo>
                <a:lnTo>
                  <a:pt x="72695" y="28283"/>
                </a:lnTo>
                <a:lnTo>
                  <a:pt x="40273" y="57052"/>
                </a:lnTo>
                <a:lnTo>
                  <a:pt x="15734" y="94570"/>
                </a:lnTo>
                <a:lnTo>
                  <a:pt x="1985" y="137229"/>
                </a:lnTo>
                <a:lnTo>
                  <a:pt x="0" y="180505"/>
                </a:lnTo>
                <a:lnTo>
                  <a:pt x="9027" y="222274"/>
                </a:lnTo>
                <a:lnTo>
                  <a:pt x="28314" y="260413"/>
                </a:lnTo>
                <a:lnTo>
                  <a:pt x="57111" y="292802"/>
                </a:lnTo>
                <a:lnTo>
                  <a:pt x="94664" y="317316"/>
                </a:lnTo>
                <a:lnTo>
                  <a:pt x="137369" y="331052"/>
                </a:lnTo>
                <a:lnTo>
                  <a:pt x="180689" y="333036"/>
                </a:lnTo>
                <a:lnTo>
                  <a:pt x="222501" y="324018"/>
                </a:lnTo>
                <a:lnTo>
                  <a:pt x="260680" y="304749"/>
                </a:lnTo>
                <a:lnTo>
                  <a:pt x="293100" y="275980"/>
                </a:lnTo>
                <a:lnTo>
                  <a:pt x="317638" y="238461"/>
                </a:lnTo>
                <a:lnTo>
                  <a:pt x="331392" y="195807"/>
                </a:lnTo>
                <a:lnTo>
                  <a:pt x="333378" y="152533"/>
                </a:lnTo>
                <a:lnTo>
                  <a:pt x="324350" y="110764"/>
                </a:lnTo>
                <a:lnTo>
                  <a:pt x="305061" y="72625"/>
                </a:lnTo>
                <a:lnTo>
                  <a:pt x="276262" y="40238"/>
                </a:lnTo>
                <a:lnTo>
                  <a:pt x="238708" y="15729"/>
                </a:lnTo>
                <a:lnTo>
                  <a:pt x="196008" y="1987"/>
                </a:lnTo>
                <a:lnTo>
                  <a:pt x="15268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5649406" y="1058222"/>
            <a:ext cx="299129" cy="298494"/>
          </a:xfrm>
          <a:custGeom>
            <a:avLst/>
            <a:gdLst/>
            <a:ahLst/>
            <a:cxnLst/>
            <a:rect l="l" t="t" r="r" b="b"/>
            <a:pathLst>
              <a:path w="299085" h="298450">
                <a:moveTo>
                  <a:pt x="167848" y="0"/>
                </a:moveTo>
                <a:lnTo>
                  <a:pt x="121390" y="1490"/>
                </a:lnTo>
                <a:lnTo>
                  <a:pt x="77985" y="16837"/>
                </a:lnTo>
                <a:lnTo>
                  <a:pt x="40936" y="44876"/>
                </a:lnTo>
                <a:lnTo>
                  <a:pt x="13548" y="84438"/>
                </a:lnTo>
                <a:lnTo>
                  <a:pt x="0" y="130592"/>
                </a:lnTo>
                <a:lnTo>
                  <a:pt x="1492" y="176999"/>
                </a:lnTo>
                <a:lnTo>
                  <a:pt x="16857" y="220359"/>
                </a:lnTo>
                <a:lnTo>
                  <a:pt x="44925" y="257369"/>
                </a:lnTo>
                <a:lnTo>
                  <a:pt x="84528" y="284729"/>
                </a:lnTo>
                <a:lnTo>
                  <a:pt x="130734" y="298262"/>
                </a:lnTo>
                <a:lnTo>
                  <a:pt x="177189" y="296770"/>
                </a:lnTo>
                <a:lnTo>
                  <a:pt x="220592" y="281420"/>
                </a:lnTo>
                <a:lnTo>
                  <a:pt x="257642" y="253382"/>
                </a:lnTo>
                <a:lnTo>
                  <a:pt x="285035" y="213825"/>
                </a:lnTo>
                <a:lnTo>
                  <a:pt x="298584" y="167671"/>
                </a:lnTo>
                <a:lnTo>
                  <a:pt x="297091" y="121264"/>
                </a:lnTo>
                <a:lnTo>
                  <a:pt x="281726" y="77904"/>
                </a:lnTo>
                <a:lnTo>
                  <a:pt x="253658" y="40894"/>
                </a:lnTo>
                <a:lnTo>
                  <a:pt x="214055" y="13534"/>
                </a:lnTo>
                <a:lnTo>
                  <a:pt x="16784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5719674" y="1128419"/>
            <a:ext cx="158088" cy="1579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5729481" y="325993"/>
            <a:ext cx="186395" cy="1862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4760556" y="1045553"/>
            <a:ext cx="33025" cy="32389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59043" y="3295821"/>
            <a:ext cx="4834338" cy="315007"/>
          </a:xfrm>
          <a:custGeom>
            <a:avLst/>
            <a:gdLst/>
            <a:ahLst/>
            <a:cxnLst/>
            <a:rect l="l" t="t" r="r" b="b"/>
            <a:pathLst>
              <a:path w="4833620" h="314960">
                <a:moveTo>
                  <a:pt x="4833035" y="0"/>
                </a:moveTo>
                <a:lnTo>
                  <a:pt x="308889" y="0"/>
                </a:lnTo>
                <a:lnTo>
                  <a:pt x="0" y="314350"/>
                </a:lnTo>
                <a:lnTo>
                  <a:pt x="4833035" y="314350"/>
                </a:lnTo>
                <a:lnTo>
                  <a:pt x="4833035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0" y="1022166"/>
            <a:ext cx="6172481" cy="315007"/>
          </a:xfrm>
          <a:custGeom>
            <a:avLst/>
            <a:gdLst/>
            <a:ahLst/>
            <a:cxnLst/>
            <a:rect l="l" t="t" r="r" b="b"/>
            <a:pathLst>
              <a:path w="6171565" h="314959">
                <a:moveTo>
                  <a:pt x="6171450" y="0"/>
                </a:moveTo>
                <a:lnTo>
                  <a:pt x="0" y="0"/>
                </a:lnTo>
                <a:lnTo>
                  <a:pt x="0" y="314350"/>
                </a:lnTo>
                <a:lnTo>
                  <a:pt x="5862561" y="314350"/>
                </a:lnTo>
                <a:lnTo>
                  <a:pt x="617145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6209748" y="5416582"/>
            <a:ext cx="4099282" cy="2190221"/>
          </a:xfrm>
          <a:prstGeom prst="rect">
            <a:avLst/>
          </a:prstGeom>
        </p:spPr>
        <p:txBody>
          <a:bodyPr vert="horz" wrap="square" lIns="0" tIns="43186" rIns="0" bIns="0" rtlCol="0">
            <a:spAutoFit/>
          </a:bodyPr>
          <a:lstStyle/>
          <a:p>
            <a:pPr marL="12701" marR="5081" lvl="0" indent="0" algn="l" defTabSz="914400" rtl="0" eaLnBrk="1" fontAlgn="auto" latinLnBrk="0" hangingPunct="1">
              <a:lnSpc>
                <a:spcPts val="12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Знаковые ресурсные проблемы развития действующего бизнеса: кадры, э. энергия, земля и дороги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; по остальным ресурсам ситуация относительно в норме.</a:t>
            </a:r>
          </a:p>
          <a:p>
            <a:pPr marL="12701" marR="5081" lvl="0" indent="0" algn="l" defTabSz="914400" rtl="0" eaLnBrk="1" fontAlgn="auto" latinLnBrk="0" hangingPunct="1">
              <a:lnSpc>
                <a:spcPts val="12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Опрошенный бизнес ощущает значительное конкурентное давление, прежде всего, со федеральных компаний (в выборке большая доля торговли).</a:t>
            </a:r>
          </a:p>
          <a:p>
            <a:pPr marL="12701" marR="5081" lvl="0" indent="0" algn="l" defTabSz="914400" rtl="0" eaLnBrk="1" fontAlgn="auto" latinLnBrk="0" hangingPunct="1">
              <a:lnSpc>
                <a:spcPts val="12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Оценка перспектив спроса на 2-3 года для действующего бизнеса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0" lvl="0" indent="0" algn="l" defTabSz="9144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— сдержанно позитивная; потенциал развития в смежных сферах по мнению опрошенного бизнеса выражен.</a:t>
            </a:r>
          </a:p>
          <a:p>
            <a:pPr marL="12701" lvl="0">
              <a:lnSpc>
                <a:spcPts val="1320"/>
              </a:lnSpc>
              <a:defRPr/>
            </a:pPr>
            <a:r>
              <a:rPr lang="ru-RU" sz="1000" dirty="0">
                <a:solidFill>
                  <a:srgbClr val="2B2F32"/>
                </a:solidFill>
                <a:cs typeface="DIN Pro Bold" panose="020B0804020101020102" pitchFamily="34" charset="0"/>
              </a:rPr>
              <a:t>На фоне общей низкой оценки (среднее – 2,33 по 4-балльной шкале), лучше других оценены коммуникации между бизнесом и работниками (внутри предприятий).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0" lvl="0" indent="0" algn="l" defTabSz="9144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332680" y="1044077"/>
            <a:ext cx="5303037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Обеспеченность ресурсами для расширения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(оценка)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6337447" y="3333138"/>
            <a:ext cx="3876275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Оценка уровня конкуренции</a:t>
            </a:r>
          </a:p>
        </p:txBody>
      </p:sp>
      <p:sp>
        <p:nvSpPr>
          <p:cNvPr id="438" name="object 438"/>
          <p:cNvSpPr/>
          <p:nvPr/>
        </p:nvSpPr>
        <p:spPr>
          <a:xfrm>
            <a:off x="5929867" y="5571551"/>
            <a:ext cx="151788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48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9" name="object 439"/>
          <p:cNvSpPr/>
          <p:nvPr/>
        </p:nvSpPr>
        <p:spPr>
          <a:xfrm>
            <a:off x="5929867" y="6029352"/>
            <a:ext cx="151788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0" name="object 440"/>
          <p:cNvSpPr/>
          <p:nvPr/>
        </p:nvSpPr>
        <p:spPr>
          <a:xfrm>
            <a:off x="5929867" y="6487154"/>
            <a:ext cx="151788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1" name="object 441"/>
          <p:cNvSpPr/>
          <p:nvPr/>
        </p:nvSpPr>
        <p:spPr>
          <a:xfrm>
            <a:off x="-799" y="-559"/>
            <a:ext cx="7742433" cy="648431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2" name="object 442"/>
          <p:cNvSpPr txBox="1">
            <a:spLocks noGrp="1"/>
          </p:cNvSpPr>
          <p:nvPr>
            <p:ph type="title"/>
          </p:nvPr>
        </p:nvSpPr>
        <p:spPr>
          <a:xfrm>
            <a:off x="458311" y="150795"/>
            <a:ext cx="6079758" cy="3206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dirty="0">
                <a:latin typeface="+mn-lt"/>
              </a:rPr>
              <a:t>ПОЗИЦИЯ ПРЕДПРИНИМАТЕЛЕЙ </a:t>
            </a:r>
            <a:r>
              <a:rPr sz="1450" dirty="0">
                <a:latin typeface="+mn-lt"/>
              </a:rPr>
              <a:t>— развитие</a:t>
            </a:r>
          </a:p>
        </p:txBody>
      </p:sp>
      <p:sp>
        <p:nvSpPr>
          <p:cNvPr id="443" name="object 443"/>
          <p:cNvSpPr/>
          <p:nvPr/>
        </p:nvSpPr>
        <p:spPr>
          <a:xfrm>
            <a:off x="5862636" y="1022166"/>
            <a:ext cx="4830527" cy="315007"/>
          </a:xfrm>
          <a:custGeom>
            <a:avLst/>
            <a:gdLst/>
            <a:ahLst/>
            <a:cxnLst/>
            <a:rect l="l" t="t" r="r" b="b"/>
            <a:pathLst>
              <a:path w="4829809" h="314959">
                <a:moveTo>
                  <a:pt x="4829442" y="0"/>
                </a:moveTo>
                <a:lnTo>
                  <a:pt x="308889" y="0"/>
                </a:lnTo>
                <a:lnTo>
                  <a:pt x="0" y="314337"/>
                </a:lnTo>
                <a:lnTo>
                  <a:pt x="4829442" y="314337"/>
                </a:lnTo>
                <a:lnTo>
                  <a:pt x="4829442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6337448" y="1046149"/>
            <a:ext cx="4037294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Ожидания в части деловой активности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graphicFrame>
        <p:nvGraphicFramePr>
          <p:cNvPr id="452" name="Диаграмма 451">
            <a:extLst>
              <a:ext uri="{FF2B5EF4-FFF2-40B4-BE49-F238E27FC236}">
                <a16:creationId xmlns="" xmlns:a16="http://schemas.microsoft.com/office/drawing/2014/main" id="{C626B31A-F628-4201-A7C7-C834CE9F2D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996010"/>
              </p:ext>
            </p:extLst>
          </p:nvPr>
        </p:nvGraphicFramePr>
        <p:xfrm>
          <a:off x="1539" y="1577933"/>
          <a:ext cx="5878561" cy="3194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56" name="Диаграмма 455">
            <a:extLst>
              <a:ext uri="{FF2B5EF4-FFF2-40B4-BE49-F238E27FC236}">
                <a16:creationId xmlns="" xmlns:a16="http://schemas.microsoft.com/office/drawing/2014/main" id="{72CD5541-3F14-46BF-AA74-7E81160C11E9}"/>
              </a:ext>
            </a:extLst>
          </p:cNvPr>
          <p:cNvGraphicFramePr/>
          <p:nvPr/>
        </p:nvGraphicFramePr>
        <p:xfrm>
          <a:off x="6232608" y="1384582"/>
          <a:ext cx="4189011" cy="1873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58" name="Диаграмма 457">
            <a:extLst>
              <a:ext uri="{FF2B5EF4-FFF2-40B4-BE49-F238E27FC236}">
                <a16:creationId xmlns="" xmlns:a16="http://schemas.microsoft.com/office/drawing/2014/main" id="{4DC0BE5C-E43F-43E5-A773-B537D78F1CF5}"/>
              </a:ext>
            </a:extLst>
          </p:cNvPr>
          <p:cNvGraphicFramePr/>
          <p:nvPr/>
        </p:nvGraphicFramePr>
        <p:xfrm>
          <a:off x="6209748" y="3659221"/>
          <a:ext cx="4189011" cy="166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7" name="object 440">
            <a:extLst>
              <a:ext uri="{FF2B5EF4-FFF2-40B4-BE49-F238E27FC236}">
                <a16:creationId xmlns="" xmlns:a16="http://schemas.microsoft.com/office/drawing/2014/main" id="{0522078D-F71D-46DF-9C45-B7959B8E630C}"/>
              </a:ext>
            </a:extLst>
          </p:cNvPr>
          <p:cNvSpPr/>
          <p:nvPr/>
        </p:nvSpPr>
        <p:spPr>
          <a:xfrm>
            <a:off x="5929867" y="6944956"/>
            <a:ext cx="151788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="" xmlns:a16="http://schemas.microsoft.com/office/drawing/2014/main" id="{DDB681D8-8207-45F9-95BB-1AED328F0C37}"/>
              </a:ext>
            </a:extLst>
          </p:cNvPr>
          <p:cNvCxnSpPr>
            <a:cxnSpLocks/>
          </p:cNvCxnSpPr>
          <p:nvPr/>
        </p:nvCxnSpPr>
        <p:spPr>
          <a:xfrm flipV="1">
            <a:off x="2453438" y="2105025"/>
            <a:ext cx="0" cy="8382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83DEE951-45D0-403C-BAE1-A3C568641A4F}"/>
              </a:ext>
            </a:extLst>
          </p:cNvPr>
          <p:cNvCxnSpPr>
            <a:cxnSpLocks/>
          </p:cNvCxnSpPr>
          <p:nvPr/>
        </p:nvCxnSpPr>
        <p:spPr>
          <a:xfrm flipV="1">
            <a:off x="1033934" y="1952625"/>
            <a:ext cx="0" cy="762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="" xmlns:a16="http://schemas.microsoft.com/office/drawing/2014/main" id="{68F70038-AFBD-4410-B3E9-47332804365E}"/>
              </a:ext>
            </a:extLst>
          </p:cNvPr>
          <p:cNvCxnSpPr>
            <a:cxnSpLocks/>
          </p:cNvCxnSpPr>
          <p:nvPr/>
        </p:nvCxnSpPr>
        <p:spPr>
          <a:xfrm flipV="1">
            <a:off x="5272838" y="2181225"/>
            <a:ext cx="0" cy="762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="" xmlns:a16="http://schemas.microsoft.com/office/drawing/2014/main" id="{685C01EA-208A-4503-828C-17530CE1252C}"/>
              </a:ext>
            </a:extLst>
          </p:cNvPr>
          <p:cNvCxnSpPr>
            <a:cxnSpLocks/>
          </p:cNvCxnSpPr>
          <p:nvPr/>
        </p:nvCxnSpPr>
        <p:spPr>
          <a:xfrm flipV="1">
            <a:off x="3367838" y="2105025"/>
            <a:ext cx="0" cy="6096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5" name="Диаграмма 34">
            <a:extLst>
              <a:ext uri="{FF2B5EF4-FFF2-40B4-BE49-F238E27FC236}">
                <a16:creationId xmlns="" xmlns:a16="http://schemas.microsoft.com/office/drawing/2014/main" id="{879B2A83-EBDC-4CFC-A37F-D0CAA3907D87}"/>
              </a:ext>
            </a:extLst>
          </p:cNvPr>
          <p:cNvGraphicFramePr/>
          <p:nvPr/>
        </p:nvGraphicFramePr>
        <p:xfrm>
          <a:off x="379536" y="4868412"/>
          <a:ext cx="5209323" cy="272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5875267" y="1528236"/>
            <a:ext cx="3577590" cy="314960"/>
          </a:xfrm>
          <a:custGeom>
            <a:avLst/>
            <a:gdLst/>
            <a:ahLst/>
            <a:cxnLst/>
            <a:rect l="l" t="t" r="r" b="b"/>
            <a:pathLst>
              <a:path w="3577590" h="314960">
                <a:moveTo>
                  <a:pt x="3268535" y="0"/>
                </a:moveTo>
                <a:lnTo>
                  <a:pt x="0" y="0"/>
                </a:lnTo>
                <a:lnTo>
                  <a:pt x="0" y="314337"/>
                </a:lnTo>
                <a:lnTo>
                  <a:pt x="3577424" y="314337"/>
                </a:lnTo>
                <a:lnTo>
                  <a:pt x="3268535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EA077214-9363-455B-BF29-AC7BE4DFAB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0500" y="1312969"/>
            <a:ext cx="793938" cy="793938"/>
          </a:xfrm>
          <a:prstGeom prst="rect">
            <a:avLst/>
          </a:prstGeom>
        </p:spPr>
      </p:pic>
      <p:sp>
        <p:nvSpPr>
          <p:cNvPr id="223" name="object 2">
            <a:extLst>
              <a:ext uri="{FF2B5EF4-FFF2-40B4-BE49-F238E27FC236}">
                <a16:creationId xmlns="" xmlns:a16="http://schemas.microsoft.com/office/drawing/2014/main" id="{42A0D60F-D14B-4E3D-B5DF-9F62CFFD48D7}"/>
              </a:ext>
            </a:extLst>
          </p:cNvPr>
          <p:cNvSpPr/>
          <p:nvPr/>
        </p:nvSpPr>
        <p:spPr>
          <a:xfrm>
            <a:off x="840349" y="3257738"/>
            <a:ext cx="3577590" cy="314960"/>
          </a:xfrm>
          <a:custGeom>
            <a:avLst/>
            <a:gdLst/>
            <a:ahLst/>
            <a:cxnLst/>
            <a:rect l="l" t="t" r="r" b="b"/>
            <a:pathLst>
              <a:path w="3577590" h="314960">
                <a:moveTo>
                  <a:pt x="3268522" y="0"/>
                </a:moveTo>
                <a:lnTo>
                  <a:pt x="0" y="0"/>
                </a:lnTo>
                <a:lnTo>
                  <a:pt x="0" y="314337"/>
                </a:lnTo>
                <a:lnTo>
                  <a:pt x="3577424" y="314337"/>
                </a:lnTo>
                <a:lnTo>
                  <a:pt x="3268522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E5B45CA-4D5A-44ED-A2EE-59B2F9EB99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357" y="3050275"/>
            <a:ext cx="785569" cy="78556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860863" y="1528236"/>
            <a:ext cx="3577590" cy="314960"/>
          </a:xfrm>
          <a:custGeom>
            <a:avLst/>
            <a:gdLst/>
            <a:ahLst/>
            <a:cxnLst/>
            <a:rect l="l" t="t" r="r" b="b"/>
            <a:pathLst>
              <a:path w="3577590" h="314960">
                <a:moveTo>
                  <a:pt x="3268522" y="0"/>
                </a:moveTo>
                <a:lnTo>
                  <a:pt x="0" y="0"/>
                </a:lnTo>
                <a:lnTo>
                  <a:pt x="0" y="314337"/>
                </a:lnTo>
                <a:lnTo>
                  <a:pt x="3577424" y="314337"/>
                </a:lnTo>
                <a:lnTo>
                  <a:pt x="3268522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EF82F60-3E70-4E49-952C-0EA477B6BF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661" y="1318601"/>
            <a:ext cx="793939" cy="793939"/>
          </a:xfrm>
          <a:prstGeom prst="rect">
            <a:avLst/>
          </a:prstGeom>
        </p:spPr>
      </p:pic>
      <p:sp>
        <p:nvSpPr>
          <p:cNvPr id="183" name="Прямоугольник 182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671484" y="417622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847580" y="417610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1023676" y="417610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6" name="Прямоугольник 185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1199772" y="4175980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7" name="Прямоугольник 186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1375868" y="417256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1551964" y="4172445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1728060" y="4172445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1904156" y="417232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2080252" y="417232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2256346" y="4172199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="" xmlns:a16="http://schemas.microsoft.com/office/drawing/2014/main" id="{BFA4EEB9-DD6A-4E38-AEB1-22E860010276}"/>
              </a:ext>
            </a:extLst>
          </p:cNvPr>
          <p:cNvSpPr/>
          <p:nvPr/>
        </p:nvSpPr>
        <p:spPr>
          <a:xfrm>
            <a:off x="1196851" y="2445253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="" xmlns:a16="http://schemas.microsoft.com/office/drawing/2014/main" id="{0E0870D3-8E5B-472F-A14C-417884AF05B8}"/>
              </a:ext>
            </a:extLst>
          </p:cNvPr>
          <p:cNvSpPr/>
          <p:nvPr/>
        </p:nvSpPr>
        <p:spPr>
          <a:xfrm>
            <a:off x="1372947" y="2445130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="" xmlns:a16="http://schemas.microsoft.com/office/drawing/2014/main" id="{298B2F58-F329-46A9-9745-D00054680833}"/>
              </a:ext>
            </a:extLst>
          </p:cNvPr>
          <p:cNvSpPr/>
          <p:nvPr/>
        </p:nvSpPr>
        <p:spPr>
          <a:xfrm>
            <a:off x="1549043" y="2445130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="" xmlns:a16="http://schemas.microsoft.com/office/drawing/2014/main" id="{48745E92-C320-4F06-A3B8-D3CB92D6868C}"/>
              </a:ext>
            </a:extLst>
          </p:cNvPr>
          <p:cNvSpPr/>
          <p:nvPr/>
        </p:nvSpPr>
        <p:spPr>
          <a:xfrm>
            <a:off x="1725139" y="244500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="" xmlns:a16="http://schemas.microsoft.com/office/drawing/2014/main" id="{8CF48147-2116-4222-A3D7-A01DDBA03794}"/>
              </a:ext>
            </a:extLst>
          </p:cNvPr>
          <p:cNvSpPr/>
          <p:nvPr/>
        </p:nvSpPr>
        <p:spPr>
          <a:xfrm>
            <a:off x="1901235" y="244159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="" xmlns:a16="http://schemas.microsoft.com/office/drawing/2014/main" id="{FED6CD8A-2904-4F74-AADC-A2D763ECBF1E}"/>
              </a:ext>
            </a:extLst>
          </p:cNvPr>
          <p:cNvSpPr/>
          <p:nvPr/>
        </p:nvSpPr>
        <p:spPr>
          <a:xfrm>
            <a:off x="2077331" y="244147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="" xmlns:a16="http://schemas.microsoft.com/office/drawing/2014/main" id="{384EE0E6-B783-4DA6-84CC-087811434E9B}"/>
              </a:ext>
            </a:extLst>
          </p:cNvPr>
          <p:cNvSpPr/>
          <p:nvPr/>
        </p:nvSpPr>
        <p:spPr>
          <a:xfrm>
            <a:off x="2253427" y="244147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="" xmlns:a16="http://schemas.microsoft.com/office/drawing/2014/main" id="{CAFCB6FA-681B-424A-BA40-0310879298A5}"/>
              </a:ext>
            </a:extLst>
          </p:cNvPr>
          <p:cNvSpPr/>
          <p:nvPr/>
        </p:nvSpPr>
        <p:spPr>
          <a:xfrm>
            <a:off x="2429523" y="2441349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="" xmlns:a16="http://schemas.microsoft.com/office/drawing/2014/main" id="{DC41626C-DBF7-4550-ADD7-29D551FC893D}"/>
              </a:ext>
            </a:extLst>
          </p:cNvPr>
          <p:cNvSpPr/>
          <p:nvPr/>
        </p:nvSpPr>
        <p:spPr>
          <a:xfrm>
            <a:off x="2605619" y="2441349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="" xmlns:a16="http://schemas.microsoft.com/office/drawing/2014/main" id="{8CDD32FD-D52B-46F3-AADA-0B0A00215171}"/>
              </a:ext>
            </a:extLst>
          </p:cNvPr>
          <p:cNvSpPr/>
          <p:nvPr/>
        </p:nvSpPr>
        <p:spPr>
          <a:xfrm>
            <a:off x="2781713" y="2441226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"/>
            <a:ext cx="10691495" cy="955040"/>
          </a:xfrm>
          <a:custGeom>
            <a:avLst/>
            <a:gdLst/>
            <a:ahLst/>
            <a:cxnLst/>
            <a:rect l="l" t="t" r="r" b="b"/>
            <a:pathLst>
              <a:path w="10691495" h="955040">
                <a:moveTo>
                  <a:pt x="10690923" y="76"/>
                </a:moveTo>
                <a:lnTo>
                  <a:pt x="0" y="0"/>
                </a:lnTo>
                <a:lnTo>
                  <a:pt x="0" y="952969"/>
                </a:lnTo>
                <a:lnTo>
                  <a:pt x="9845497" y="954570"/>
                </a:lnTo>
                <a:lnTo>
                  <a:pt x="10690923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3643" y="160680"/>
            <a:ext cx="79813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" dirty="0">
                <a:latin typeface="+mn-lt"/>
              </a:rPr>
              <a:t>БАЗА </a:t>
            </a:r>
            <a:r>
              <a:rPr spc="20" dirty="0">
                <a:latin typeface="+mn-lt"/>
              </a:rPr>
              <a:t>КЛЮЧЕВЫХ </a:t>
            </a:r>
            <a:r>
              <a:rPr spc="15" dirty="0">
                <a:latin typeface="+mn-lt"/>
              </a:rPr>
              <a:t>РЕСУРСОВ, </a:t>
            </a:r>
            <a:r>
              <a:rPr spc="10" dirty="0">
                <a:latin typeface="+mn-lt"/>
              </a:rPr>
              <a:t>СОСТОЯНИЕ</a:t>
            </a:r>
            <a:r>
              <a:rPr spc="215" dirty="0">
                <a:latin typeface="+mn-lt"/>
              </a:rPr>
              <a:t> </a:t>
            </a:r>
            <a:r>
              <a:rPr spc="20" dirty="0">
                <a:latin typeface="+mn-lt"/>
              </a:rPr>
              <a:t>ЛОГИСТИКИ</a:t>
            </a:r>
          </a:p>
          <a:p>
            <a:pPr marL="12700">
              <a:lnSpc>
                <a:spcPct val="100000"/>
              </a:lnSpc>
            </a:pPr>
            <a:r>
              <a:rPr spc="15" dirty="0">
                <a:latin typeface="+mn-lt"/>
              </a:rPr>
              <a:t> </a:t>
            </a:r>
            <a:r>
              <a:rPr lang="ru-RU" sz="1450" spc="30" dirty="0">
                <a:latin typeface="+mn-lt"/>
              </a:rPr>
              <a:t>–</a:t>
            </a:r>
            <a:r>
              <a:rPr sz="1450" spc="30" dirty="0">
                <a:latin typeface="+mn-lt"/>
              </a:rPr>
              <a:t> </a:t>
            </a:r>
            <a:r>
              <a:rPr sz="1450" spc="45" dirty="0">
                <a:latin typeface="+mn-lt"/>
              </a:rPr>
              <a:t>данные </a:t>
            </a:r>
            <a:r>
              <a:rPr sz="1450" spc="40" dirty="0">
                <a:latin typeface="+mn-lt"/>
              </a:rPr>
              <a:t>открытых</a:t>
            </a:r>
            <a:r>
              <a:rPr sz="1450" spc="220" dirty="0">
                <a:latin typeface="+mn-lt"/>
              </a:rPr>
              <a:t> </a:t>
            </a:r>
            <a:r>
              <a:rPr sz="1450" spc="40" dirty="0">
                <a:latin typeface="+mn-lt"/>
              </a:rPr>
              <a:t>источников</a:t>
            </a:r>
            <a:endParaRPr sz="1450" dirty="0">
              <a:latin typeface="+mn-l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82410" y="6636867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37"/>
                </a:lnTo>
                <a:lnTo>
                  <a:pt x="809586" y="923137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8854" y="2114613"/>
            <a:ext cx="2643846" cy="15388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Трудоспособное</a:t>
            </a:r>
            <a:r>
              <a:rPr kumimoji="0" sz="900" b="1" i="0" u="none" strike="noStrike" kern="1200" cap="none" spc="-7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население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9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–  10,7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тыс.</a:t>
            </a:r>
            <a:r>
              <a:rPr kumimoji="0" sz="900" b="1" i="0" u="none" strike="noStrike" kern="1200" cap="none" spc="-3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чел.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56222" y="2510155"/>
            <a:ext cx="614077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55,8 %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2183" y="1550132"/>
            <a:ext cx="25228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Трудовые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 </a:t>
            </a:r>
            <a:r>
              <a:rPr kumimoji="0" sz="1400" b="1" i="0" u="none" strike="noStrike" kern="1200" cap="none" spc="1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ресурсы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61100" y="2181225"/>
            <a:ext cx="4267200" cy="30777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Дорога федерального значения </a:t>
            </a:r>
            <a:r>
              <a:rPr lang="ru-RU" sz="900" b="1" spc="-10" dirty="0">
                <a:solidFill>
                  <a:srgbClr val="2B2F32"/>
                </a:solidFill>
                <a:cs typeface="DIN Pro Medium" panose="020B0604020101020102" pitchFamily="34" charset="0"/>
              </a:rPr>
              <a:t>  </a:t>
            </a:r>
          </a:p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lang="ru-RU" sz="900" b="1" spc="-10" dirty="0">
                <a:solidFill>
                  <a:srgbClr val="2B2F32"/>
                </a:solidFill>
                <a:cs typeface="DIN Pro Medium" panose="020B0604020101020102" pitchFamily="34" charset="0"/>
              </a:rPr>
              <a:t>Р404 Тюмень – Тобольск – Ханты– </a:t>
            </a:r>
            <a:r>
              <a:rPr lang="ru-RU" sz="900" b="1" spc="-10" dirty="0" err="1">
                <a:solidFill>
                  <a:srgbClr val="2B2F32"/>
                </a:solidFill>
                <a:cs typeface="DIN Pro Medium" panose="020B0604020101020102" pitchFamily="34" charset="0"/>
              </a:rPr>
              <a:t>Мансийск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86600" y="1550132"/>
            <a:ext cx="17272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Инфраструктура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58849" y="3278623"/>
            <a:ext cx="27330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Природные </a:t>
            </a:r>
            <a:r>
              <a:rPr kumimoji="0" sz="1400" b="1" i="0" u="none" strike="noStrike" kern="1200" cap="none" spc="1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ресурсы</a:t>
            </a:r>
            <a:r>
              <a:rPr kumimoji="0" sz="1400" b="1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Montserrat ExtraBold"/>
              </a:rPr>
              <a:t> 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9650" y="3857624"/>
            <a:ext cx="1871920" cy="2821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Использование расчетной </a:t>
            </a:r>
            <a:r>
              <a:rPr kumimoji="0" sz="10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лесосеки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5991</a:t>
            </a:r>
            <a:r>
              <a:rPr lang="ru-RU" sz="1000" b="1" spc="-15" noProof="0" dirty="0">
                <a:solidFill>
                  <a:srgbClr val="2B2F32"/>
                </a:solidFill>
                <a:cs typeface="DIN Pro Medium" panose="020B0604020101020102" pitchFamily="34" charset="0"/>
              </a:rPr>
              <a:t>,08</a:t>
            </a:r>
            <a:r>
              <a:rPr kumimoji="0" lang="ru-RU" sz="10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sz="1000" b="1" i="0" u="none" strike="noStrike" kern="1200" cap="none" spc="-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тыс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. </a:t>
            </a:r>
            <a:r>
              <a:rPr kumimoji="0" lang="ru-RU" sz="10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м</a:t>
            </a:r>
            <a:r>
              <a:rPr kumimoji="0" lang="ru-RU" sz="1000" b="1" i="0" u="none" strike="noStrike" kern="1200" cap="none" spc="-20" normalizeH="0" baseline="3000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3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37017" y="4233140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4,1 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cxnSp>
        <p:nvCxnSpPr>
          <p:cNvPr id="225" name="Прямая со стрелкой 224"/>
          <p:cNvCxnSpPr>
            <a:cxnSpLocks/>
          </p:cNvCxnSpPr>
          <p:nvPr/>
        </p:nvCxnSpPr>
        <p:spPr>
          <a:xfrm>
            <a:off x="6718300" y="3705225"/>
            <a:ext cx="908050" cy="0"/>
          </a:xfrm>
          <a:prstGeom prst="straightConnector1">
            <a:avLst/>
          </a:prstGeom>
          <a:ln w="9525">
            <a:solidFill>
              <a:srgbClr val="292929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object 51"/>
          <p:cNvSpPr txBox="1"/>
          <p:nvPr/>
        </p:nvSpPr>
        <p:spPr>
          <a:xfrm>
            <a:off x="6261100" y="3019425"/>
            <a:ext cx="920750" cy="151323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</a:rPr>
              <a:t>Возможности</a:t>
            </a:r>
            <a:endParaRPr kumimoji="0" lang="ru-RU" alt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ontserrat ExtraBold"/>
              <a:cs typeface="Montserrat ExtraBold"/>
            </a:endParaRPr>
          </a:p>
        </p:txBody>
      </p:sp>
      <p:sp>
        <p:nvSpPr>
          <p:cNvPr id="237" name="object 54"/>
          <p:cNvSpPr txBox="1"/>
          <p:nvPr/>
        </p:nvSpPr>
        <p:spPr>
          <a:xfrm>
            <a:off x="6261100" y="3781425"/>
            <a:ext cx="1259025" cy="13593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 marL="127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1413" algn="l"/>
              </a:tabLst>
              <a:defRPr/>
            </a:pP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</a:rPr>
              <a:t>Г. Тюмень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ontserrat ExtraBold"/>
              <a:cs typeface="Montserrat ExtraBold"/>
            </a:endParaRPr>
          </a:p>
        </p:txBody>
      </p:sp>
      <p:sp>
        <p:nvSpPr>
          <p:cNvPr id="239" name="object 55"/>
          <p:cNvSpPr txBox="1"/>
          <p:nvPr/>
        </p:nvSpPr>
        <p:spPr>
          <a:xfrm>
            <a:off x="8851900" y="3781425"/>
            <a:ext cx="990600" cy="13593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>
                <a:solidFill>
                  <a:srgbClr val="2B2F32"/>
                </a:solidFill>
                <a:latin typeface="+mn-lt"/>
                <a:ea typeface="Montserrat ExtraBold"/>
                <a:cs typeface="Montserrat ExtraBold"/>
              </a:rPr>
              <a:t>Г. Ханты-Мансийск</a:t>
            </a:r>
          </a:p>
        </p:txBody>
      </p:sp>
      <p:sp>
        <p:nvSpPr>
          <p:cNvPr id="244" name="object 55"/>
          <p:cNvSpPr txBox="1"/>
          <p:nvPr/>
        </p:nvSpPr>
        <p:spPr>
          <a:xfrm>
            <a:off x="7175500" y="3781425"/>
            <a:ext cx="1501613" cy="13593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>
                <a:solidFill>
                  <a:srgbClr val="2B2F32"/>
                </a:solidFill>
                <a:latin typeface="+mn-lt"/>
                <a:ea typeface="Montserrat ExtraBold"/>
                <a:cs typeface="Montserrat ExtraBold"/>
              </a:rPr>
              <a:t>С. Уват</a:t>
            </a:r>
          </a:p>
        </p:txBody>
      </p:sp>
      <p:cxnSp>
        <p:nvCxnSpPr>
          <p:cNvPr id="246" name="Прямая со стрелкой 245"/>
          <p:cNvCxnSpPr>
            <a:cxnSpLocks/>
          </p:cNvCxnSpPr>
          <p:nvPr/>
        </p:nvCxnSpPr>
        <p:spPr>
          <a:xfrm flipH="1">
            <a:off x="8166100" y="3705225"/>
            <a:ext cx="801688" cy="0"/>
          </a:xfrm>
          <a:prstGeom prst="straightConnector1">
            <a:avLst/>
          </a:prstGeom>
          <a:ln w="9525">
            <a:solidFill>
              <a:srgbClr val="292929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object 72"/>
          <p:cNvSpPr txBox="1"/>
          <p:nvPr/>
        </p:nvSpPr>
        <p:spPr>
          <a:xfrm>
            <a:off x="8242300" y="3476625"/>
            <a:ext cx="536575" cy="136525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>
                <a:solidFill>
                  <a:srgbClr val="2B2F32"/>
                </a:solidFill>
                <a:latin typeface="+mn-lt"/>
                <a:ea typeface="Montserrat ExtraBold"/>
                <a:cs typeface="Montserrat ExtraBold"/>
              </a:rPr>
              <a:t>311 </a:t>
            </a: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</a:rPr>
              <a:t>км</a:t>
            </a:r>
          </a:p>
        </p:txBody>
      </p:sp>
      <p:sp>
        <p:nvSpPr>
          <p:cNvPr id="248" name="object 72"/>
          <p:cNvSpPr txBox="1"/>
          <p:nvPr/>
        </p:nvSpPr>
        <p:spPr>
          <a:xfrm>
            <a:off x="6870700" y="3552825"/>
            <a:ext cx="538162" cy="136525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noProof="0" dirty="0">
                <a:solidFill>
                  <a:srgbClr val="2B2F32"/>
                </a:solidFill>
                <a:latin typeface="+mn-lt"/>
                <a:ea typeface="Montserrat ExtraBold"/>
                <a:cs typeface="Montserrat ExtraBold"/>
              </a:rPr>
              <a:t>376</a:t>
            </a: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</a:rPr>
              <a:t> км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ontserrat ExtraBold"/>
              <a:cs typeface="Montserrat ExtraBold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2300" y="4543425"/>
            <a:ext cx="53467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М/</a:t>
            </a:r>
            <a:r>
              <a:rPr kumimoji="0" lang="ru-RU" sz="10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р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суглинка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– 64429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тыс. м</a:t>
            </a:r>
            <a:r>
              <a:rPr kumimoji="0" lang="ru-RU" sz="1000" b="1" i="0" u="none" strike="noStrike" kern="1200" cap="none" spc="-15" normalizeH="0" baseline="3000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3</a:t>
            </a:r>
            <a:endParaRPr kumimoji="0" lang="ru-RU" sz="1000" b="1" i="0" u="none" strike="noStrike" kern="1200" cap="none" spc="-1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666036" y="477605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842132" y="4775929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1018228" y="4775929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1194324" y="4775806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1370420" y="4772394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1546516" y="4772271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1722612" y="4772271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1898708" y="477214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2074804" y="4772148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9" name="Прямоугольник 98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2250898" y="4772025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0" name="object 46"/>
          <p:cNvSpPr txBox="1"/>
          <p:nvPr/>
        </p:nvSpPr>
        <p:spPr>
          <a:xfrm>
            <a:off x="2531569" y="4832966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73,2 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8500" y="5229225"/>
            <a:ext cx="53467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М/</a:t>
            </a:r>
            <a:r>
              <a:rPr kumimoji="0" lang="ru-RU" sz="10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р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 глины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– 33323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тыс. м</a:t>
            </a:r>
            <a:r>
              <a:rPr kumimoji="0" lang="ru-RU" sz="1000" b="1" i="0" u="none" strike="noStrike" kern="1200" cap="none" spc="-15" normalizeH="0" baseline="3000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3</a:t>
            </a:r>
            <a:endParaRPr kumimoji="0" lang="ru-RU" sz="1000" b="1" i="0" u="none" strike="noStrike" kern="1200" cap="none" spc="-1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666036" y="5457110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842132" y="545698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1018228" y="545698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1194324" y="5456864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1370420" y="545345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1546516" y="5453329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1722612" y="5453329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1898708" y="5453206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2074804" y="5453206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2250898" y="5453083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6" name="object 46"/>
          <p:cNvSpPr txBox="1"/>
          <p:nvPr/>
        </p:nvSpPr>
        <p:spPr>
          <a:xfrm>
            <a:off x="2531569" y="5514024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58,5 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666630" y="5932596"/>
            <a:ext cx="53467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М/р песка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– 112640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тыс. м</a:t>
            </a:r>
            <a:r>
              <a:rPr kumimoji="0" lang="ru-RU" sz="1000" b="1" i="0" u="none" strike="noStrike" kern="1200" cap="none" spc="-15" normalizeH="0" baseline="3000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3</a:t>
            </a:r>
            <a:endParaRPr kumimoji="0" lang="ru-RU" sz="1000" b="1" i="0" u="none" strike="noStrike" kern="1200" cap="none" spc="-1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671484" y="613523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847580" y="613511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1023676" y="613511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1199772" y="6134989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1375868" y="6131577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1551964" y="613145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1728060" y="613145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1904156" y="613133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2080252" y="613133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2256346" y="613120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9" name="object 46"/>
          <p:cNvSpPr txBox="1"/>
          <p:nvPr/>
        </p:nvSpPr>
        <p:spPr>
          <a:xfrm>
            <a:off x="2537017" y="6192149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41,4 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Montserrat ExtraBold"/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659650" y="6582317"/>
            <a:ext cx="53467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>
              <a:lnSpc>
                <a:spcPts val="1000"/>
              </a:lnSpc>
              <a:spcBef>
                <a:spcPts val="200"/>
              </a:spcBef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М/</a:t>
            </a:r>
            <a:r>
              <a:rPr kumimoji="0" lang="ru-RU" sz="10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р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 супеси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– 3027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тыс. м</a:t>
            </a:r>
            <a:r>
              <a:rPr kumimoji="0" lang="ru-RU" sz="1000" b="1" i="0" u="none" strike="noStrike" kern="1200" cap="none" spc="-15" normalizeH="0" baseline="3000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3</a:t>
            </a:r>
            <a:endParaRPr kumimoji="0" lang="ru-RU" sz="1000" b="1" i="0" u="none" strike="noStrike" kern="1200" cap="none" spc="-1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659156" y="6828638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2" name="Прямоугольник 141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835252" y="682851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3" name="Прямоугольник 142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1011348" y="682851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4" name="Прямоугольник 143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1187444" y="682839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1363540" y="6824980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1539636" y="682485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7" name="Прямоугольник 146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1715732" y="682485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1891828" y="6824734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2067924" y="6824734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2244018" y="6824611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1" name="object 46"/>
          <p:cNvSpPr txBox="1"/>
          <p:nvPr/>
        </p:nvSpPr>
        <p:spPr>
          <a:xfrm>
            <a:off x="2531569" y="6862296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95,7 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3441700" y="416242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3617796" y="416230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3793892" y="416230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3969988" y="4162179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4146084" y="415876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4322180" y="415864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4498276" y="415864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4674372" y="415852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4850468" y="415852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5026562" y="415839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3" name="object 46"/>
          <p:cNvSpPr txBox="1"/>
          <p:nvPr/>
        </p:nvSpPr>
        <p:spPr>
          <a:xfrm>
            <a:off x="5270500" y="4238625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51,8 %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sp>
        <p:nvSpPr>
          <p:cNvPr id="164" name="Прямоугольник 163"/>
          <p:cNvSpPr/>
          <p:nvPr/>
        </p:nvSpPr>
        <p:spPr>
          <a:xfrm rot="10800000" flipV="1">
            <a:off x="1079500" y="3616945"/>
            <a:ext cx="3068396" cy="15388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DIN Pro Medium" panose="020B0604020101020102" pitchFamily="34" charset="0"/>
              </a:rPr>
              <a:t>*</a:t>
            </a:r>
            <a:r>
              <a:rPr kumimoji="0" lang="ru-RU" sz="900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ea typeface="+mn-ea"/>
                <a:cs typeface="DIN Pro Medium" panose="020B0604020101020102" pitchFamily="34" charset="0"/>
              </a:rPr>
              <a:t>Приведены данные  по используемым запасам</a:t>
            </a:r>
          </a:p>
        </p:txBody>
      </p:sp>
      <p:sp>
        <p:nvSpPr>
          <p:cNvPr id="165" name="object 44"/>
          <p:cNvSpPr txBox="1"/>
          <p:nvPr/>
        </p:nvSpPr>
        <p:spPr>
          <a:xfrm>
            <a:off x="3441700" y="3933825"/>
            <a:ext cx="21336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Рыбоводные участки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noProof="0" dirty="0">
                <a:solidFill>
                  <a:srgbClr val="2B2F32"/>
                </a:solidFill>
                <a:cs typeface="DIN Pro Medium" panose="020B0604020101020102" pitchFamily="34" charset="0"/>
              </a:rPr>
              <a:t>10921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га 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pic>
        <p:nvPicPr>
          <p:cNvPr id="242" name="Рисунок 23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8900" y="3324225"/>
            <a:ext cx="27516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" name="Рисунок 23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3500" y="3324225"/>
            <a:ext cx="27516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" name="Рисунок 23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0500" y="3324225"/>
            <a:ext cx="27516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1" name="object 20">
            <a:extLst>
              <a:ext uri="{FF2B5EF4-FFF2-40B4-BE49-F238E27FC236}">
                <a16:creationId xmlns="" xmlns:a16="http://schemas.microsoft.com/office/drawing/2014/main" id="{E91ACB74-7713-4A2E-AE84-D1A2F6456E08}"/>
              </a:ext>
            </a:extLst>
          </p:cNvPr>
          <p:cNvSpPr txBox="1"/>
          <p:nvPr/>
        </p:nvSpPr>
        <p:spPr>
          <a:xfrm>
            <a:off x="6261100" y="2790825"/>
            <a:ext cx="2422215" cy="15388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160020" lvl="0">
              <a:lnSpc>
                <a:spcPts val="1000"/>
              </a:lnSpc>
              <a:spcBef>
                <a:spcPts val="5"/>
              </a:spcBef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Дороги</a:t>
            </a:r>
            <a:r>
              <a:rPr kumimoji="0" lang="ru-RU" sz="900" b="1" i="0" u="none" strike="noStrike" kern="1200" cap="none" spc="-10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местного значения </a:t>
            </a:r>
            <a:r>
              <a:rPr lang="ru-RU" sz="9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– 238,8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км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210" name="object 44"/>
          <p:cNvSpPr txBox="1"/>
          <p:nvPr/>
        </p:nvSpPr>
        <p:spPr>
          <a:xfrm>
            <a:off x="3441700" y="6372225"/>
            <a:ext cx="2057400" cy="43601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Трасформаторные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мощности центров питания – </a:t>
            </a: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203,25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МВА</a:t>
            </a:r>
          </a:p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211" name="Прямоугольник 210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3441700" y="6677024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2" name="Прямоугольник 211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3617796" y="6676901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8" name="Прямоугольник 227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3793892" y="6676901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0" name="Прямоугольник 229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3969988" y="6676778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1" name="Прямоугольник 230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4146084" y="6673366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3" name="Прямоугольник 232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4322180" y="6673243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5" name="Прямоугольник 234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4498276" y="667324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8" name="Прямоугольник 237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4674372" y="6673120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0" name="Прямоугольник 239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4850468" y="6673120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1" name="Прямоугольник 240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5026562" y="6672997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9" name="object 46"/>
          <p:cNvSpPr txBox="1"/>
          <p:nvPr/>
        </p:nvSpPr>
        <p:spPr>
          <a:xfrm>
            <a:off x="5194300" y="6753224"/>
            <a:ext cx="1123773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60,5</a:t>
            </a:r>
            <a:r>
              <a:rPr kumimoji="0" lang="ru-RU" sz="1150" b="1" i="0" u="none" strike="noStrike" kern="1200" cap="none" spc="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Montserrat ExtraBold"/>
              </a:rPr>
              <a:t> 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3441700" y="477202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6" name="Прямоугольник 165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3617796" y="477190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8" name="Прямоугольник 167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3793892" y="477190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3969988" y="4771779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4146084" y="476836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4322180" y="4768244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4498276" y="4768244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4674372" y="4768121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4850468" y="4768121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5026562" y="4767998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7" name="object 46"/>
          <p:cNvSpPr txBox="1"/>
          <p:nvPr/>
        </p:nvSpPr>
        <p:spPr>
          <a:xfrm>
            <a:off x="5270500" y="4848225"/>
            <a:ext cx="519206" cy="192360"/>
          </a:xfrm>
          <a:prstGeom prst="rect">
            <a:avLst/>
          </a:prstGeom>
          <a:noFill/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51,6 %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sp>
        <p:nvSpPr>
          <p:cNvPr id="178" name="object 44"/>
          <p:cNvSpPr txBox="1"/>
          <p:nvPr/>
        </p:nvSpPr>
        <p:spPr>
          <a:xfrm>
            <a:off x="3441700" y="4543425"/>
            <a:ext cx="21336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Пахотные земли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7,846 тыс. га 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3441700" y="538162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3617796" y="538150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1" name="Прямоугольник 180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3793892" y="5381502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3969988" y="5381379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3" name="Прямоугольник 192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4146084" y="5377967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4322180" y="5377844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5" name="Прямоугольник 194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4498276" y="537784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6" name="Прямоугольник 195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4674372" y="537772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7" name="Прямоугольник 196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4850468" y="537772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8" name="Прямоугольник 197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5026562" y="537759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9" name="object 46"/>
          <p:cNvSpPr txBox="1"/>
          <p:nvPr/>
        </p:nvSpPr>
        <p:spPr>
          <a:xfrm>
            <a:off x="5270500" y="5457825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51 %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sp>
        <p:nvSpPr>
          <p:cNvPr id="200" name="object 44"/>
          <p:cNvSpPr txBox="1"/>
          <p:nvPr/>
        </p:nvSpPr>
        <p:spPr>
          <a:xfrm>
            <a:off x="3441700" y="5153025"/>
            <a:ext cx="21336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Пастбища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6,958 тыс.га 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201" name="Прямоугольник 200">
            <a:extLst>
              <a:ext uri="{FF2B5EF4-FFF2-40B4-BE49-F238E27FC236}">
                <a16:creationId xmlns="" xmlns:a16="http://schemas.microsoft.com/office/drawing/2014/main" id="{F576A7AB-51FD-4CF7-B41A-2831A78CFC22}"/>
              </a:ext>
            </a:extLst>
          </p:cNvPr>
          <p:cNvSpPr/>
          <p:nvPr/>
        </p:nvSpPr>
        <p:spPr>
          <a:xfrm>
            <a:off x="3441700" y="5991225"/>
            <a:ext cx="130882" cy="30558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2" name="Прямоугольник 201">
            <a:extLst>
              <a:ext uri="{FF2B5EF4-FFF2-40B4-BE49-F238E27FC236}">
                <a16:creationId xmlns="" xmlns:a16="http://schemas.microsoft.com/office/drawing/2014/main" id="{61A5A4D9-7AE6-4C4D-A9F0-7700859A530E}"/>
              </a:ext>
            </a:extLst>
          </p:cNvPr>
          <p:cNvSpPr/>
          <p:nvPr/>
        </p:nvSpPr>
        <p:spPr>
          <a:xfrm>
            <a:off x="3617796" y="599110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="" xmlns:a16="http://schemas.microsoft.com/office/drawing/2014/main" id="{EF498A48-DE8B-4E5B-AEE1-E11865AC8012}"/>
              </a:ext>
            </a:extLst>
          </p:cNvPr>
          <p:cNvSpPr/>
          <p:nvPr/>
        </p:nvSpPr>
        <p:spPr>
          <a:xfrm>
            <a:off x="3793892" y="599110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4" name="Прямоугольник 203">
            <a:extLst>
              <a:ext uri="{FF2B5EF4-FFF2-40B4-BE49-F238E27FC236}">
                <a16:creationId xmlns="" xmlns:a16="http://schemas.microsoft.com/office/drawing/2014/main" id="{C2D056F8-312E-4AD3-AFA4-BF60D67A9417}"/>
              </a:ext>
            </a:extLst>
          </p:cNvPr>
          <p:cNvSpPr/>
          <p:nvPr/>
        </p:nvSpPr>
        <p:spPr>
          <a:xfrm>
            <a:off x="3969988" y="5990979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5" name="Прямоугольник 204">
            <a:extLst>
              <a:ext uri="{FF2B5EF4-FFF2-40B4-BE49-F238E27FC236}">
                <a16:creationId xmlns="" xmlns:a16="http://schemas.microsoft.com/office/drawing/2014/main" id="{792B6609-9D43-4326-A956-20B37540ABD6}"/>
              </a:ext>
            </a:extLst>
          </p:cNvPr>
          <p:cNvSpPr/>
          <p:nvPr/>
        </p:nvSpPr>
        <p:spPr>
          <a:xfrm>
            <a:off x="4146084" y="5987567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6" name="Прямоугольник 205">
            <a:extLst>
              <a:ext uri="{FF2B5EF4-FFF2-40B4-BE49-F238E27FC236}">
                <a16:creationId xmlns="" xmlns:a16="http://schemas.microsoft.com/office/drawing/2014/main" id="{E025B332-2C25-454A-A1BA-2C8296DB60AC}"/>
              </a:ext>
            </a:extLst>
          </p:cNvPr>
          <p:cNvSpPr/>
          <p:nvPr/>
        </p:nvSpPr>
        <p:spPr>
          <a:xfrm>
            <a:off x="4322180" y="598744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7" name="Прямоугольник 206">
            <a:extLst>
              <a:ext uri="{FF2B5EF4-FFF2-40B4-BE49-F238E27FC236}">
                <a16:creationId xmlns="" xmlns:a16="http://schemas.microsoft.com/office/drawing/2014/main" id="{266826AB-E6BB-42F6-8A61-09A7271843BF}"/>
              </a:ext>
            </a:extLst>
          </p:cNvPr>
          <p:cNvSpPr/>
          <p:nvPr/>
        </p:nvSpPr>
        <p:spPr>
          <a:xfrm>
            <a:off x="4498276" y="598744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8" name="Прямоугольник 207">
            <a:extLst>
              <a:ext uri="{FF2B5EF4-FFF2-40B4-BE49-F238E27FC236}">
                <a16:creationId xmlns="" xmlns:a16="http://schemas.microsoft.com/office/drawing/2014/main" id="{41E99A0C-A74B-43A4-ACC2-D4FF300EB96E}"/>
              </a:ext>
            </a:extLst>
          </p:cNvPr>
          <p:cNvSpPr/>
          <p:nvPr/>
        </p:nvSpPr>
        <p:spPr>
          <a:xfrm>
            <a:off x="4674372" y="598732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9" name="Прямоугольник 208">
            <a:extLst>
              <a:ext uri="{FF2B5EF4-FFF2-40B4-BE49-F238E27FC236}">
                <a16:creationId xmlns="" xmlns:a16="http://schemas.microsoft.com/office/drawing/2014/main" id="{87EBA279-A62F-48F8-9BFC-ECF44C0FE4E9}"/>
              </a:ext>
            </a:extLst>
          </p:cNvPr>
          <p:cNvSpPr/>
          <p:nvPr/>
        </p:nvSpPr>
        <p:spPr>
          <a:xfrm>
            <a:off x="4850468" y="598732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3" name="Прямоугольник 212">
            <a:extLst>
              <a:ext uri="{FF2B5EF4-FFF2-40B4-BE49-F238E27FC236}">
                <a16:creationId xmlns="" xmlns:a16="http://schemas.microsoft.com/office/drawing/2014/main" id="{049CD722-4191-4BE4-BCBC-D6A3BD231B1D}"/>
              </a:ext>
            </a:extLst>
          </p:cNvPr>
          <p:cNvSpPr/>
          <p:nvPr/>
        </p:nvSpPr>
        <p:spPr>
          <a:xfrm>
            <a:off x="5026562" y="598719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4" name="object 46"/>
          <p:cNvSpPr txBox="1"/>
          <p:nvPr/>
        </p:nvSpPr>
        <p:spPr>
          <a:xfrm>
            <a:off x="5270500" y="6067425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>
                <a:solidFill>
                  <a:srgbClr val="2B2F32"/>
                </a:solidFill>
                <a:cs typeface="Montserrat ExtraBold"/>
              </a:rPr>
              <a:t>8,8 %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Montserrat ExtraBold"/>
            </a:endParaRPr>
          </a:p>
        </p:txBody>
      </p:sp>
      <p:sp>
        <p:nvSpPr>
          <p:cNvPr id="215" name="object 44"/>
          <p:cNvSpPr txBox="1"/>
          <p:nvPr/>
        </p:nvSpPr>
        <p:spPr>
          <a:xfrm>
            <a:off x="3441700" y="5762625"/>
            <a:ext cx="21336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spc="-15" dirty="0">
                <a:solidFill>
                  <a:srgbClr val="2B2F32"/>
                </a:solidFill>
                <a:cs typeface="DIN Pro Medium" panose="020B0604020101020102" pitchFamily="34" charset="0"/>
              </a:rPr>
              <a:t>Сенокосы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</a:t>
            </a:r>
            <a:r>
              <a:rPr lang="ru-RU" sz="1000" b="1" spc="-15" noProof="0" dirty="0">
                <a:solidFill>
                  <a:srgbClr val="2B2F32"/>
                </a:solidFill>
                <a:cs typeface="DIN Pro Medium" panose="020B0604020101020102" pitchFamily="34" charset="0"/>
              </a:rPr>
              <a:t>13,371 тыс.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cs typeface="DIN Pro Medium" panose="020B0604020101020102" pitchFamily="34" charset="0"/>
              </a:rPr>
              <a:t> га 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DIN Pro Medium" panose="020B0604020101020102" pitchFamily="34" charset="0"/>
            </a:endParaRPr>
          </a:p>
        </p:txBody>
      </p:sp>
      <p:sp>
        <p:nvSpPr>
          <p:cNvPr id="216" name="Прямоугольник 215"/>
          <p:cNvSpPr/>
          <p:nvPr/>
        </p:nvSpPr>
        <p:spPr>
          <a:xfrm>
            <a:off x="546100" y="7210425"/>
            <a:ext cx="92964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*Детальная информация по составу полезных ископаемых на сайте Департамента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недропользования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и экологии Тюменской области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hlinkClick r:id="rId10"/>
              </a:rPr>
              <a:t>https://admtyumen.ru/ogv_ru/finance/fuel_energy/nedr.htm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8" name="Прямоугольник 217"/>
          <p:cNvSpPr/>
          <p:nvPr/>
        </p:nvSpPr>
        <p:spPr>
          <a:xfrm>
            <a:off x="6413500" y="5381625"/>
            <a:ext cx="44831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</a:rPr>
              <a:t>Леса богаты дичью, пушным зверем, ценными породами древесины. </a:t>
            </a:r>
          </a:p>
          <a:p>
            <a:r>
              <a:rPr lang="ru-RU" sz="1000" dirty="0">
                <a:solidFill>
                  <a:srgbClr val="000000"/>
                </a:solidFill>
              </a:rPr>
              <a:t>Озерный фонд.</a:t>
            </a:r>
            <a:br>
              <a:rPr lang="ru-RU" sz="1000" dirty="0">
                <a:solidFill>
                  <a:srgbClr val="000000"/>
                </a:solidFill>
              </a:rPr>
            </a:br>
            <a:r>
              <a:rPr lang="ru-RU" sz="1000" dirty="0">
                <a:solidFill>
                  <a:srgbClr val="000000"/>
                </a:solidFill>
              </a:rPr>
              <a:t>Запасы строевого леса, товарной осины и березы. </a:t>
            </a:r>
            <a:br>
              <a:rPr lang="ru-RU" sz="1000" dirty="0">
                <a:solidFill>
                  <a:srgbClr val="000000"/>
                </a:solidFill>
              </a:rPr>
            </a:br>
            <a:r>
              <a:rPr lang="ru-RU" sz="1000" dirty="0">
                <a:solidFill>
                  <a:srgbClr val="000000"/>
                </a:solidFill>
              </a:rPr>
              <a:t>Транспортный узел.  Действуют две ж/</a:t>
            </a:r>
            <a:r>
              <a:rPr lang="ru-RU" sz="1000" dirty="0" err="1">
                <a:solidFill>
                  <a:srgbClr val="000000"/>
                </a:solidFill>
              </a:rPr>
              <a:t>д</a:t>
            </a:r>
            <a:r>
              <a:rPr lang="ru-RU" sz="1000" dirty="0">
                <a:solidFill>
                  <a:srgbClr val="000000"/>
                </a:solidFill>
              </a:rPr>
              <a:t> станции – Юность Комсомольская и Демьянка. </a:t>
            </a:r>
          </a:p>
        </p:txBody>
      </p:sp>
      <p:pic>
        <p:nvPicPr>
          <p:cNvPr id="219" name="Picture 2" descr="Игровые фишки вариант | Бесплатно значок">
            <a:extLst>
              <a:ext uri="{FF2B5EF4-FFF2-40B4-BE49-F238E27FC236}">
                <a16:creationId xmlns="" xmlns:a16="http://schemas.microsoft.com/office/drawing/2014/main" id="{54A41F7F-E95F-437B-943B-2EB860FD0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5610225"/>
            <a:ext cx="351244" cy="351244"/>
          </a:xfrm>
          <a:prstGeom prst="rect">
            <a:avLst/>
          </a:prstGeom>
          <a:noFill/>
        </p:spPr>
      </p:pic>
      <p:sp>
        <p:nvSpPr>
          <p:cNvPr id="220" name="Прямоугольник 219"/>
          <p:cNvSpPr/>
          <p:nvPr/>
        </p:nvSpPr>
        <p:spPr>
          <a:xfrm>
            <a:off x="6032500" y="4314825"/>
            <a:ext cx="44196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ru-RU" altLang="ru-RU" sz="1000" b="1" dirty="0">
                <a:solidFill>
                  <a:srgbClr val="2B2F32"/>
                </a:solidFill>
                <a:ea typeface="Montserrat ExtraBold"/>
                <a:cs typeface="Montserrat ExtraBold"/>
              </a:rPr>
              <a:t>Сформированы  9 инвестиционных площадок  по направлениям:</a:t>
            </a:r>
          </a:p>
          <a:p>
            <a:pPr marL="12700" lvl="0">
              <a:spcBef>
                <a:spcPts val="100"/>
              </a:spcBef>
              <a:defRPr/>
            </a:pPr>
            <a:r>
              <a:rPr lang="ru-RU" altLang="ru-RU" sz="1000" dirty="0">
                <a:solidFill>
                  <a:srgbClr val="2B2F32"/>
                </a:solidFill>
                <a:ea typeface="Montserrat ExtraBold"/>
                <a:cs typeface="Montserrat ExtraBold"/>
              </a:rPr>
              <a:t>Производственная деятельность</a:t>
            </a:r>
          </a:p>
          <a:p>
            <a:pPr marL="12700" lvl="0">
              <a:spcBef>
                <a:spcPts val="100"/>
              </a:spcBef>
              <a:defRPr/>
            </a:pPr>
            <a:r>
              <a:rPr lang="ru-RU" altLang="ru-RU" sz="1000" dirty="0">
                <a:solidFill>
                  <a:srgbClr val="2B2F32"/>
                </a:solidFill>
                <a:ea typeface="Montserrat ExtraBold"/>
                <a:cs typeface="Montserrat ExtraBold"/>
              </a:rPr>
              <a:t>Строительство торгового центра</a:t>
            </a:r>
          </a:p>
          <a:p>
            <a:pPr marL="12700" lvl="0">
              <a:spcBef>
                <a:spcPts val="100"/>
              </a:spcBef>
              <a:defRPr/>
            </a:pPr>
            <a:r>
              <a:rPr lang="ru-RU" altLang="ru-RU" sz="1000" dirty="0">
                <a:solidFill>
                  <a:srgbClr val="2B2F32"/>
                </a:solidFill>
                <a:ea typeface="Montserrat ExtraBold"/>
                <a:cs typeface="Montserrat ExtraBold"/>
              </a:rPr>
              <a:t>Размещение автостоянки</a:t>
            </a:r>
          </a:p>
          <a:p>
            <a:pPr marL="12700" lvl="0">
              <a:spcBef>
                <a:spcPts val="100"/>
              </a:spcBef>
              <a:defRPr/>
            </a:pPr>
            <a:r>
              <a:rPr lang="ru-RU" altLang="ru-RU" sz="1000" dirty="0">
                <a:solidFill>
                  <a:srgbClr val="2B2F32"/>
                </a:solidFill>
                <a:ea typeface="Montserrat ExtraBold"/>
                <a:cs typeface="Montserrat ExtraBold"/>
              </a:rPr>
              <a:t>Коммунальное обслуживание</a:t>
            </a:r>
          </a:p>
        </p:txBody>
      </p:sp>
      <p:sp>
        <p:nvSpPr>
          <p:cNvPr id="167" name="Номер слайда 5">
            <a:extLst>
              <a:ext uri="{FF2B5EF4-FFF2-40B4-BE49-F238E27FC236}">
                <a16:creationId xmlns="" xmlns:a16="http://schemas.microsoft.com/office/drawing/2014/main" id="{646AC06A-2E12-40D8-9363-85CB93027B4E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32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6B5394DB-47CF-4D4D-83A1-B70A0F42B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563729"/>
              </p:ext>
            </p:extLst>
          </p:nvPr>
        </p:nvGraphicFramePr>
        <p:xfrm>
          <a:off x="235282" y="751014"/>
          <a:ext cx="10109127" cy="3128307"/>
        </p:xfrm>
        <a:graphic>
          <a:graphicData uri="http://schemas.openxmlformats.org/drawingml/2006/table">
            <a:tbl>
              <a:tblPr/>
              <a:tblGrid>
                <a:gridCol w="442268">
                  <a:extLst>
                    <a:ext uri="{9D8B030D-6E8A-4147-A177-3AD203B41FA5}">
                      <a16:colId xmlns="" xmlns:a16="http://schemas.microsoft.com/office/drawing/2014/main" val="3562192431"/>
                    </a:ext>
                  </a:extLst>
                </a:gridCol>
                <a:gridCol w="5155768">
                  <a:extLst>
                    <a:ext uri="{9D8B030D-6E8A-4147-A177-3AD203B41FA5}">
                      <a16:colId xmlns="" xmlns:a16="http://schemas.microsoft.com/office/drawing/2014/main" val="2590179077"/>
                    </a:ext>
                  </a:extLst>
                </a:gridCol>
                <a:gridCol w="1854902">
                  <a:extLst>
                    <a:ext uri="{9D8B030D-6E8A-4147-A177-3AD203B41FA5}">
                      <a16:colId xmlns="" xmlns:a16="http://schemas.microsoft.com/office/drawing/2014/main" val="512965892"/>
                    </a:ext>
                  </a:extLst>
                </a:gridCol>
                <a:gridCol w="1368340">
                  <a:extLst>
                    <a:ext uri="{9D8B030D-6E8A-4147-A177-3AD203B41FA5}">
                      <a16:colId xmlns="" xmlns:a16="http://schemas.microsoft.com/office/drawing/2014/main" val="358544307"/>
                    </a:ext>
                  </a:extLst>
                </a:gridCol>
                <a:gridCol w="1287849">
                  <a:extLst>
                    <a:ext uri="{9D8B030D-6E8A-4147-A177-3AD203B41FA5}">
                      <a16:colId xmlns="" xmlns:a16="http://schemas.microsoft.com/office/drawing/2014/main" val="2453459240"/>
                    </a:ext>
                  </a:extLst>
                </a:gridCol>
              </a:tblGrid>
              <a:tr h="719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DIN Pro Black" panose="020B0A04020101010102" pitchFamily="34" charset="0"/>
                        </a:rPr>
                        <a:t>№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DIN Pro Black" panose="020B0A04020101010102" pitchFamily="34" charset="0"/>
                        </a:rPr>
                        <a:t>п/п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DIN Pro Black" panose="020B0A04020101010102" pitchFamily="34" charset="0"/>
                        </a:rPr>
                        <a:t>Наименование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DIN Pro Black" panose="020B0A04020101010102" pitchFamily="34" charset="0"/>
                        </a:rPr>
                        <a:t>Инициатор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DIN Pro Black" panose="020B0A04020101010102" pitchFamily="34" charset="0"/>
                        </a:rPr>
                        <a:t>Объем инвестиций (млн. руб.)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  <a:cs typeface="DIN Pro Black" panose="020B0A04020101010102" pitchFamily="34" charset="0"/>
                      </a:endParaRP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DIN Pro Black" panose="020B0A04020101010102" pitchFamily="34" charset="0"/>
                        </a:rPr>
                        <a:t>Количество созданных рабочих мест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F3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8432134"/>
                  </a:ext>
                </a:extLst>
              </a:tr>
              <a:tr h="214693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DIN Pro Medium" panose="020B0604020101020102" pitchFamily="34" charset="0"/>
                        </a:rPr>
                        <a:t>1.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Развитие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Уватского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промышленного узла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ПАО «НК «Роснефть»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788 340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55116732"/>
                  </a:ext>
                </a:extLst>
              </a:tr>
              <a:tr h="533181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DIN Pro Medium" panose="020B0604020101020102" pitchFamily="34" charset="0"/>
                        </a:rPr>
                        <a:t>2.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Завод по производству фанеры мощностью 108 000 куб. м в год в Тюменской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ООО «Тюменский лесопромышленный комплекс»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9 038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3999698"/>
                  </a:ext>
                </a:extLst>
              </a:tr>
              <a:tr h="355454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DIN Pro Medium" panose="020B0604020101020102" pitchFamily="34" charset="0"/>
                        </a:rPr>
                        <a:t>3.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"Расширение действующего бизнеса: деревообрабатывающее производство".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ООО "РОВИАЛ"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48146304"/>
                  </a:ext>
                </a:extLst>
              </a:tr>
              <a:tr h="435246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DIN Pro Medium" panose="020B0604020101020102" pitchFamily="34" charset="0"/>
                        </a:rPr>
                        <a:t>4.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Расширение действующего бизнеса: реконструкция здания для размещения кафе-ресторана в с. Уват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ООО «Мария АРТ»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7937932"/>
                  </a:ext>
                </a:extLst>
              </a:tr>
              <a:tr h="435246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DIN Pro Medium" panose="020B0604020101020102" pitchFamily="34" charset="0"/>
                        </a:rPr>
                        <a:t>5.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кафе-кулинарии в п. Туртас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ИП Кислицына Неля Леонидовна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66580343"/>
                  </a:ext>
                </a:extLst>
              </a:tr>
              <a:tr h="435246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DIN Pro Medium" panose="020B0604020101020102" pitchFamily="34" charset="0"/>
                        </a:rPr>
                        <a:t>6.</a:t>
                      </a:r>
                    </a:p>
                  </a:txBody>
                  <a:tcPr marL="935" marR="935" marT="935" marB="44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Расширение действующего бизнеса: приобретение нежилого здания для организации мини-цеха по производству деревянных изделий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ИП Шкиленко Сергей Анатольевич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0045865"/>
                  </a:ext>
                </a:extLst>
              </a:tr>
            </a:tbl>
          </a:graphicData>
        </a:graphic>
      </p:graphicFrame>
      <p:sp>
        <p:nvSpPr>
          <p:cNvPr id="6" name="object 6">
            <a:extLst>
              <a:ext uri="{FF2B5EF4-FFF2-40B4-BE49-F238E27FC236}">
                <a16:creationId xmlns="" xmlns:a16="http://schemas.microsoft.com/office/drawing/2014/main" id="{EE1A649A-251B-4CE2-AA43-0DE22752C7EA}"/>
              </a:ext>
            </a:extLst>
          </p:cNvPr>
          <p:cNvSpPr/>
          <p:nvPr/>
        </p:nvSpPr>
        <p:spPr>
          <a:xfrm>
            <a:off x="0" y="8"/>
            <a:ext cx="8849995" cy="648335"/>
          </a:xfrm>
          <a:custGeom>
            <a:avLst/>
            <a:gdLst/>
            <a:ahLst/>
            <a:cxnLst/>
            <a:rect l="l" t="t" r="r" b="b"/>
            <a:pathLst>
              <a:path w="8849995" h="648335">
                <a:moveTo>
                  <a:pt x="8849512" y="63"/>
                </a:moveTo>
                <a:lnTo>
                  <a:pt x="0" y="0"/>
                </a:lnTo>
                <a:lnTo>
                  <a:pt x="0" y="646277"/>
                </a:lnTo>
                <a:lnTo>
                  <a:pt x="8275815" y="647801"/>
                </a:lnTo>
                <a:lnTo>
                  <a:pt x="8849512" y="63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7">
            <a:extLst>
              <a:ext uri="{FF2B5EF4-FFF2-40B4-BE49-F238E27FC236}">
                <a16:creationId xmlns="" xmlns:a16="http://schemas.microsoft.com/office/drawing/2014/main" id="{E116EFAD-A063-4FC8-893C-2692E99F27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3192" y="6250"/>
            <a:ext cx="9880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kern="0" spc="20" dirty="0">
                <a:latin typeface="+mj-lt"/>
              </a:rPr>
              <a:t>СОПРОВОЖДАЕМЫЕ</a:t>
            </a:r>
            <a:r>
              <a:rPr lang="ru-RU" spc="20" dirty="0">
                <a:latin typeface="+mj-lt"/>
              </a:rPr>
              <a:t> </a:t>
            </a:r>
            <a:r>
              <a:rPr lang="ru-RU" kern="0" spc="20" dirty="0">
                <a:latin typeface="+mj-lt"/>
              </a:rPr>
              <a:t>ИНВЕСТИЦИОННЫЕ </a:t>
            </a:r>
            <a:r>
              <a:rPr lang="ru-RU" kern="0" spc="15" dirty="0">
                <a:latin typeface="+mj-lt"/>
              </a:rPr>
              <a:t>ПРОЕКТЫ </a:t>
            </a:r>
            <a:br>
              <a:rPr lang="ru-RU" kern="0" spc="15" dirty="0">
                <a:latin typeface="+mj-lt"/>
              </a:rPr>
            </a:br>
            <a:r>
              <a:rPr lang="ru-RU" kern="0" spc="15" dirty="0">
                <a:latin typeface="+mj-lt"/>
              </a:rPr>
              <a:t>В РЕГИОНАЛЬНОМ РЕЕСТРЕ ИНВЕСТИЦИОННЫХ ПРОЕКТОВ </a:t>
            </a:r>
            <a:endParaRPr lang="ru-RU" kern="0" spc="35" dirty="0">
              <a:latin typeface="+mj-lt"/>
            </a:endParaRPr>
          </a:p>
        </p:txBody>
      </p:sp>
      <p:sp>
        <p:nvSpPr>
          <p:cNvPr id="31" name="object 3">
            <a:extLst>
              <a:ext uri="{FF2B5EF4-FFF2-40B4-BE49-F238E27FC236}">
                <a16:creationId xmlns="" xmlns:a16="http://schemas.microsoft.com/office/drawing/2014/main" id="{2B5E92DD-255E-433B-A0D1-34BBAE746EE7}"/>
              </a:ext>
            </a:extLst>
          </p:cNvPr>
          <p:cNvSpPr/>
          <p:nvPr/>
        </p:nvSpPr>
        <p:spPr>
          <a:xfrm>
            <a:off x="0" y="6862216"/>
            <a:ext cx="9598660" cy="314960"/>
          </a:xfrm>
          <a:custGeom>
            <a:avLst/>
            <a:gdLst/>
            <a:ahLst/>
            <a:cxnLst/>
            <a:rect l="l" t="t" r="r" b="b"/>
            <a:pathLst>
              <a:path w="9598660" h="314959">
                <a:moveTo>
                  <a:pt x="9598266" y="0"/>
                </a:moveTo>
                <a:lnTo>
                  <a:pt x="0" y="0"/>
                </a:lnTo>
                <a:lnTo>
                  <a:pt x="0" y="314337"/>
                </a:lnTo>
                <a:lnTo>
                  <a:pt x="9598266" y="314337"/>
                </a:lnTo>
                <a:lnTo>
                  <a:pt x="959826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45">
            <a:extLst>
              <a:ext uri="{FF2B5EF4-FFF2-40B4-BE49-F238E27FC236}">
                <a16:creationId xmlns="" xmlns:a16="http://schemas.microsoft.com/office/drawing/2014/main" id="{BF76B0A0-42A7-4E02-AB47-462EB7114081}"/>
              </a:ext>
            </a:extLst>
          </p:cNvPr>
          <p:cNvSpPr txBox="1"/>
          <p:nvPr/>
        </p:nvSpPr>
        <p:spPr>
          <a:xfrm>
            <a:off x="442626" y="6884108"/>
            <a:ext cx="651896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Портфель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реализуемых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инвестиционных</a:t>
            </a:r>
            <a:r>
              <a:rPr kumimoji="0" sz="1400" b="1" i="0" u="none" strike="noStrike" kern="120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1400" b="1" i="0" u="none" strike="noStrike" kern="1200" cap="none" spc="-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проектов</a:t>
            </a: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по состоянию на 01.06.2020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3" name="object 46">
            <a:extLst>
              <a:ext uri="{FF2B5EF4-FFF2-40B4-BE49-F238E27FC236}">
                <a16:creationId xmlns="" xmlns:a16="http://schemas.microsoft.com/office/drawing/2014/main" id="{0F5FFDBE-7E6C-4F33-8314-B5272FA0AF05}"/>
              </a:ext>
            </a:extLst>
          </p:cNvPr>
          <p:cNvSpPr/>
          <p:nvPr/>
        </p:nvSpPr>
        <p:spPr>
          <a:xfrm>
            <a:off x="7096125" y="6699434"/>
            <a:ext cx="1146175" cy="652145"/>
          </a:xfrm>
          <a:custGeom>
            <a:avLst/>
            <a:gdLst/>
            <a:ahLst/>
            <a:cxnLst/>
            <a:rect l="l" t="t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47">
            <a:extLst>
              <a:ext uri="{FF2B5EF4-FFF2-40B4-BE49-F238E27FC236}">
                <a16:creationId xmlns="" xmlns:a16="http://schemas.microsoft.com/office/drawing/2014/main" id="{2DBABE76-2BD8-4D15-A1A3-DF474A8D7110}"/>
              </a:ext>
            </a:extLst>
          </p:cNvPr>
          <p:cNvSpPr txBox="1"/>
          <p:nvPr/>
        </p:nvSpPr>
        <p:spPr>
          <a:xfrm>
            <a:off x="7592890" y="6799849"/>
            <a:ext cx="453894" cy="2782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2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6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5" name="object 48">
            <a:extLst>
              <a:ext uri="{FF2B5EF4-FFF2-40B4-BE49-F238E27FC236}">
                <a16:creationId xmlns="" xmlns:a16="http://schemas.microsoft.com/office/drawing/2014/main" id="{06D491DB-7180-4089-BB4E-A9C3415890DF}"/>
              </a:ext>
            </a:extLst>
          </p:cNvPr>
          <p:cNvSpPr/>
          <p:nvPr/>
        </p:nvSpPr>
        <p:spPr>
          <a:xfrm>
            <a:off x="8601350" y="6699434"/>
            <a:ext cx="1146175" cy="652145"/>
          </a:xfrm>
          <a:custGeom>
            <a:avLst/>
            <a:gdLst/>
            <a:ahLst/>
            <a:cxnLst/>
            <a:rect l="l" t="t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49">
            <a:extLst>
              <a:ext uri="{FF2B5EF4-FFF2-40B4-BE49-F238E27FC236}">
                <a16:creationId xmlns="" xmlns:a16="http://schemas.microsoft.com/office/drawing/2014/main" id="{C35098E3-6177-450E-8B32-7DAE2A7181AD}"/>
              </a:ext>
            </a:extLst>
          </p:cNvPr>
          <p:cNvSpPr txBox="1"/>
          <p:nvPr/>
        </p:nvSpPr>
        <p:spPr>
          <a:xfrm>
            <a:off x="8815005" y="6818979"/>
            <a:ext cx="718820" cy="2782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25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797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7" name="object 51">
            <a:extLst>
              <a:ext uri="{FF2B5EF4-FFF2-40B4-BE49-F238E27FC236}">
                <a16:creationId xmlns="" xmlns:a16="http://schemas.microsoft.com/office/drawing/2014/main" id="{516FE8A8-968A-4E39-832A-52DFF1447457}"/>
              </a:ext>
            </a:extLst>
          </p:cNvPr>
          <p:cNvSpPr txBox="1"/>
          <p:nvPr/>
        </p:nvSpPr>
        <p:spPr>
          <a:xfrm>
            <a:off x="7096124" y="7061395"/>
            <a:ext cx="1146131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10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проект</a:t>
            </a:r>
            <a:r>
              <a:rPr kumimoji="0" lang="ru-RU" sz="950" b="1" i="0" u="none" strike="noStrike" kern="1200" cap="none" spc="10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ов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8" name="object 52">
            <a:extLst>
              <a:ext uri="{FF2B5EF4-FFF2-40B4-BE49-F238E27FC236}">
                <a16:creationId xmlns="" xmlns:a16="http://schemas.microsoft.com/office/drawing/2014/main" id="{222C9199-99E2-44BC-B540-1C7DDACF053E}"/>
              </a:ext>
            </a:extLst>
          </p:cNvPr>
          <p:cNvSpPr txBox="1"/>
          <p:nvPr/>
        </p:nvSpPr>
        <p:spPr>
          <a:xfrm>
            <a:off x="8601306" y="7057769"/>
            <a:ext cx="114621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10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мл</a:t>
            </a:r>
            <a:r>
              <a:rPr kumimoji="0" lang="ru-RU" sz="950" b="1" i="0" u="none" strike="noStrike" kern="1200" cap="none" spc="10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рд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.</a:t>
            </a:r>
            <a:r>
              <a:rPr kumimoji="0" sz="950" b="1" i="0" u="none" strike="noStrike" kern="1200" cap="none" spc="-35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950" b="1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₽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9" name="object 8">
            <a:extLst>
              <a:ext uri="{FF2B5EF4-FFF2-40B4-BE49-F238E27FC236}">
                <a16:creationId xmlns="" xmlns:a16="http://schemas.microsoft.com/office/drawing/2014/main" id="{89688C9C-21B4-453B-9C38-8362D1630F80}"/>
              </a:ext>
            </a:extLst>
          </p:cNvPr>
          <p:cNvSpPr/>
          <p:nvPr/>
        </p:nvSpPr>
        <p:spPr>
          <a:xfrm>
            <a:off x="9882059" y="6639560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B0575C1E-5DDD-4A02-BE21-8420E2EFA8C3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191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object 11">
            <a:extLst>
              <a:ext uri="{FF2B5EF4-FFF2-40B4-BE49-F238E27FC236}">
                <a16:creationId xmlns="" xmlns:a16="http://schemas.microsoft.com/office/drawing/2014/main" id="{7911114E-0BC2-CB48-AD68-2A1372E53A15}"/>
              </a:ext>
            </a:extLst>
          </p:cNvPr>
          <p:cNvSpPr>
            <a:spLocks/>
          </p:cNvSpPr>
          <p:nvPr/>
        </p:nvSpPr>
        <p:spPr bwMode="auto">
          <a:xfrm>
            <a:off x="9875838" y="6629400"/>
            <a:ext cx="815975" cy="931863"/>
          </a:xfrm>
          <a:custGeom>
            <a:avLst/>
            <a:gdLst>
              <a:gd name="T0" fmla="*/ 813925 w 816609"/>
              <a:gd name="T1" fmla="*/ 0 h 931545"/>
              <a:gd name="T2" fmla="*/ 0 w 816609"/>
              <a:gd name="T3" fmla="*/ 932258 h 931545"/>
              <a:gd name="T4" fmla="*/ 813925 w 816609"/>
              <a:gd name="T5" fmla="*/ 932258 h 931545"/>
              <a:gd name="T6" fmla="*/ 813925 w 816609"/>
              <a:gd name="T7" fmla="*/ 0 h 9315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A400062C-E150-A149-8445-482BDE3C193E}"/>
              </a:ext>
            </a:extLst>
          </p:cNvPr>
          <p:cNvSpPr/>
          <p:nvPr/>
        </p:nvSpPr>
        <p:spPr>
          <a:xfrm>
            <a:off x="0" y="0"/>
            <a:ext cx="10693400" cy="64770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23" name="object 6">
            <a:extLst>
              <a:ext uri="{FF2B5EF4-FFF2-40B4-BE49-F238E27FC236}">
                <a16:creationId xmlns="" xmlns:a16="http://schemas.microsoft.com/office/drawing/2014/main" id="{243D421D-5B6C-2847-9199-4038C38DF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88" y="150813"/>
            <a:ext cx="9429750" cy="320675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ru-RU" altLang="ru-RU" dirty="0">
                <a:latin typeface="+mj-lt"/>
                <a:ea typeface="Montserrat ExtraBold" pitchFamily="2" charset="0"/>
                <a:cs typeface="Montserrat ExtraBold" pitchFamily="2" charset="0"/>
              </a:rPr>
              <a:t>КЛЮЧЕВЫЕ КОМПЕТЕНЦИИ МО И КОМПАНИИ НОСИТЕЛИ</a:t>
            </a:r>
            <a:endParaRPr lang="ru-RU" altLang="ru-RU" sz="1400" dirty="0">
              <a:latin typeface="+mj-lt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D4529C9-4171-451F-BF48-3BA9CC2E933D}"/>
              </a:ext>
            </a:extLst>
          </p:cNvPr>
          <p:cNvSpPr txBox="1"/>
          <p:nvPr/>
        </p:nvSpPr>
        <p:spPr>
          <a:xfrm>
            <a:off x="5956300" y="5991224"/>
            <a:ext cx="44196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основе интервью с данными компаниями определены 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тренды развития (наращивания) ключевых компетенций в области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рыборазведения;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нефтедобычи, утилизации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нефтешламов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выращивания саженцев, рекультивации лесов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глубокой переработки древесины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добычи и переработки торфа;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рыболовства и рыбоводства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туризма;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производства ЖБИ и бетона</a:t>
            </a:r>
          </a:p>
        </p:txBody>
      </p:sp>
      <p:sp>
        <p:nvSpPr>
          <p:cNvPr id="23" name="object 46">
            <a:extLst>
              <a:ext uri="{FF2B5EF4-FFF2-40B4-BE49-F238E27FC236}">
                <a16:creationId xmlns="" xmlns:a16="http://schemas.microsoft.com/office/drawing/2014/main" id="{ADB1649D-1453-4156-AAF1-7DD46A0201A2}"/>
              </a:ext>
            </a:extLst>
          </p:cNvPr>
          <p:cNvSpPr>
            <a:spLocks/>
          </p:cNvSpPr>
          <p:nvPr/>
        </p:nvSpPr>
        <p:spPr bwMode="auto">
          <a:xfrm>
            <a:off x="45620" y="681692"/>
            <a:ext cx="1146175" cy="438945"/>
          </a:xfrm>
          <a:custGeom>
            <a:avLst/>
            <a:gdLst>
              <a:gd name="T0" fmla="*/ 1145908 w 1146175"/>
              <a:gd name="T1" fmla="*/ 0 h 652145"/>
              <a:gd name="T2" fmla="*/ 145351 w 1146175"/>
              <a:gd name="T3" fmla="*/ 0 h 652145"/>
              <a:gd name="T4" fmla="*/ 0 w 1146175"/>
              <a:gd name="T5" fmla="*/ 145648 h 652145"/>
              <a:gd name="T6" fmla="*/ 0 w 1146175"/>
              <a:gd name="T7" fmla="*/ 653374 h 652145"/>
              <a:gd name="T8" fmla="*/ 1000556 w 1146175"/>
              <a:gd name="T9" fmla="*/ 653374 h 652145"/>
              <a:gd name="T10" fmla="*/ 1145908 w 1146175"/>
              <a:gd name="T11" fmla="*/ 507728 h 652145"/>
              <a:gd name="T12" fmla="*/ 1145908 w 1146175"/>
              <a:gd name="T13" fmla="*/ 0 h 6521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47">
            <a:extLst>
              <a:ext uri="{FF2B5EF4-FFF2-40B4-BE49-F238E27FC236}">
                <a16:creationId xmlns="" xmlns:a16="http://schemas.microsoft.com/office/drawing/2014/main" id="{23A90683-08E4-43DA-A67B-83345A69AD27}"/>
              </a:ext>
            </a:extLst>
          </p:cNvPr>
          <p:cNvSpPr txBox="1"/>
          <p:nvPr/>
        </p:nvSpPr>
        <p:spPr>
          <a:xfrm>
            <a:off x="45620" y="681693"/>
            <a:ext cx="1146175" cy="277813"/>
          </a:xfrm>
          <a:prstGeom prst="rect">
            <a:avLst/>
          </a:prstGeom>
          <a:noFill/>
        </p:spPr>
        <p:txBody>
          <a:bodyPr lIns="0" tIns="1651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2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29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5" name="object 51">
            <a:extLst>
              <a:ext uri="{FF2B5EF4-FFF2-40B4-BE49-F238E27FC236}">
                <a16:creationId xmlns="" xmlns:a16="http://schemas.microsoft.com/office/drawing/2014/main" id="{4D68F1DD-76D0-4D95-9E95-A798AAA71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0" y="949981"/>
            <a:ext cx="1146175" cy="15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компании</a:t>
            </a:r>
            <a:endParaRPr kumimoji="0" lang="ru-RU" alt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26" name="object 46">
            <a:extLst>
              <a:ext uri="{FF2B5EF4-FFF2-40B4-BE49-F238E27FC236}">
                <a16:creationId xmlns="" xmlns:a16="http://schemas.microsoft.com/office/drawing/2014/main" id="{67E3AE79-09C4-442F-8D02-1C3F2E89419A}"/>
              </a:ext>
            </a:extLst>
          </p:cNvPr>
          <p:cNvSpPr>
            <a:spLocks/>
          </p:cNvSpPr>
          <p:nvPr/>
        </p:nvSpPr>
        <p:spPr bwMode="auto">
          <a:xfrm>
            <a:off x="1365041" y="662422"/>
            <a:ext cx="1146175" cy="458215"/>
          </a:xfrm>
          <a:custGeom>
            <a:avLst/>
            <a:gdLst>
              <a:gd name="T0" fmla="*/ 1145908 w 1146175"/>
              <a:gd name="T1" fmla="*/ 0 h 652145"/>
              <a:gd name="T2" fmla="*/ 145351 w 1146175"/>
              <a:gd name="T3" fmla="*/ 0 h 652145"/>
              <a:gd name="T4" fmla="*/ 0 w 1146175"/>
              <a:gd name="T5" fmla="*/ 145648 h 652145"/>
              <a:gd name="T6" fmla="*/ 0 w 1146175"/>
              <a:gd name="T7" fmla="*/ 653374 h 652145"/>
              <a:gd name="T8" fmla="*/ 1000556 w 1146175"/>
              <a:gd name="T9" fmla="*/ 653374 h 652145"/>
              <a:gd name="T10" fmla="*/ 1145908 w 1146175"/>
              <a:gd name="T11" fmla="*/ 507728 h 652145"/>
              <a:gd name="T12" fmla="*/ 1145908 w 1146175"/>
              <a:gd name="T13" fmla="*/ 0 h 6521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47">
            <a:extLst>
              <a:ext uri="{FF2B5EF4-FFF2-40B4-BE49-F238E27FC236}">
                <a16:creationId xmlns="" xmlns:a16="http://schemas.microsoft.com/office/drawing/2014/main" id="{DDE47116-88A9-4972-9FB8-927193724DF7}"/>
              </a:ext>
            </a:extLst>
          </p:cNvPr>
          <p:cNvSpPr txBox="1"/>
          <p:nvPr/>
        </p:nvSpPr>
        <p:spPr>
          <a:xfrm>
            <a:off x="1365041" y="611049"/>
            <a:ext cx="1146175" cy="277813"/>
          </a:xfrm>
          <a:prstGeom prst="rect">
            <a:avLst/>
          </a:prstGeom>
        </p:spPr>
        <p:txBody>
          <a:bodyPr lIns="0" tIns="1651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2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80%+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8" name="object 51">
            <a:extLst>
              <a:ext uri="{FF2B5EF4-FFF2-40B4-BE49-F238E27FC236}">
                <a16:creationId xmlns="" xmlns:a16="http://schemas.microsoft.com/office/drawing/2014/main" id="{1448A596-D6B5-4067-9545-E3572874E811}"/>
              </a:ext>
            </a:extLst>
          </p:cNvPr>
          <p:cNvSpPr txBox="1"/>
          <p:nvPr/>
        </p:nvSpPr>
        <p:spPr>
          <a:xfrm>
            <a:off x="1365041" y="876162"/>
            <a:ext cx="1146175" cy="2444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экономики территории</a:t>
            </a:r>
            <a:endParaRPr kumimoji="0" sz="95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5316623F-657E-4E75-8DEB-E669CEA7B3D1}"/>
              </a:ext>
            </a:extLst>
          </p:cNvPr>
          <p:cNvCxnSpPr>
            <a:cxnSpLocks/>
          </p:cNvCxnSpPr>
          <p:nvPr/>
        </p:nvCxnSpPr>
        <p:spPr>
          <a:xfrm>
            <a:off x="4094162" y="991796"/>
            <a:ext cx="4800600" cy="0"/>
          </a:xfrm>
          <a:prstGeom prst="line">
            <a:avLst/>
          </a:prstGeom>
          <a:ln w="28575"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DE5FA791-9E5C-41D6-8B7F-34758876669F}"/>
              </a:ext>
            </a:extLst>
          </p:cNvPr>
          <p:cNvSpPr/>
          <p:nvPr/>
        </p:nvSpPr>
        <p:spPr>
          <a:xfrm>
            <a:off x="3920916" y="904875"/>
            <a:ext cx="209550" cy="209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97ADAC8E-9905-414A-935B-72F99D91C16A}"/>
              </a:ext>
            </a:extLst>
          </p:cNvPr>
          <p:cNvSpPr/>
          <p:nvPr/>
        </p:nvSpPr>
        <p:spPr>
          <a:xfrm>
            <a:off x="6323012" y="898655"/>
            <a:ext cx="209550" cy="209550"/>
          </a:xfrm>
          <a:prstGeom prst="ellips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C9BB51E8-2F81-4D40-A860-81BAFB7CEA68}"/>
              </a:ext>
            </a:extLst>
          </p:cNvPr>
          <p:cNvSpPr/>
          <p:nvPr/>
        </p:nvSpPr>
        <p:spPr>
          <a:xfrm>
            <a:off x="8789987" y="886390"/>
            <a:ext cx="209550" cy="211137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51">
            <a:extLst>
              <a:ext uri="{FF2B5EF4-FFF2-40B4-BE49-F238E27FC236}">
                <a16:creationId xmlns="" xmlns:a16="http://schemas.microsoft.com/office/drawing/2014/main" id="{4C0A8095-5AE9-443D-96B1-84E7C2370FD3}"/>
              </a:ext>
            </a:extLst>
          </p:cNvPr>
          <p:cNvSpPr txBox="1"/>
          <p:nvPr/>
        </p:nvSpPr>
        <p:spPr>
          <a:xfrm>
            <a:off x="2684463" y="703724"/>
            <a:ext cx="2579688" cy="182101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Отраслевые компетенции МО</a:t>
            </a:r>
            <a:endParaRPr kumimoji="0" sz="110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51">
            <a:extLst>
              <a:ext uri="{FF2B5EF4-FFF2-40B4-BE49-F238E27FC236}">
                <a16:creationId xmlns="" xmlns:a16="http://schemas.microsoft.com/office/drawing/2014/main" id="{F0B8A081-BE35-403F-9ACB-5C2D531BC8F5}"/>
              </a:ext>
            </a:extLst>
          </p:cNvPr>
          <p:cNvSpPr txBox="1"/>
          <p:nvPr/>
        </p:nvSpPr>
        <p:spPr>
          <a:xfrm>
            <a:off x="5233988" y="716658"/>
            <a:ext cx="2398712" cy="182101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Компетенции бизнеса</a:t>
            </a:r>
            <a:endParaRPr kumimoji="0" sz="110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51">
            <a:extLst>
              <a:ext uri="{FF2B5EF4-FFF2-40B4-BE49-F238E27FC236}">
                <a16:creationId xmlns="" xmlns:a16="http://schemas.microsoft.com/office/drawing/2014/main" id="{3BE8CC2A-FB53-4A60-B254-B8EB4FBA824A}"/>
              </a:ext>
            </a:extLst>
          </p:cNvPr>
          <p:cNvSpPr txBox="1"/>
          <p:nvPr/>
        </p:nvSpPr>
        <p:spPr>
          <a:xfrm>
            <a:off x="7632700" y="712535"/>
            <a:ext cx="2549526" cy="182101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Носители компетенций – персонал</a:t>
            </a:r>
            <a:endParaRPr kumimoji="0" sz="110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81">
            <a:extLst>
              <a:ext uri="{FF2B5EF4-FFF2-40B4-BE49-F238E27FC236}">
                <a16:creationId xmlns="" xmlns:a16="http://schemas.microsoft.com/office/drawing/2014/main" id="{7388EE21-9F68-41B2-AE31-4D5874E8B8E1}"/>
              </a:ext>
            </a:extLst>
          </p:cNvPr>
          <p:cNvSpPr/>
          <p:nvPr/>
        </p:nvSpPr>
        <p:spPr>
          <a:xfrm>
            <a:off x="5674179" y="5888103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Номер слайда 5">
            <a:extLst>
              <a:ext uri="{FF2B5EF4-FFF2-40B4-BE49-F238E27FC236}">
                <a16:creationId xmlns="" xmlns:a16="http://schemas.microsoft.com/office/drawing/2014/main" id="{9262DC29-41C1-46BC-94E1-8EE85916D047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9" name="Таблица 54">
            <a:extLst>
              <a:ext uri="{FF2B5EF4-FFF2-40B4-BE49-F238E27FC236}">
                <a16:creationId xmlns="" xmlns:a16="http://schemas.microsoft.com/office/drawing/2014/main" id="{3AEEFCED-4435-A441-B29C-95AAC0219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53124"/>
              </p:ext>
            </p:extLst>
          </p:nvPr>
        </p:nvGraphicFramePr>
        <p:xfrm>
          <a:off x="241301" y="1114419"/>
          <a:ext cx="5410200" cy="6214743"/>
        </p:xfrm>
        <a:graphic>
          <a:graphicData uri="http://schemas.openxmlformats.org/drawingml/2006/table">
            <a:tbl>
              <a:tblPr/>
              <a:tblGrid>
                <a:gridCol w="592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08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663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8171"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№</a:t>
                      </a:r>
                    </a:p>
                  </a:txBody>
                  <a:tcPr marL="71721" marR="71721" marT="33821" marB="3382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Компания / ИП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179388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9388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ФИО контактного лица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256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Торговля розничная моторным топливом в специализированных магазинах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90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Уватнефтесервис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Слинкин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Александр Васильевич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905">
                <a:tc gridSpan="3"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Пассажирские/грузовые перевозки (в т.ч. ж/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д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транспортом)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90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Трансспецстрой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Копалкин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Александр Евгеньевич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9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Иртыштранс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Алексеенко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Андрей Николаевич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690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Розничная торговля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  <a:ea typeface="DIN Pro Medium"/>
                        <a:cs typeface="DIN Pro Medium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69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"Иртыш"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Алексеенко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Андрей Николаевич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69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"Янтарь"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Гарипова Рауза Муллахановна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69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Дивак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Дивак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Александр Владимирович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6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7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"Факт-Т"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Хрипченко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Александр Игнатьевич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2256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Коммунальные услуги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20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82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Муниципальное предприятие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Туртасское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коммунальное предприятие 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Уватского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муниципального района"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Быков Андрей Николаевич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87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"ТУРТАС СЕРВИС"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Харитонычев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Владимир Александрович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2256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Лесозаготовки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690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Ровиал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Ливринц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Андрей Антонович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6905">
                <a:tc>
                  <a:txBody>
                    <a:bodyPr/>
                    <a:lstStyle/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"Березка"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Халилов 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Раиль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Яххевич</a:t>
                      </a: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96905">
                <a:tc>
                  <a:txBody>
                    <a:bodyPr/>
                    <a:lstStyle/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УватСтройИндустрия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Затонских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Александр Анатольевич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96905">
                <a:tc gridSpan="3"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Воспроизводство морских биоресурсов искусственное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690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"МБМ"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Брюшко Леонид Евгеньевич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21049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Аренда и управление собственным или арендованным нежилым недвижимым имуществом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93129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"Торговый Комплекс Восточный"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Слинкин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Александр Васильевич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2256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Деятельность гостиниц и прочих мест для временного проживания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9690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ГрандОтельУват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Тулупов Александр Матвеевич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96905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"Гостеприимство"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Тулупов Александр Матвеевич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</a:tbl>
          </a:graphicData>
        </a:graphic>
      </p:graphicFrame>
      <p:graphicFrame>
        <p:nvGraphicFramePr>
          <p:cNvPr id="40" name="Таблица 54">
            <a:extLst>
              <a:ext uri="{FF2B5EF4-FFF2-40B4-BE49-F238E27FC236}">
                <a16:creationId xmlns="" xmlns:a16="http://schemas.microsoft.com/office/drawing/2014/main" id="{3AEEFCED-4435-A441-B29C-95AAC021940B}"/>
              </a:ext>
            </a:extLst>
          </p:cNvPr>
          <p:cNvGraphicFramePr>
            <a:graphicFrameLocks noGrp="1"/>
          </p:cNvGraphicFramePr>
          <p:nvPr/>
        </p:nvGraphicFramePr>
        <p:xfrm>
          <a:off x="5803901" y="1114425"/>
          <a:ext cx="4660899" cy="4896148"/>
        </p:xfrm>
        <a:graphic>
          <a:graphicData uri="http://schemas.openxmlformats.org/drawingml/2006/table">
            <a:tbl>
              <a:tblPr/>
              <a:tblGrid>
                <a:gridCol w="5108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98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02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9614"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№</a:t>
                      </a:r>
                    </a:p>
                  </a:txBody>
                  <a:tcPr marL="71721" marR="71721" marT="33821" marB="3382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Компания / ИП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>
                      <a:lvl1pPr marL="179388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9388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ФИО контактного лица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B2F3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43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Производство земляных работ;  производство электромонтажных работ, подготовка строительной площадки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5014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Геосервис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Колмагоров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Сергей Петрович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5014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Уватспецмонтаж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Симухин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Василий Васильевич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5014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Фирма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Иверия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Романенко Юлия Ивановна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5014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Общественное питание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  <a:ea typeface="DIN Pro Medium"/>
                        <a:cs typeface="DIN Pro Medium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50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21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"Простор"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Зайцева Татьяна Фёдоровна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5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22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"Мария АРТ"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Корякова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Татьяна Викторовна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5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23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УватСервис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Слинкин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Василий Федорович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5014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Техническое обслуживание и ремонт автотранспортных средств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  <a:ea typeface="DIN Pro Medium"/>
                        <a:cs typeface="DIN Pro Medium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676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24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  <a:ea typeface="DIN Pro Medium"/>
                          <a:cs typeface="DIN Pro Medium"/>
                        </a:rPr>
                        <a:t>ООО "Уват Авто"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Торгашов Александр Сергеевич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943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Добыча камня, песка и глины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50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25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"Ресурс"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Алексеенко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Андрей Николаевич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943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Животноводство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5014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26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"Селенга"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Сайфутдинова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Юлия Михайловна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5014">
                <a:tc gridSpan="3"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Растениеводство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Montserrat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5014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Лэнни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Михайлин Леонид Иванович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511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Строительство жилых и нежилых зданий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310456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28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</a:t>
                      </a: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Уватбетонсервис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Корякова</a:t>
                      </a: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 Татьяна Викторовна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943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Аптеки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91442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29</a:t>
                      </a: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2B2F32"/>
                        </a:solidFill>
                        <a:effectLst/>
                        <a:latin typeface="+mj-lt"/>
                      </a:endParaRP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ООО "СИБИРСКОЕ ЗДОРОВЬЕ"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B2F32"/>
                          </a:solidFill>
                          <a:effectLst/>
                          <a:latin typeface="+mj-lt"/>
                        </a:rPr>
                        <a:t>Марченко Александр Владимирович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037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A0F2FEFC-97DE-47EA-B4B3-20DFA96B7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1" y="4801015"/>
            <a:ext cx="5181600" cy="2759129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="" xmlns:a16="http://schemas.microsoft.com/office/drawing/2014/main" id="{819F389F-76F7-42EE-A446-0CAD8993FCD7}"/>
              </a:ext>
            </a:extLst>
          </p:cNvPr>
          <p:cNvSpPr/>
          <p:nvPr/>
        </p:nvSpPr>
        <p:spPr>
          <a:xfrm>
            <a:off x="9882410" y="6636854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209" y="147558"/>
            <a:ext cx="9880981" cy="307777"/>
          </a:xfrm>
        </p:spPr>
        <p:txBody>
          <a:bodyPr/>
          <a:lstStyle/>
          <a:p>
            <a:endParaRPr lang="ru-RU">
              <a:latin typeface="+mj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5100" y="885826"/>
          <a:ext cx="10287000" cy="3657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27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330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68364"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287" marR="2287" marT="2287" marB="0"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Изменение</a:t>
                      </a:r>
                    </a:p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объемов</a:t>
                      </a:r>
                      <a:r>
                        <a:rPr lang="ru-RU" sz="1000" b="1" spc="-25" baseline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 </a:t>
                      </a:r>
                      <a:r>
                        <a:rPr lang="ru-RU" sz="1000" b="1" spc="-25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в перспективе</a:t>
                      </a:r>
                    </a:p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2024 года </a:t>
                      </a:r>
                    </a:p>
                  </a:txBody>
                  <a:tcPr marL="2287" marR="2287" marT="2287" marB="0" anchor="ctr"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Углубление</a:t>
                      </a:r>
                    </a:p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ассортимента</a:t>
                      </a:r>
                    </a:p>
                  </a:txBody>
                  <a:tcPr marL="2287" marR="2287" marT="2287" marB="0" anchor="ctr">
                    <a:solidFill>
                      <a:srgbClr val="2B2F3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4516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Торговля розничная моторным топливом в специализированных магазинах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Умеренный рост</a:t>
                      </a:r>
                    </a:p>
                  </a:txBody>
                  <a:tcPr anchor="ctr"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t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516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Деятельность железнодорожного транспорта: междугородные и международные пассажирские перевозки; Деятельность автомобильного грузового транспорта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</a:t>
                      </a:r>
                      <a:r>
                        <a:rPr lang="ru-RU" sz="1000" b="1" spc="0" baseline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объемов</a:t>
                      </a:r>
                      <a:endParaRPr lang="ru-RU" sz="1000" b="1" spc="0" dirty="0">
                        <a:solidFill>
                          <a:srgbClr val="2B2F32"/>
                        </a:solidFill>
                        <a:latin typeface="+mj-lt"/>
                        <a:ea typeface="+mn-ea"/>
                        <a:cs typeface="DIN Pro Medium" panose="020B0604020101020102" pitchFamily="34" charset="0"/>
                      </a:endParaRPr>
                    </a:p>
                  </a:txBody>
                  <a:tcPr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4663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Торговля розничная в неспециализированных магазинах;  Торговля розничная прочая в неспециализированных магазинах;  Торговля розничная прочими товарами в специализированных магазинах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объемов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7886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Сбор и обработка сточных вод;   Производство, передача и распределение пара и горячей воды; кондиционирование воздуха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объемов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Лесозаготовки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Умеренный рост</a:t>
                      </a:r>
                    </a:p>
                  </a:txBody>
                  <a:tcPr marL="2287" marR="2287" marT="2287" marB="0" anchor="ctr"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5218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Воспроизводство морских биоресурсов искусственное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Рост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5218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Аренда и управление собственным или арендованным нежилым недвижимым имуществом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</a:t>
                      </a:r>
                      <a:r>
                        <a:rPr lang="ru-RU" sz="1000" b="1" spc="0" baseline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объемов</a:t>
                      </a:r>
                      <a:endParaRPr lang="ru-RU" sz="1000" b="1" spc="0" dirty="0">
                        <a:solidFill>
                          <a:srgbClr val="2B2F32"/>
                        </a:solidFill>
                        <a:latin typeface="+mj-lt"/>
                        <a:ea typeface="+mn-ea"/>
                        <a:cs typeface="DIN Pro Medium" panose="020B0604020101020102" pitchFamily="34" charset="0"/>
                      </a:endParaRP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3642217"/>
                  </a:ext>
                </a:extLst>
              </a:tr>
              <a:tr h="275218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Деятельность гостиниц и прочих мест для временного проживания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Умеренный</a:t>
                      </a:r>
                      <a:r>
                        <a:rPr lang="ru-RU" sz="1000" b="1" spc="0" baseline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 рост</a:t>
                      </a:r>
                      <a:endParaRPr lang="ru-RU" sz="1000" b="1" spc="0" dirty="0">
                        <a:solidFill>
                          <a:srgbClr val="2B2F32"/>
                        </a:solidFill>
                        <a:latin typeface="+mj-lt"/>
                        <a:ea typeface="+mn-ea"/>
                        <a:cs typeface="DIN Pro Medium" panose="020B0604020101020102" pitchFamily="34" charset="0"/>
                      </a:endParaRPr>
                    </a:p>
                  </a:txBody>
                  <a:tcPr marL="2287" marR="2287" marT="2287" marB="0" anchor="ctr"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03970916"/>
                  </a:ext>
                </a:extLst>
              </a:tr>
              <a:tr h="275218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Производство земляных работ;  Производство электромонтажных работ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объемов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95080"/>
                  </a:ext>
                </a:extLst>
              </a:tr>
              <a:tr h="275218">
                <a:tc>
                  <a:txBody>
                    <a:bodyPr/>
                    <a:lstStyle/>
                    <a:p>
                      <a:pPr marL="72000" marR="118110" indent="-3175" algn="l" fontAlgn="t">
                        <a:lnSpc>
                          <a:spcPts val="11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Добыча камня, песка и глины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Умеренный рост</a:t>
                      </a:r>
                    </a:p>
                  </a:txBody>
                  <a:tcPr marL="2287" marR="2287" marT="2287" marB="0" anchor="ctr"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rgbClr val="2B2F32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FFE6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2887011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97E790F-32FF-4172-AA20-0E40F78D3E0A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A41F6F18-4180-43CF-9CD5-9646BA49FD7B}"/>
              </a:ext>
            </a:extLst>
          </p:cNvPr>
          <p:cNvSpPr txBox="1">
            <a:spLocks/>
          </p:cNvSpPr>
          <p:nvPr/>
        </p:nvSpPr>
        <p:spPr>
          <a:xfrm>
            <a:off x="443656" y="160680"/>
            <a:ext cx="1092284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</a:rPr>
              <a:t>СПЕЦИАЛИЗАЦИЯ УВАТСКОГО МО И ТРЕНДЫ РАЗВИТИЯ</a:t>
            </a:r>
            <a:endParaRPr kumimoji="0" lang="ru-RU" sz="2000" b="1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17" name="object 81">
            <a:extLst>
              <a:ext uri="{FF2B5EF4-FFF2-40B4-BE49-F238E27FC236}">
                <a16:creationId xmlns="" xmlns:a16="http://schemas.microsoft.com/office/drawing/2014/main" id="{223A41EC-24E8-4F68-9253-336CA2B7E2B4}"/>
              </a:ext>
            </a:extLst>
          </p:cNvPr>
          <p:cNvSpPr/>
          <p:nvPr/>
        </p:nvSpPr>
        <p:spPr>
          <a:xfrm>
            <a:off x="6534231" y="5506859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1CFEB99-DC84-438F-95C5-10DEC40BD5DF}"/>
              </a:ext>
            </a:extLst>
          </p:cNvPr>
          <p:cNvSpPr txBox="1"/>
          <p:nvPr/>
        </p:nvSpPr>
        <p:spPr>
          <a:xfrm>
            <a:off x="6980601" y="4636286"/>
            <a:ext cx="3338078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/>
              <a:t>Исходя из проведенных интервью и полученных анкетных данных, принимая во внимание  возможности и желания бизнеса, возможные резервы роста эффективности действующего бизнеса сосредоточены в следующих направлениях: </a:t>
            </a:r>
          </a:p>
          <a:p>
            <a:pPr marL="171450" indent="-171450" algn="just">
              <a:buFontTx/>
              <a:buChar char="-"/>
            </a:pPr>
            <a:r>
              <a:rPr lang="ru-RU" sz="1100" dirty="0"/>
              <a:t>Кооперация небольших АТП для формирования крупной логистической компании</a:t>
            </a:r>
          </a:p>
          <a:p>
            <a:pPr marL="171450" indent="-171450" algn="just">
              <a:buFontTx/>
              <a:buChar char="-"/>
            </a:pPr>
            <a:r>
              <a:rPr lang="ru-RU" sz="1100" dirty="0"/>
              <a:t>Кооперация  производственная мелких заготовителей для возможности освоения лесных ресурсов; </a:t>
            </a:r>
          </a:p>
          <a:p>
            <a:pPr marL="171450" indent="-171450" algn="just">
              <a:buFontTx/>
              <a:buChar char="-"/>
            </a:pPr>
            <a:r>
              <a:rPr lang="ru-RU" sz="1100" dirty="0"/>
              <a:t>Кооперация сбытовая (для предприятий рыбной отрасли)</a:t>
            </a:r>
          </a:p>
          <a:p>
            <a:pPr marL="171450" indent="-171450" algn="just">
              <a:buFontTx/>
              <a:buChar char="-"/>
            </a:pPr>
            <a:r>
              <a:rPr lang="ru-RU" sz="1100" dirty="0"/>
              <a:t>Кооперация сбытовая участников отрасли гостеприимства для выработки общего концепта туристического кластера территории </a:t>
            </a:r>
          </a:p>
        </p:txBody>
      </p:sp>
      <p:sp>
        <p:nvSpPr>
          <p:cNvPr id="22" name="object 51">
            <a:extLst>
              <a:ext uri="{FF2B5EF4-FFF2-40B4-BE49-F238E27FC236}">
                <a16:creationId xmlns="" xmlns:a16="http://schemas.microsoft.com/office/drawing/2014/main" id="{2B4A461D-FF9C-42FA-9AC2-5C5F9C22BD93}"/>
              </a:ext>
            </a:extLst>
          </p:cNvPr>
          <p:cNvSpPr txBox="1"/>
          <p:nvPr/>
        </p:nvSpPr>
        <p:spPr>
          <a:xfrm>
            <a:off x="2847334" y="4934032"/>
            <a:ext cx="3759911" cy="577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spc="10" dirty="0">
                <a:solidFill>
                  <a:srgbClr val="414042"/>
                </a:solidFill>
                <a:latin typeface="Calibri"/>
                <a:cs typeface="DIN Pro Medium" panose="020B0604020101020102" pitchFamily="34" charset="0"/>
              </a:rPr>
              <a:t>График показывает, во сколько раз доля соответствующего направления в экономике МО больше, чем доля данного направления в экономике области; показывает специализацию </a:t>
            </a:r>
            <a:r>
              <a:rPr kumimoji="0" lang="ru-RU" sz="1000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местного бизнеса относительно экономики региона.</a:t>
            </a:r>
            <a:endParaRPr kumimoji="0" sz="1000" b="0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" name="object 286">
            <a:extLst>
              <a:ext uri="{FF2B5EF4-FFF2-40B4-BE49-F238E27FC236}">
                <a16:creationId xmlns="" xmlns:a16="http://schemas.microsoft.com/office/drawing/2014/main" id="{F56E74B6-9C17-4C1D-AD17-343BD7F8C745}"/>
              </a:ext>
            </a:extLst>
          </p:cNvPr>
          <p:cNvSpPr txBox="1"/>
          <p:nvPr/>
        </p:nvSpPr>
        <p:spPr>
          <a:xfrm>
            <a:off x="269658" y="4543429"/>
            <a:ext cx="6807387" cy="22827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Уровень локализации видов экономической деятельности МО относительно региона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A37924D9-CB71-44B8-A162-C7071C572B11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35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824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6">
            <a:extLst>
              <a:ext uri="{FF2B5EF4-FFF2-40B4-BE49-F238E27FC236}">
                <a16:creationId xmlns="" xmlns:a16="http://schemas.microsoft.com/office/drawing/2014/main" id="{8A123C26-9BA7-4706-BAE5-876B15194D13}"/>
              </a:ext>
            </a:extLst>
          </p:cNvPr>
          <p:cNvSpPr/>
          <p:nvPr/>
        </p:nvSpPr>
        <p:spPr>
          <a:xfrm>
            <a:off x="-155648" y="-10625"/>
            <a:ext cx="9551260" cy="658434"/>
          </a:xfrm>
          <a:custGeom>
            <a:avLst/>
            <a:gdLst>
              <a:gd name="connsiteX0" fmla="*/ 9529996 w 9529996"/>
              <a:gd name="connsiteY0" fmla="*/ 10696 h 658434"/>
              <a:gd name="connsiteX1" fmla="*/ 0 w 9529996"/>
              <a:gd name="connsiteY1" fmla="*/ 0 h 658434"/>
              <a:gd name="connsiteX2" fmla="*/ 680484 w 9529996"/>
              <a:gd name="connsiteY2" fmla="*/ 656910 h 658434"/>
              <a:gd name="connsiteX3" fmla="*/ 8956299 w 9529996"/>
              <a:gd name="connsiteY3" fmla="*/ 658434 h 658434"/>
              <a:gd name="connsiteX4" fmla="*/ 9529996 w 9529996"/>
              <a:gd name="connsiteY4" fmla="*/ 10696 h 658434"/>
              <a:gd name="connsiteX0" fmla="*/ 9551260 w 9551260"/>
              <a:gd name="connsiteY0" fmla="*/ 10696 h 658434"/>
              <a:gd name="connsiteX1" fmla="*/ 21264 w 9551260"/>
              <a:gd name="connsiteY1" fmla="*/ 0 h 658434"/>
              <a:gd name="connsiteX2" fmla="*/ 0 w 9551260"/>
              <a:gd name="connsiteY2" fmla="*/ 625013 h 658434"/>
              <a:gd name="connsiteX3" fmla="*/ 8977563 w 9551260"/>
              <a:gd name="connsiteY3" fmla="*/ 658434 h 658434"/>
              <a:gd name="connsiteX4" fmla="*/ 9551260 w 9551260"/>
              <a:gd name="connsiteY4" fmla="*/ 10696 h 65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1260" h="658434">
                <a:moveTo>
                  <a:pt x="9551260" y="10696"/>
                </a:moveTo>
                <a:lnTo>
                  <a:pt x="21264" y="0"/>
                </a:lnTo>
                <a:lnTo>
                  <a:pt x="0" y="625013"/>
                </a:lnTo>
                <a:lnTo>
                  <a:pt x="8977563" y="658434"/>
                </a:lnTo>
                <a:lnTo>
                  <a:pt x="9551260" y="1069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18">
            <a:extLst>
              <a:ext uri="{FF2B5EF4-FFF2-40B4-BE49-F238E27FC236}">
                <a16:creationId xmlns="" xmlns:a16="http://schemas.microsoft.com/office/drawing/2014/main" id="{183170D6-7F60-4A88-BA21-39CD92139A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9060" y="136582"/>
            <a:ext cx="99015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3795" algn="l"/>
              </a:tabLst>
            </a:pPr>
            <a:r>
              <a:rPr lang="ru-RU" dirty="0">
                <a:latin typeface="+mj-lt"/>
              </a:rPr>
              <a:t>АНАЛИЗ ЦЕПОЧЕК ПОСТАВОК ГОТОВОЙ ПРОДУКЦИИ</a:t>
            </a:r>
            <a:endParaRPr sz="1450" dirty="0">
              <a:latin typeface="+mj-lt"/>
            </a:endParaRPr>
          </a:p>
        </p:txBody>
      </p:sp>
      <p:sp>
        <p:nvSpPr>
          <p:cNvPr id="13" name="object 227">
            <a:extLst>
              <a:ext uri="{FF2B5EF4-FFF2-40B4-BE49-F238E27FC236}">
                <a16:creationId xmlns="" xmlns:a16="http://schemas.microsoft.com/office/drawing/2014/main" id="{4FA6038A-0289-4983-AA30-78D32B0A507D}"/>
              </a:ext>
            </a:extLst>
          </p:cNvPr>
          <p:cNvSpPr/>
          <p:nvPr/>
        </p:nvSpPr>
        <p:spPr>
          <a:xfrm>
            <a:off x="-2" y="733425"/>
            <a:ext cx="10122067" cy="327098"/>
          </a:xfrm>
          <a:custGeom>
            <a:avLst/>
            <a:gdLst>
              <a:gd name="connsiteX0" fmla="*/ 11745923 w 11745923"/>
              <a:gd name="connsiteY0" fmla="*/ 0 h 327048"/>
              <a:gd name="connsiteX1" fmla="*/ 5574473 w 11745923"/>
              <a:gd name="connsiteY1" fmla="*/ 0 h 327048"/>
              <a:gd name="connsiteX2" fmla="*/ 0 w 11745923"/>
              <a:gd name="connsiteY2" fmla="*/ 327048 h 327048"/>
              <a:gd name="connsiteX3" fmla="*/ 11437034 w 11745923"/>
              <a:gd name="connsiteY3" fmla="*/ 314350 h 327048"/>
              <a:gd name="connsiteX4" fmla="*/ 11745923 w 11745923"/>
              <a:gd name="connsiteY4" fmla="*/ 0 h 327048"/>
              <a:gd name="connsiteX0" fmla="*/ 11784017 w 11784017"/>
              <a:gd name="connsiteY0" fmla="*/ 0 h 327048"/>
              <a:gd name="connsiteX1" fmla="*/ 0 w 11784017"/>
              <a:gd name="connsiteY1" fmla="*/ 0 h 327048"/>
              <a:gd name="connsiteX2" fmla="*/ 38094 w 11784017"/>
              <a:gd name="connsiteY2" fmla="*/ 327048 h 327048"/>
              <a:gd name="connsiteX3" fmla="*/ 11475128 w 11784017"/>
              <a:gd name="connsiteY3" fmla="*/ 314350 h 327048"/>
              <a:gd name="connsiteX4" fmla="*/ 11784017 w 11784017"/>
              <a:gd name="connsiteY4" fmla="*/ 0 h 32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4017" h="327048">
                <a:moveTo>
                  <a:pt x="11784017" y="0"/>
                </a:moveTo>
                <a:lnTo>
                  <a:pt x="0" y="0"/>
                </a:lnTo>
                <a:lnTo>
                  <a:pt x="38094" y="327048"/>
                </a:lnTo>
                <a:lnTo>
                  <a:pt x="11475128" y="314350"/>
                </a:lnTo>
                <a:lnTo>
                  <a:pt x="1178401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286">
            <a:extLst>
              <a:ext uri="{FF2B5EF4-FFF2-40B4-BE49-F238E27FC236}">
                <a16:creationId xmlns="" xmlns:a16="http://schemas.microsoft.com/office/drawing/2014/main" id="{A9D81FE1-9B45-48B2-9B85-F9886A2D0046}"/>
              </a:ext>
            </a:extLst>
          </p:cNvPr>
          <p:cNvSpPr txBox="1"/>
          <p:nvPr/>
        </p:nvSpPr>
        <p:spPr>
          <a:xfrm>
            <a:off x="317500" y="772706"/>
            <a:ext cx="10375901" cy="22827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Интегратор: кредитование, снабжение, консультирование, снятие рисков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2" name="Стрелка: пятиугольник 31">
            <a:extLst>
              <a:ext uri="{FF2B5EF4-FFF2-40B4-BE49-F238E27FC236}">
                <a16:creationId xmlns="" xmlns:a16="http://schemas.microsoft.com/office/drawing/2014/main" id="{6BCCF37B-E3B1-4DA4-9973-0012B71B1D4A}"/>
              </a:ext>
            </a:extLst>
          </p:cNvPr>
          <p:cNvSpPr/>
          <p:nvPr/>
        </p:nvSpPr>
        <p:spPr>
          <a:xfrm>
            <a:off x="-1" y="1505323"/>
            <a:ext cx="1765301" cy="533400"/>
          </a:xfrm>
          <a:prstGeom prst="homePlat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Стрелка: пятиугольник 32">
            <a:extLst>
              <a:ext uri="{FF2B5EF4-FFF2-40B4-BE49-F238E27FC236}">
                <a16:creationId xmlns="" xmlns:a16="http://schemas.microsoft.com/office/drawing/2014/main" id="{D8BF1095-6BD2-44C6-9D0E-1494012502CE}"/>
              </a:ext>
            </a:extLst>
          </p:cNvPr>
          <p:cNvSpPr/>
          <p:nvPr/>
        </p:nvSpPr>
        <p:spPr>
          <a:xfrm>
            <a:off x="-1" y="2648323"/>
            <a:ext cx="1765301" cy="533400"/>
          </a:xfrm>
          <a:prstGeom prst="homePlat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Стрелка: пятиугольник 33">
            <a:extLst>
              <a:ext uri="{FF2B5EF4-FFF2-40B4-BE49-F238E27FC236}">
                <a16:creationId xmlns="" xmlns:a16="http://schemas.microsoft.com/office/drawing/2014/main" id="{58CEDC33-06F5-4CD2-82BA-7251AD197E57}"/>
              </a:ext>
            </a:extLst>
          </p:cNvPr>
          <p:cNvSpPr/>
          <p:nvPr/>
        </p:nvSpPr>
        <p:spPr>
          <a:xfrm>
            <a:off x="-1" y="3764196"/>
            <a:ext cx="1765301" cy="533400"/>
          </a:xfrm>
          <a:prstGeom prst="homePlat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17">
            <a:extLst>
              <a:ext uri="{FF2B5EF4-FFF2-40B4-BE49-F238E27FC236}">
                <a16:creationId xmlns="" xmlns:a16="http://schemas.microsoft.com/office/drawing/2014/main" id="{C8451538-C899-490B-89B5-6D3D5B6AE997}"/>
              </a:ext>
            </a:extLst>
          </p:cNvPr>
          <p:cNvSpPr txBox="1"/>
          <p:nvPr/>
        </p:nvSpPr>
        <p:spPr>
          <a:xfrm>
            <a:off x="41609" y="2662241"/>
            <a:ext cx="1959339" cy="532247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ts val="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Кооперация в сборе дикоросов и ягодных культур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" name="object 17">
            <a:extLst>
              <a:ext uri="{FF2B5EF4-FFF2-40B4-BE49-F238E27FC236}">
                <a16:creationId xmlns="" xmlns:a16="http://schemas.microsoft.com/office/drawing/2014/main" id="{95D0A131-876A-4AB0-8C2E-A6C8CB4AE423}"/>
              </a:ext>
            </a:extLst>
          </p:cNvPr>
          <p:cNvSpPr txBox="1"/>
          <p:nvPr/>
        </p:nvSpPr>
        <p:spPr>
          <a:xfrm>
            <a:off x="49026" y="1566532"/>
            <a:ext cx="1600200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Кооперация в деревообработке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2" name="object 17">
            <a:extLst>
              <a:ext uri="{FF2B5EF4-FFF2-40B4-BE49-F238E27FC236}">
                <a16:creationId xmlns="" xmlns:a16="http://schemas.microsoft.com/office/drawing/2014/main" id="{C8451538-C899-490B-89B5-6D3D5B6AE997}"/>
              </a:ext>
            </a:extLst>
          </p:cNvPr>
          <p:cNvSpPr txBox="1"/>
          <p:nvPr/>
        </p:nvSpPr>
        <p:spPr>
          <a:xfrm>
            <a:off x="76199" y="3820743"/>
            <a:ext cx="1841501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Кооперация в рыболовстве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4" name="object 17">
            <a:extLst>
              <a:ext uri="{FF2B5EF4-FFF2-40B4-BE49-F238E27FC236}">
                <a16:creationId xmlns="" xmlns:a16="http://schemas.microsoft.com/office/drawing/2014/main" id="{C8451538-C899-490B-89B5-6D3D5B6AE997}"/>
              </a:ext>
            </a:extLst>
          </p:cNvPr>
          <p:cNvSpPr txBox="1"/>
          <p:nvPr/>
        </p:nvSpPr>
        <p:spPr>
          <a:xfrm>
            <a:off x="62814" y="2104093"/>
            <a:ext cx="2007286" cy="250119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Интегратор: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ООО «Березка»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6" name="object 17">
            <a:extLst>
              <a:ext uri="{FF2B5EF4-FFF2-40B4-BE49-F238E27FC236}">
                <a16:creationId xmlns="" xmlns:a16="http://schemas.microsoft.com/office/drawing/2014/main" id="{C8451538-C899-490B-89B5-6D3D5B6AE997}"/>
              </a:ext>
            </a:extLst>
          </p:cNvPr>
          <p:cNvSpPr txBox="1"/>
          <p:nvPr/>
        </p:nvSpPr>
        <p:spPr>
          <a:xfrm>
            <a:off x="0" y="4400923"/>
            <a:ext cx="2007286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Интегратор: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ООО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Уватстройиндустрия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aphicFrame>
        <p:nvGraphicFramePr>
          <p:cNvPr id="77" name="Таблица 81">
            <a:extLst>
              <a:ext uri="{FF2B5EF4-FFF2-40B4-BE49-F238E27FC236}">
                <a16:creationId xmlns="" xmlns:a16="http://schemas.microsoft.com/office/drawing/2014/main" id="{AA7B8339-BA6F-4677-85FA-6F0656FDBBBA}"/>
              </a:ext>
            </a:extLst>
          </p:cNvPr>
          <p:cNvGraphicFramePr>
            <a:graphicFrameLocks noGrp="1"/>
          </p:cNvGraphicFramePr>
          <p:nvPr/>
        </p:nvGraphicFramePr>
        <p:xfrm>
          <a:off x="1680633" y="1779674"/>
          <a:ext cx="6917267" cy="3605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568">
                  <a:extLst>
                    <a:ext uri="{9D8B030D-6E8A-4147-A177-3AD203B41FA5}">
                      <a16:colId xmlns="" xmlns:a16="http://schemas.microsoft.com/office/drawing/2014/main" val="2848826464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419437473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020576511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3326303007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3216516102"/>
                    </a:ext>
                  </a:extLst>
                </a:gridCol>
                <a:gridCol w="1257299">
                  <a:extLst>
                    <a:ext uri="{9D8B030D-6E8A-4147-A177-3AD203B41FA5}">
                      <a16:colId xmlns="" xmlns:a16="http://schemas.microsoft.com/office/drawing/2014/main" val="4065622922"/>
                    </a:ext>
                  </a:extLst>
                </a:gridCol>
              </a:tblGrid>
              <a:tr h="10972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3358391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8093468"/>
                  </a:ext>
                </a:extLst>
              </a:tr>
              <a:tr h="136530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6570421"/>
                  </a:ext>
                </a:extLst>
              </a:tr>
            </a:tbl>
          </a:graphicData>
        </a:graphic>
      </p:graphicFrame>
      <p:sp>
        <p:nvSpPr>
          <p:cNvPr id="78" name="Стрелка: пятиугольник 5">
            <a:extLst>
              <a:ext uri="{FF2B5EF4-FFF2-40B4-BE49-F238E27FC236}">
                <a16:creationId xmlns="" xmlns:a16="http://schemas.microsoft.com/office/drawing/2014/main" id="{90D11B89-D566-48D9-B9D6-C0192602686D}"/>
              </a:ext>
            </a:extLst>
          </p:cNvPr>
          <p:cNvSpPr/>
          <p:nvPr/>
        </p:nvSpPr>
        <p:spPr>
          <a:xfrm rot="16200000">
            <a:off x="8147813" y="4490269"/>
            <a:ext cx="900175" cy="1143000"/>
          </a:xfrm>
          <a:prstGeom prst="homePlate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Стрелка: пятиугольник 6">
            <a:extLst>
              <a:ext uri="{FF2B5EF4-FFF2-40B4-BE49-F238E27FC236}">
                <a16:creationId xmlns="" xmlns:a16="http://schemas.microsoft.com/office/drawing/2014/main" id="{C4D28A09-367E-482C-AE98-6CBAB6FABB65}"/>
              </a:ext>
            </a:extLst>
          </p:cNvPr>
          <p:cNvSpPr/>
          <p:nvPr/>
        </p:nvSpPr>
        <p:spPr>
          <a:xfrm rot="16200000">
            <a:off x="6872298" y="4490268"/>
            <a:ext cx="900175" cy="1143000"/>
          </a:xfrm>
          <a:prstGeom prst="homePlate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Стрелка: пятиугольник 7">
            <a:extLst>
              <a:ext uri="{FF2B5EF4-FFF2-40B4-BE49-F238E27FC236}">
                <a16:creationId xmlns="" xmlns:a16="http://schemas.microsoft.com/office/drawing/2014/main" id="{5F75CAC7-9FDF-45EE-9CDF-64DB4C48C7C8}"/>
              </a:ext>
            </a:extLst>
          </p:cNvPr>
          <p:cNvSpPr/>
          <p:nvPr/>
        </p:nvSpPr>
        <p:spPr>
          <a:xfrm rot="16200000">
            <a:off x="3045753" y="4509540"/>
            <a:ext cx="900175" cy="1143000"/>
          </a:xfrm>
          <a:prstGeom prst="homePlate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Стрелка: пятиугольник 8">
            <a:extLst>
              <a:ext uri="{FF2B5EF4-FFF2-40B4-BE49-F238E27FC236}">
                <a16:creationId xmlns="" xmlns:a16="http://schemas.microsoft.com/office/drawing/2014/main" id="{95DDA93E-9F93-4227-904B-C08B255C8422}"/>
              </a:ext>
            </a:extLst>
          </p:cNvPr>
          <p:cNvSpPr/>
          <p:nvPr/>
        </p:nvSpPr>
        <p:spPr>
          <a:xfrm rot="16200000">
            <a:off x="1770238" y="4509539"/>
            <a:ext cx="900175" cy="1143000"/>
          </a:xfrm>
          <a:prstGeom prst="homePlate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Стрелка: пятиугольник 9">
            <a:extLst>
              <a:ext uri="{FF2B5EF4-FFF2-40B4-BE49-F238E27FC236}">
                <a16:creationId xmlns="" xmlns:a16="http://schemas.microsoft.com/office/drawing/2014/main" id="{1862D94F-F67F-43E6-9219-75AFD7D47AE9}"/>
              </a:ext>
            </a:extLst>
          </p:cNvPr>
          <p:cNvSpPr/>
          <p:nvPr/>
        </p:nvSpPr>
        <p:spPr>
          <a:xfrm rot="16200000">
            <a:off x="5596783" y="4500638"/>
            <a:ext cx="900175" cy="1143000"/>
          </a:xfrm>
          <a:prstGeom prst="homePlate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Стрелка: пятиугольник 10">
            <a:extLst>
              <a:ext uri="{FF2B5EF4-FFF2-40B4-BE49-F238E27FC236}">
                <a16:creationId xmlns="" xmlns:a16="http://schemas.microsoft.com/office/drawing/2014/main" id="{1970BF13-3778-469A-981E-EC6B2000EBA6}"/>
              </a:ext>
            </a:extLst>
          </p:cNvPr>
          <p:cNvSpPr/>
          <p:nvPr/>
        </p:nvSpPr>
        <p:spPr>
          <a:xfrm rot="16200000">
            <a:off x="4321268" y="4500637"/>
            <a:ext cx="900175" cy="1143000"/>
          </a:xfrm>
          <a:prstGeom prst="homePlate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object 17">
            <a:extLst>
              <a:ext uri="{FF2B5EF4-FFF2-40B4-BE49-F238E27FC236}">
                <a16:creationId xmlns="" xmlns:a16="http://schemas.microsoft.com/office/drawing/2014/main" id="{9436776D-4D0F-429A-8F35-18CEE08ECC63}"/>
              </a:ext>
            </a:extLst>
          </p:cNvPr>
          <p:cNvSpPr txBox="1"/>
          <p:nvPr/>
        </p:nvSpPr>
        <p:spPr>
          <a:xfrm>
            <a:off x="6753007" y="4916480"/>
            <a:ext cx="1430194" cy="532247"/>
          </a:xfrm>
          <a:prstGeom prst="rect">
            <a:avLst/>
          </a:prstGeom>
        </p:spPr>
        <p:txBody>
          <a:bodyPr vert="horz" wrap="square" lIns="54000" tIns="54000" rIns="54000" bIns="54000" rtlCol="0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Оператор хранения и транспорта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5" name="object 17">
            <a:extLst>
              <a:ext uri="{FF2B5EF4-FFF2-40B4-BE49-F238E27FC236}">
                <a16:creationId xmlns="" xmlns:a16="http://schemas.microsoft.com/office/drawing/2014/main" id="{F134BEF3-6EA2-47E4-8256-F4F67C447BE1}"/>
              </a:ext>
            </a:extLst>
          </p:cNvPr>
          <p:cNvSpPr txBox="1"/>
          <p:nvPr/>
        </p:nvSpPr>
        <p:spPr>
          <a:xfrm>
            <a:off x="1612900" y="4970989"/>
            <a:ext cx="1524000" cy="532247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Оператор поиска и привлечения интегрируемых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6" name="object 17">
            <a:extLst>
              <a:ext uri="{FF2B5EF4-FFF2-40B4-BE49-F238E27FC236}">
                <a16:creationId xmlns="" xmlns:a16="http://schemas.microsoft.com/office/drawing/2014/main" id="{B1D53727-877B-4612-B9AB-DF6ABFD41C59}"/>
              </a:ext>
            </a:extLst>
          </p:cNvPr>
          <p:cNvSpPr txBox="1"/>
          <p:nvPr/>
        </p:nvSpPr>
        <p:spPr>
          <a:xfrm>
            <a:off x="2884304" y="4997462"/>
            <a:ext cx="1547996" cy="532247"/>
          </a:xfrm>
          <a:prstGeom prst="rect">
            <a:avLst/>
          </a:prstGeom>
          <a:noFill/>
        </p:spPr>
        <p:txBody>
          <a:bodyPr vert="horz" wrap="square" lIns="54000" tIns="54000" rIns="54000" bIns="54000" rtlCol="0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ts val="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Оператор</a:t>
            </a:r>
          </a:p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ts val="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закупа/</a:t>
            </a:r>
          </a:p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ts val="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укрупнения партий</a:t>
            </a:r>
          </a:p>
        </p:txBody>
      </p:sp>
      <p:sp>
        <p:nvSpPr>
          <p:cNvPr id="87" name="object 17">
            <a:extLst>
              <a:ext uri="{FF2B5EF4-FFF2-40B4-BE49-F238E27FC236}">
                <a16:creationId xmlns="" xmlns:a16="http://schemas.microsoft.com/office/drawing/2014/main" id="{DAB4D866-D60F-417E-AFE6-B233C588EB93}"/>
              </a:ext>
            </a:extLst>
          </p:cNvPr>
          <p:cNvSpPr txBox="1"/>
          <p:nvPr/>
        </p:nvSpPr>
        <p:spPr>
          <a:xfrm>
            <a:off x="4262909" y="4970988"/>
            <a:ext cx="1372084" cy="391183"/>
          </a:xfrm>
          <a:prstGeom prst="rect">
            <a:avLst/>
          </a:prstGeom>
        </p:spPr>
        <p:txBody>
          <a:bodyPr vert="horz" wrap="square" lIns="54000" tIns="54000" rIns="54000" bIns="54000" rtlCol="0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Оператор переработки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8" name="object 17">
            <a:extLst>
              <a:ext uri="{FF2B5EF4-FFF2-40B4-BE49-F238E27FC236}">
                <a16:creationId xmlns="" xmlns:a16="http://schemas.microsoft.com/office/drawing/2014/main" id="{C57A2ACF-D821-478E-AEF6-4601486970D9}"/>
              </a:ext>
            </a:extLst>
          </p:cNvPr>
          <p:cNvSpPr txBox="1"/>
          <p:nvPr/>
        </p:nvSpPr>
        <p:spPr>
          <a:xfrm>
            <a:off x="5545506" y="5020530"/>
            <a:ext cx="1290543" cy="391183"/>
          </a:xfrm>
          <a:prstGeom prst="rect">
            <a:avLst/>
          </a:prstGeom>
        </p:spPr>
        <p:txBody>
          <a:bodyPr vert="horz" wrap="square" lIns="54000" tIns="54000" rIns="54000" bIns="54000" rtlCol="0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ts val="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Оператор</a:t>
            </a:r>
          </a:p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ts val="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упаковки 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9" name="object 17">
            <a:extLst>
              <a:ext uri="{FF2B5EF4-FFF2-40B4-BE49-F238E27FC236}">
                <a16:creationId xmlns="" xmlns:a16="http://schemas.microsoft.com/office/drawing/2014/main" id="{4B136410-778D-4139-BC36-383148613858}"/>
              </a:ext>
            </a:extLst>
          </p:cNvPr>
          <p:cNvSpPr txBox="1"/>
          <p:nvPr/>
        </p:nvSpPr>
        <p:spPr>
          <a:xfrm>
            <a:off x="7908885" y="5020529"/>
            <a:ext cx="1717716" cy="391183"/>
          </a:xfrm>
          <a:prstGeom prst="rect">
            <a:avLst/>
          </a:prstGeom>
        </p:spPr>
        <p:txBody>
          <a:bodyPr vert="horz" wrap="square" lIns="54000" tIns="54000" rIns="54000" bIns="54000" rtlCol="0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Оператор сбыта, бренда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="" xmlns:a16="http://schemas.microsoft.com/office/drawing/2014/main" id="{B521DFE9-99FD-47C1-87B3-17711721D68A}"/>
              </a:ext>
            </a:extLst>
          </p:cNvPr>
          <p:cNvCxnSpPr/>
          <p:nvPr/>
        </p:nvCxnSpPr>
        <p:spPr>
          <a:xfrm>
            <a:off x="1765300" y="177202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Овал 90">
            <a:extLst>
              <a:ext uri="{FF2B5EF4-FFF2-40B4-BE49-F238E27FC236}">
                <a16:creationId xmlns="" xmlns:a16="http://schemas.microsoft.com/office/drawing/2014/main" id="{1B2338BD-77FA-48DB-81C5-F152E2896882}"/>
              </a:ext>
            </a:extLst>
          </p:cNvPr>
          <p:cNvSpPr/>
          <p:nvPr/>
        </p:nvSpPr>
        <p:spPr>
          <a:xfrm>
            <a:off x="2159001" y="3963837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Овал 91">
            <a:extLst>
              <a:ext uri="{FF2B5EF4-FFF2-40B4-BE49-F238E27FC236}">
                <a16:creationId xmlns="" xmlns:a16="http://schemas.microsoft.com/office/drawing/2014/main" id="{10697A82-B651-4CFB-90FB-75B6D3F0A464}"/>
              </a:ext>
            </a:extLst>
          </p:cNvPr>
          <p:cNvSpPr/>
          <p:nvPr/>
        </p:nvSpPr>
        <p:spPr>
          <a:xfrm>
            <a:off x="3454401" y="2800723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Овал 92">
            <a:extLst>
              <a:ext uri="{FF2B5EF4-FFF2-40B4-BE49-F238E27FC236}">
                <a16:creationId xmlns="" xmlns:a16="http://schemas.microsoft.com/office/drawing/2014/main" id="{3E09C7D9-7182-41F1-8FAD-8E541DA8E711}"/>
              </a:ext>
            </a:extLst>
          </p:cNvPr>
          <p:cNvSpPr/>
          <p:nvPr/>
        </p:nvSpPr>
        <p:spPr>
          <a:xfrm>
            <a:off x="3454401" y="1705838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Овал 93">
            <a:extLst>
              <a:ext uri="{FF2B5EF4-FFF2-40B4-BE49-F238E27FC236}">
                <a16:creationId xmlns="" xmlns:a16="http://schemas.microsoft.com/office/drawing/2014/main" id="{1B011BCD-4585-47BA-A44B-0F961B6604CA}"/>
              </a:ext>
            </a:extLst>
          </p:cNvPr>
          <p:cNvSpPr/>
          <p:nvPr/>
        </p:nvSpPr>
        <p:spPr>
          <a:xfrm>
            <a:off x="4660900" y="1733923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Овал 94">
            <a:extLst>
              <a:ext uri="{FF2B5EF4-FFF2-40B4-BE49-F238E27FC236}">
                <a16:creationId xmlns="" xmlns:a16="http://schemas.microsoft.com/office/drawing/2014/main" id="{33E0C656-5398-48BE-ADE0-1F13BAA5231A}"/>
              </a:ext>
            </a:extLst>
          </p:cNvPr>
          <p:cNvSpPr/>
          <p:nvPr/>
        </p:nvSpPr>
        <p:spPr>
          <a:xfrm>
            <a:off x="4672748" y="3957364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="" xmlns:a16="http://schemas.microsoft.com/office/drawing/2014/main" id="{343EE57B-6CAC-4CA5-A835-29B5C0DB4952}"/>
              </a:ext>
            </a:extLst>
          </p:cNvPr>
          <p:cNvSpPr/>
          <p:nvPr/>
        </p:nvSpPr>
        <p:spPr>
          <a:xfrm>
            <a:off x="8397511" y="1505323"/>
            <a:ext cx="358442" cy="2792273"/>
          </a:xfrm>
          <a:prstGeom prst="rect">
            <a:avLst/>
          </a:prstGeom>
          <a:noFill/>
          <a:ln w="38100">
            <a:solidFill>
              <a:srgbClr val="FFE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object 17">
            <a:extLst>
              <a:ext uri="{FF2B5EF4-FFF2-40B4-BE49-F238E27FC236}">
                <a16:creationId xmlns="" xmlns:a16="http://schemas.microsoft.com/office/drawing/2014/main" id="{229B5196-A6CF-4667-A7E2-496FDAAF65C7}"/>
              </a:ext>
            </a:extLst>
          </p:cNvPr>
          <p:cNvSpPr txBox="1"/>
          <p:nvPr/>
        </p:nvSpPr>
        <p:spPr>
          <a:xfrm>
            <a:off x="8026400" y="1038225"/>
            <a:ext cx="1422966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ctr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Закупочные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кооперативы</a:t>
            </a:r>
          </a:p>
        </p:txBody>
      </p:sp>
      <p:cxnSp>
        <p:nvCxnSpPr>
          <p:cNvPr id="98" name="Прямая со стрелкой 97">
            <a:extLst>
              <a:ext uri="{FF2B5EF4-FFF2-40B4-BE49-F238E27FC236}">
                <a16:creationId xmlns="" xmlns:a16="http://schemas.microsoft.com/office/drawing/2014/main" id="{9B13AE73-CCDC-4849-B4FF-36D7AF086F12}"/>
              </a:ext>
            </a:extLst>
          </p:cNvPr>
          <p:cNvCxnSpPr>
            <a:cxnSpLocks/>
          </p:cNvCxnSpPr>
          <p:nvPr/>
        </p:nvCxnSpPr>
        <p:spPr>
          <a:xfrm>
            <a:off x="8737883" y="1772896"/>
            <a:ext cx="279118" cy="6778"/>
          </a:xfrm>
          <a:prstGeom prst="straightConnector1">
            <a:avLst/>
          </a:prstGeom>
          <a:ln w="25400">
            <a:solidFill>
              <a:srgbClr val="FFDE16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>
            <a:extLst>
              <a:ext uri="{FF2B5EF4-FFF2-40B4-BE49-F238E27FC236}">
                <a16:creationId xmlns="" xmlns:a16="http://schemas.microsoft.com/office/drawing/2014/main" id="{F7A4A11D-62FF-440A-86FD-097FA29B78B2}"/>
              </a:ext>
            </a:extLst>
          </p:cNvPr>
          <p:cNvCxnSpPr>
            <a:cxnSpLocks/>
          </p:cNvCxnSpPr>
          <p:nvPr/>
        </p:nvCxnSpPr>
        <p:spPr>
          <a:xfrm>
            <a:off x="8737883" y="2861307"/>
            <a:ext cx="279118" cy="0"/>
          </a:xfrm>
          <a:prstGeom prst="straightConnector1">
            <a:avLst/>
          </a:prstGeom>
          <a:ln w="25400">
            <a:solidFill>
              <a:srgbClr val="FFDE16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>
            <a:extLst>
              <a:ext uri="{FF2B5EF4-FFF2-40B4-BE49-F238E27FC236}">
                <a16:creationId xmlns="" xmlns:a16="http://schemas.microsoft.com/office/drawing/2014/main" id="{838E1D00-9C37-442D-AEA6-024D7DF32AE1}"/>
              </a:ext>
            </a:extLst>
          </p:cNvPr>
          <p:cNvCxnSpPr>
            <a:cxnSpLocks/>
          </p:cNvCxnSpPr>
          <p:nvPr/>
        </p:nvCxnSpPr>
        <p:spPr>
          <a:xfrm>
            <a:off x="8737883" y="4030894"/>
            <a:ext cx="279118" cy="0"/>
          </a:xfrm>
          <a:prstGeom prst="straightConnector1">
            <a:avLst/>
          </a:prstGeom>
          <a:ln w="25400">
            <a:solidFill>
              <a:srgbClr val="FFDE16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Стрелка: пятиугольник 61">
            <a:extLst>
              <a:ext uri="{FF2B5EF4-FFF2-40B4-BE49-F238E27FC236}">
                <a16:creationId xmlns="" xmlns:a16="http://schemas.microsoft.com/office/drawing/2014/main" id="{0A236B7F-B34E-4E2A-8498-F7E5C4E65610}"/>
              </a:ext>
            </a:extLst>
          </p:cNvPr>
          <p:cNvSpPr/>
          <p:nvPr/>
        </p:nvSpPr>
        <p:spPr>
          <a:xfrm rot="10800000">
            <a:off x="9004300" y="1495425"/>
            <a:ext cx="1765301" cy="533400"/>
          </a:xfrm>
          <a:prstGeom prst="homePlat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Стрелка: пятиугольник 62">
            <a:extLst>
              <a:ext uri="{FF2B5EF4-FFF2-40B4-BE49-F238E27FC236}">
                <a16:creationId xmlns="" xmlns:a16="http://schemas.microsoft.com/office/drawing/2014/main" id="{3046CEF3-25C5-4361-A800-64BD908C564A}"/>
              </a:ext>
            </a:extLst>
          </p:cNvPr>
          <p:cNvSpPr/>
          <p:nvPr/>
        </p:nvSpPr>
        <p:spPr>
          <a:xfrm rot="10800000">
            <a:off x="9004300" y="2592831"/>
            <a:ext cx="1765301" cy="533400"/>
          </a:xfrm>
          <a:prstGeom prst="homePlat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Стрелка: пятиугольник 63">
            <a:extLst>
              <a:ext uri="{FF2B5EF4-FFF2-40B4-BE49-F238E27FC236}">
                <a16:creationId xmlns="" xmlns:a16="http://schemas.microsoft.com/office/drawing/2014/main" id="{9591ADA4-D1B5-4284-A52F-9D59C7F81745}"/>
              </a:ext>
            </a:extLst>
          </p:cNvPr>
          <p:cNvSpPr/>
          <p:nvPr/>
        </p:nvSpPr>
        <p:spPr>
          <a:xfrm rot="10800000">
            <a:off x="9004300" y="3754298"/>
            <a:ext cx="1765301" cy="533400"/>
          </a:xfrm>
          <a:prstGeom prst="homePlat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object 17">
            <a:extLst>
              <a:ext uri="{FF2B5EF4-FFF2-40B4-BE49-F238E27FC236}">
                <a16:creationId xmlns="" xmlns:a16="http://schemas.microsoft.com/office/drawing/2014/main" id="{3BB11B23-E5C6-4F44-985F-3B07397BC506}"/>
              </a:ext>
            </a:extLst>
          </p:cNvPr>
          <p:cNvSpPr txBox="1"/>
          <p:nvPr/>
        </p:nvSpPr>
        <p:spPr>
          <a:xfrm>
            <a:off x="9296200" y="1575698"/>
            <a:ext cx="1422966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Оптовый блок продаж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5" name="object 17">
            <a:extLst>
              <a:ext uri="{FF2B5EF4-FFF2-40B4-BE49-F238E27FC236}">
                <a16:creationId xmlns="" xmlns:a16="http://schemas.microsoft.com/office/drawing/2014/main" id="{25A06181-DA50-4ACF-91EE-79BBE697F5BD}"/>
              </a:ext>
            </a:extLst>
          </p:cNvPr>
          <p:cNvSpPr txBox="1"/>
          <p:nvPr/>
        </p:nvSpPr>
        <p:spPr>
          <a:xfrm>
            <a:off x="9296200" y="2675287"/>
            <a:ext cx="1422966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Розничный блок продаж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6" name="object 17">
            <a:extLst>
              <a:ext uri="{FF2B5EF4-FFF2-40B4-BE49-F238E27FC236}">
                <a16:creationId xmlns="" xmlns:a16="http://schemas.microsoft.com/office/drawing/2014/main" id="{E4AE1EEE-1339-4192-B142-BE1A8BEDB728}"/>
              </a:ext>
            </a:extLst>
          </p:cNvPr>
          <p:cNvSpPr txBox="1"/>
          <p:nvPr/>
        </p:nvSpPr>
        <p:spPr>
          <a:xfrm>
            <a:off x="9296199" y="3825406"/>
            <a:ext cx="1765301" cy="391183"/>
          </a:xfrm>
          <a:prstGeom prst="rect">
            <a:avLst/>
          </a:prstGeom>
        </p:spPr>
        <p:txBody>
          <a:bodyPr vert="horz" wrap="square" lIns="54000" tIns="54000" rIns="54000" bIns="54000" rtlCol="0" anchor="ctr">
            <a:spAutoFit/>
          </a:bodyPr>
          <a:lstStyle/>
          <a:p>
            <a:pPr marL="0" marR="344170" lvl="0" indent="0" algn="l" defTabSz="488950" rtl="0" eaLnBrk="1" fontAlgn="auto" latinLnBrk="0" hangingPunct="1">
              <a:lnSpc>
                <a:spcPts val="1100"/>
              </a:lnSpc>
              <a:spcBef>
                <a:spcPct val="0"/>
              </a:spcBef>
              <a:spcAft>
                <a:spcPct val="35000"/>
              </a:spcAft>
              <a:buClr>
                <a:srgbClr val="FFDE16"/>
              </a:buClr>
              <a:buSzPct val="200000"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Сторонняя переработка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cxnSp>
        <p:nvCxnSpPr>
          <p:cNvPr id="107" name="Прямая соединительная линия 106">
            <a:extLst>
              <a:ext uri="{FF2B5EF4-FFF2-40B4-BE49-F238E27FC236}">
                <a16:creationId xmlns="" xmlns:a16="http://schemas.microsoft.com/office/drawing/2014/main" id="{F36C2721-9CF5-4E7D-842C-EFB5DEDE7B8D}"/>
              </a:ext>
            </a:extLst>
          </p:cNvPr>
          <p:cNvCxnSpPr>
            <a:stCxn id="101" idx="3"/>
            <a:endCxn id="101" idx="3"/>
          </p:cNvCxnSpPr>
          <p:nvPr/>
        </p:nvCxnSpPr>
        <p:spPr>
          <a:xfrm>
            <a:off x="9004300" y="176212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Овал 107">
            <a:extLst>
              <a:ext uri="{FF2B5EF4-FFF2-40B4-BE49-F238E27FC236}">
                <a16:creationId xmlns="" xmlns:a16="http://schemas.microsoft.com/office/drawing/2014/main" id="{10697A82-B651-4CFB-90FB-75B6D3F0A464}"/>
              </a:ext>
            </a:extLst>
          </p:cNvPr>
          <p:cNvSpPr/>
          <p:nvPr/>
        </p:nvSpPr>
        <p:spPr>
          <a:xfrm>
            <a:off x="2146300" y="2800723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Овал 108">
            <a:extLst>
              <a:ext uri="{FF2B5EF4-FFF2-40B4-BE49-F238E27FC236}">
                <a16:creationId xmlns="" xmlns:a16="http://schemas.microsoft.com/office/drawing/2014/main" id="{3E09C7D9-7182-41F1-8FAD-8E541DA8E711}"/>
              </a:ext>
            </a:extLst>
          </p:cNvPr>
          <p:cNvSpPr/>
          <p:nvPr/>
        </p:nvSpPr>
        <p:spPr>
          <a:xfrm>
            <a:off x="2146300" y="1733923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Овал 109">
            <a:extLst>
              <a:ext uri="{FF2B5EF4-FFF2-40B4-BE49-F238E27FC236}">
                <a16:creationId xmlns="" xmlns:a16="http://schemas.microsoft.com/office/drawing/2014/main" id="{33E0C656-5398-48BE-ADE0-1F13BAA5231A}"/>
              </a:ext>
            </a:extLst>
          </p:cNvPr>
          <p:cNvSpPr/>
          <p:nvPr/>
        </p:nvSpPr>
        <p:spPr>
          <a:xfrm>
            <a:off x="3441700" y="3943723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Овал 110">
            <a:extLst>
              <a:ext uri="{FF2B5EF4-FFF2-40B4-BE49-F238E27FC236}">
                <a16:creationId xmlns="" xmlns:a16="http://schemas.microsoft.com/office/drawing/2014/main" id="{33E0C656-5398-48BE-ADE0-1F13BAA5231A}"/>
              </a:ext>
            </a:extLst>
          </p:cNvPr>
          <p:cNvSpPr/>
          <p:nvPr/>
        </p:nvSpPr>
        <p:spPr>
          <a:xfrm>
            <a:off x="4660900" y="2800723"/>
            <a:ext cx="134115" cy="134115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Овал 111">
            <a:extLst>
              <a:ext uri="{FF2B5EF4-FFF2-40B4-BE49-F238E27FC236}">
                <a16:creationId xmlns="" xmlns:a16="http://schemas.microsoft.com/office/drawing/2014/main" id="{98E0FD3B-71E2-445E-8643-48FFEF82F3C1}"/>
              </a:ext>
            </a:extLst>
          </p:cNvPr>
          <p:cNvSpPr/>
          <p:nvPr/>
        </p:nvSpPr>
        <p:spPr>
          <a:xfrm>
            <a:off x="5956300" y="1733923"/>
            <a:ext cx="134115" cy="134115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Овал 112">
            <a:extLst>
              <a:ext uri="{FF2B5EF4-FFF2-40B4-BE49-F238E27FC236}">
                <a16:creationId xmlns="" xmlns:a16="http://schemas.microsoft.com/office/drawing/2014/main" id="{98E0FD3B-71E2-445E-8643-48FFEF82F3C1}"/>
              </a:ext>
            </a:extLst>
          </p:cNvPr>
          <p:cNvSpPr/>
          <p:nvPr/>
        </p:nvSpPr>
        <p:spPr>
          <a:xfrm>
            <a:off x="5956300" y="2800723"/>
            <a:ext cx="134115" cy="134115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Овал 113">
            <a:extLst>
              <a:ext uri="{FF2B5EF4-FFF2-40B4-BE49-F238E27FC236}">
                <a16:creationId xmlns="" xmlns:a16="http://schemas.microsoft.com/office/drawing/2014/main" id="{98E0FD3B-71E2-445E-8643-48FFEF82F3C1}"/>
              </a:ext>
            </a:extLst>
          </p:cNvPr>
          <p:cNvSpPr/>
          <p:nvPr/>
        </p:nvSpPr>
        <p:spPr>
          <a:xfrm>
            <a:off x="5956300" y="3943723"/>
            <a:ext cx="134115" cy="134115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="" xmlns:a16="http://schemas.microsoft.com/office/drawing/2014/main" id="{98E0FD3B-71E2-445E-8643-48FFEF82F3C1}"/>
              </a:ext>
            </a:extLst>
          </p:cNvPr>
          <p:cNvSpPr/>
          <p:nvPr/>
        </p:nvSpPr>
        <p:spPr>
          <a:xfrm>
            <a:off x="7251700" y="1733923"/>
            <a:ext cx="134115" cy="134115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Овал 115">
            <a:extLst>
              <a:ext uri="{FF2B5EF4-FFF2-40B4-BE49-F238E27FC236}">
                <a16:creationId xmlns="" xmlns:a16="http://schemas.microsoft.com/office/drawing/2014/main" id="{98E0FD3B-71E2-445E-8643-48FFEF82F3C1}"/>
              </a:ext>
            </a:extLst>
          </p:cNvPr>
          <p:cNvSpPr/>
          <p:nvPr/>
        </p:nvSpPr>
        <p:spPr>
          <a:xfrm>
            <a:off x="7251700" y="2800723"/>
            <a:ext cx="134115" cy="134115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Овал 116">
            <a:extLst>
              <a:ext uri="{FF2B5EF4-FFF2-40B4-BE49-F238E27FC236}">
                <a16:creationId xmlns="" xmlns:a16="http://schemas.microsoft.com/office/drawing/2014/main" id="{98E0FD3B-71E2-445E-8643-48FFEF82F3C1}"/>
              </a:ext>
            </a:extLst>
          </p:cNvPr>
          <p:cNvSpPr/>
          <p:nvPr/>
        </p:nvSpPr>
        <p:spPr>
          <a:xfrm>
            <a:off x="7251700" y="3943723"/>
            <a:ext cx="134115" cy="134115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Овал 117">
            <a:extLst>
              <a:ext uri="{FF2B5EF4-FFF2-40B4-BE49-F238E27FC236}">
                <a16:creationId xmlns="" xmlns:a16="http://schemas.microsoft.com/office/drawing/2014/main" id="{615C13A0-003A-4B1C-A411-4F509BE14F3F}"/>
              </a:ext>
            </a:extLst>
          </p:cNvPr>
          <p:cNvSpPr/>
          <p:nvPr/>
        </p:nvSpPr>
        <p:spPr>
          <a:xfrm>
            <a:off x="8547100" y="1733923"/>
            <a:ext cx="134115" cy="134115"/>
          </a:xfrm>
          <a:prstGeom prst="ellipse">
            <a:avLst/>
          </a:prstGeom>
          <a:solidFill>
            <a:srgbClr val="FB8005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Овал 118">
            <a:extLst>
              <a:ext uri="{FF2B5EF4-FFF2-40B4-BE49-F238E27FC236}">
                <a16:creationId xmlns="" xmlns:a16="http://schemas.microsoft.com/office/drawing/2014/main" id="{615C13A0-003A-4B1C-A411-4F509BE14F3F}"/>
              </a:ext>
            </a:extLst>
          </p:cNvPr>
          <p:cNvSpPr/>
          <p:nvPr/>
        </p:nvSpPr>
        <p:spPr>
          <a:xfrm>
            <a:off x="8547100" y="2800723"/>
            <a:ext cx="134115" cy="134115"/>
          </a:xfrm>
          <a:prstGeom prst="ellipse">
            <a:avLst/>
          </a:prstGeom>
          <a:solidFill>
            <a:srgbClr val="FB8005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Овал 119">
            <a:extLst>
              <a:ext uri="{FF2B5EF4-FFF2-40B4-BE49-F238E27FC236}">
                <a16:creationId xmlns="" xmlns:a16="http://schemas.microsoft.com/office/drawing/2014/main" id="{615C13A0-003A-4B1C-A411-4F509BE14F3F}"/>
              </a:ext>
            </a:extLst>
          </p:cNvPr>
          <p:cNvSpPr/>
          <p:nvPr/>
        </p:nvSpPr>
        <p:spPr>
          <a:xfrm>
            <a:off x="8547100" y="3943723"/>
            <a:ext cx="134115" cy="134115"/>
          </a:xfrm>
          <a:prstGeom prst="ellipse">
            <a:avLst/>
          </a:prstGeom>
          <a:solidFill>
            <a:srgbClr val="FB8005"/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57">
            <a:extLst>
              <a:ext uri="{FF2B5EF4-FFF2-40B4-BE49-F238E27FC236}">
                <a16:creationId xmlns="" xmlns:a16="http://schemas.microsoft.com/office/drawing/2014/main" id="{75C1817C-A40D-491C-9F28-AA32925D13DC}"/>
              </a:ext>
            </a:extLst>
          </p:cNvPr>
          <p:cNvSpPr txBox="1"/>
          <p:nvPr/>
        </p:nvSpPr>
        <p:spPr>
          <a:xfrm>
            <a:off x="3977862" y="6546178"/>
            <a:ext cx="1244247" cy="1333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8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– сбытовая интеграция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65" name="object 57">
            <a:extLst>
              <a:ext uri="{FF2B5EF4-FFF2-40B4-BE49-F238E27FC236}">
                <a16:creationId xmlns="" xmlns:a16="http://schemas.microsoft.com/office/drawing/2014/main" id="{DCC30529-E0E4-4B51-B0E8-F985CFAEDFFD}"/>
              </a:ext>
            </a:extLst>
          </p:cNvPr>
          <p:cNvSpPr txBox="1"/>
          <p:nvPr/>
        </p:nvSpPr>
        <p:spPr>
          <a:xfrm>
            <a:off x="574263" y="6546178"/>
            <a:ext cx="1320447" cy="1333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8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– интеграция производства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66" name="object 57">
            <a:extLst>
              <a:ext uri="{FF2B5EF4-FFF2-40B4-BE49-F238E27FC236}">
                <a16:creationId xmlns="" xmlns:a16="http://schemas.microsoft.com/office/drawing/2014/main" id="{6AB90FBD-BD04-4C81-9A1C-F66A853C59EE}"/>
              </a:ext>
            </a:extLst>
          </p:cNvPr>
          <p:cNvSpPr txBox="1"/>
          <p:nvPr/>
        </p:nvSpPr>
        <p:spPr>
          <a:xfrm>
            <a:off x="2376030" y="6546178"/>
            <a:ext cx="1320447" cy="1333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240"/>
              </a:spcBef>
              <a:defRPr sz="1100" spc="-25">
                <a:solidFill>
                  <a:srgbClr val="FFFFFF"/>
                </a:solidFill>
                <a:latin typeface="DIN Pro Bold"/>
                <a:cs typeface="DIN Pro Bold"/>
              </a:defRPr>
            </a:lvl1pPr>
          </a:lstStyle>
          <a:p>
            <a:pPr marL="12700" marR="5080" lvl="0" indent="0" algn="l" defTabSz="914400" rtl="0" eaLnBrk="1" fontAlgn="auto" latinLnBrk="0" hangingPunct="1">
              <a:lnSpc>
                <a:spcPts val="8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– интеграция логистики</a:t>
            </a:r>
            <a:endParaRPr kumimoji="0" sz="800" b="0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="" xmlns:a16="http://schemas.microsoft.com/office/drawing/2014/main" id="{B0CB76AF-3834-4CAE-94DD-764A4A855CEA}"/>
              </a:ext>
            </a:extLst>
          </p:cNvPr>
          <p:cNvSpPr/>
          <p:nvPr/>
        </p:nvSpPr>
        <p:spPr>
          <a:xfrm>
            <a:off x="396661" y="6545806"/>
            <a:ext cx="134115" cy="134115"/>
          </a:xfrm>
          <a:prstGeom prst="ellipse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="" xmlns:a16="http://schemas.microsoft.com/office/drawing/2014/main" id="{79EE71D8-7CCA-430E-869B-06BDCEE29366}"/>
              </a:ext>
            </a:extLst>
          </p:cNvPr>
          <p:cNvSpPr/>
          <p:nvPr/>
        </p:nvSpPr>
        <p:spPr>
          <a:xfrm>
            <a:off x="2187494" y="6545806"/>
            <a:ext cx="134115" cy="134115"/>
          </a:xfrm>
          <a:prstGeom prst="ellipse">
            <a:avLst/>
          </a:prstGeom>
          <a:solidFill>
            <a:srgbClr val="00A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="" xmlns:a16="http://schemas.microsoft.com/office/drawing/2014/main" id="{C189FCC6-DBA1-4ECF-AE57-27ED46AF21BB}"/>
              </a:ext>
            </a:extLst>
          </p:cNvPr>
          <p:cNvSpPr/>
          <p:nvPr/>
        </p:nvSpPr>
        <p:spPr>
          <a:xfrm>
            <a:off x="3789646" y="6545806"/>
            <a:ext cx="134115" cy="134115"/>
          </a:xfrm>
          <a:prstGeom prst="ellipse">
            <a:avLst/>
          </a:prstGeom>
          <a:solidFill>
            <a:srgbClr val="FB8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81">
            <a:extLst>
              <a:ext uri="{FF2B5EF4-FFF2-40B4-BE49-F238E27FC236}">
                <a16:creationId xmlns="" xmlns:a16="http://schemas.microsoft.com/office/drawing/2014/main" id="{7CC9B15D-D2F6-43BF-9301-A6D80417A3E7}"/>
              </a:ext>
            </a:extLst>
          </p:cNvPr>
          <p:cNvSpPr/>
          <p:nvPr/>
        </p:nvSpPr>
        <p:spPr>
          <a:xfrm>
            <a:off x="5140582" y="6354125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F558A5AD-0D17-4785-9BEE-437871ABD1F8}"/>
              </a:ext>
            </a:extLst>
          </p:cNvPr>
          <p:cNvSpPr txBox="1"/>
          <p:nvPr/>
        </p:nvSpPr>
        <p:spPr>
          <a:xfrm>
            <a:off x="5623831" y="5991225"/>
            <a:ext cx="490446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/>
              <a:t>Исходя из проведенных интервью и полученных анкетных данных, имеющихся в районе цепочек поставок готовой продукции, возможные предметы кооперации существуют в процессах поиска и привлечения интегрируемых компаний, закупки сырья, переработки, упаковки, логистики и сбыта. За основу моделей кооперации и интеграции взяты направления деревообработки, сбора дикоросов и выращивании ягодных культур, рыболовства</a:t>
            </a:r>
          </a:p>
        </p:txBody>
      </p:sp>
      <p:sp>
        <p:nvSpPr>
          <p:cNvPr id="73" name="Номер слайда 5">
            <a:extLst>
              <a:ext uri="{FF2B5EF4-FFF2-40B4-BE49-F238E27FC236}">
                <a16:creationId xmlns="" xmlns:a16="http://schemas.microsoft.com/office/drawing/2014/main" id="{D74DA152-9306-484E-B560-5DD0BE1F5506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36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725804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A1874FBA-2FC8-464B-B0C4-92F7EC553F16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4772025"/>
            <a:ext cx="10692130" cy="314960"/>
          </a:xfrm>
          <a:custGeom>
            <a:avLst/>
            <a:gdLst/>
            <a:ahLst/>
            <a:cxnLst/>
            <a:rect l="l" t="t" r="r" b="b"/>
            <a:pathLst>
              <a:path w="10692130" h="314960">
                <a:moveTo>
                  <a:pt x="10692003" y="0"/>
                </a:moveTo>
                <a:lnTo>
                  <a:pt x="0" y="0"/>
                </a:lnTo>
                <a:lnTo>
                  <a:pt x="0" y="314337"/>
                </a:lnTo>
                <a:lnTo>
                  <a:pt x="10692003" y="314337"/>
                </a:lnTo>
                <a:lnTo>
                  <a:pt x="10692003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59060" y="136582"/>
            <a:ext cx="99015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3795" algn="l"/>
              </a:tabLst>
            </a:pPr>
            <a:r>
              <a:rPr spc="-35" dirty="0">
                <a:latin typeface="+mj-lt"/>
              </a:rPr>
              <a:t>ГЕОГРАФИЯ</a:t>
            </a:r>
            <a:r>
              <a:rPr spc="-25" dirty="0">
                <a:latin typeface="+mj-lt"/>
              </a:rPr>
              <a:t> </a:t>
            </a:r>
            <a:r>
              <a:rPr spc="-20" dirty="0">
                <a:latin typeface="+mj-lt"/>
              </a:rPr>
              <a:t>ВНЕШНИХ</a:t>
            </a:r>
            <a:r>
              <a:rPr spc="-25" dirty="0">
                <a:latin typeface="+mj-lt"/>
              </a:rPr>
              <a:t> </a:t>
            </a:r>
            <a:r>
              <a:rPr spc="-30" dirty="0">
                <a:latin typeface="+mj-lt"/>
              </a:rPr>
              <a:t>ПОСТАВОК</a:t>
            </a:r>
            <a:r>
              <a:rPr lang="ru-RU" spc="-30" dirty="0">
                <a:latin typeface="+mj-lt"/>
              </a:rPr>
              <a:t> В МР </a:t>
            </a:r>
            <a:r>
              <a:rPr lang="ru-RU" sz="1450" spc="30" dirty="0">
                <a:latin typeface="+mj-lt"/>
              </a:rPr>
              <a:t>–</a:t>
            </a:r>
            <a:r>
              <a:rPr sz="1450" spc="30" dirty="0">
                <a:latin typeface="+mj-lt"/>
              </a:rPr>
              <a:t> </a:t>
            </a:r>
            <a:r>
              <a:rPr sz="1450" spc="10" dirty="0">
                <a:latin typeface="+mj-lt"/>
              </a:rPr>
              <a:t>данные </a:t>
            </a:r>
            <a:r>
              <a:rPr sz="1450" dirty="0">
                <a:latin typeface="+mj-lt"/>
              </a:rPr>
              <a:t>анкетирования </a:t>
            </a:r>
            <a:r>
              <a:rPr sz="1450" spc="20" dirty="0">
                <a:latin typeface="+mj-lt"/>
              </a:rPr>
              <a:t>и</a:t>
            </a:r>
            <a:r>
              <a:rPr sz="1450" spc="-125" dirty="0">
                <a:latin typeface="+mj-lt"/>
              </a:rPr>
              <a:t> </a:t>
            </a:r>
            <a:r>
              <a:rPr sz="1450" spc="5" dirty="0">
                <a:latin typeface="+mj-lt"/>
              </a:rPr>
              <a:t>интервьюирования</a:t>
            </a:r>
            <a:endParaRPr sz="1450" dirty="0">
              <a:latin typeface="+mj-l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040" y="4798663"/>
            <a:ext cx="50298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Предложения по </a:t>
            </a:r>
            <a:r>
              <a:rPr kumimoji="0" sz="1400" b="1" i="0" u="none" strike="noStrike" kern="1200" cap="none" spc="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оптимизации</a:t>
            </a: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1400" b="1" i="0" u="none" strike="noStrike" kern="1200" cap="none" spc="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потоков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grpSp>
        <p:nvGrpSpPr>
          <p:cNvPr id="32" name="object 3">
            <a:extLst>
              <a:ext uri="{FF2B5EF4-FFF2-40B4-BE49-F238E27FC236}">
                <a16:creationId xmlns="" xmlns:a16="http://schemas.microsoft.com/office/drawing/2014/main" id="{EB5AA0D4-8047-432A-9AF9-DF28CF857FD1}"/>
              </a:ext>
            </a:extLst>
          </p:cNvPr>
          <p:cNvGrpSpPr/>
          <p:nvPr/>
        </p:nvGrpSpPr>
        <p:grpSpPr>
          <a:xfrm>
            <a:off x="-20828" y="1281796"/>
            <a:ext cx="4414145" cy="3102254"/>
            <a:chOff x="-20828" y="1381029"/>
            <a:chExt cx="4414145" cy="3102254"/>
          </a:xfrm>
        </p:grpSpPr>
        <p:sp>
          <p:nvSpPr>
            <p:cNvPr id="33" name="object 4">
              <a:extLst>
                <a:ext uri="{FF2B5EF4-FFF2-40B4-BE49-F238E27FC236}">
                  <a16:creationId xmlns="" xmlns:a16="http://schemas.microsoft.com/office/drawing/2014/main" id="{14478A8F-4AE2-406A-8D11-6A894272A7AB}"/>
                </a:ext>
              </a:extLst>
            </p:cNvPr>
            <p:cNvSpPr/>
            <p:nvPr/>
          </p:nvSpPr>
          <p:spPr>
            <a:xfrm>
              <a:off x="457" y="141236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5">
              <a:extLst>
                <a:ext uri="{FF2B5EF4-FFF2-40B4-BE49-F238E27FC236}">
                  <a16:creationId xmlns="" xmlns:a16="http://schemas.microsoft.com/office/drawing/2014/main" id="{1CD45979-3830-4C72-8082-330AAFE7552B}"/>
                </a:ext>
              </a:extLst>
            </p:cNvPr>
            <p:cNvSpPr/>
            <p:nvPr/>
          </p:nvSpPr>
          <p:spPr>
            <a:xfrm>
              <a:off x="457" y="1412370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6">
              <a:extLst>
                <a:ext uri="{FF2B5EF4-FFF2-40B4-BE49-F238E27FC236}">
                  <a16:creationId xmlns="" xmlns:a16="http://schemas.microsoft.com/office/drawing/2014/main" id="{A32B7F05-CC82-410A-85AA-7C6254984E91}"/>
                </a:ext>
              </a:extLst>
            </p:cNvPr>
            <p:cNvSpPr/>
            <p:nvPr/>
          </p:nvSpPr>
          <p:spPr>
            <a:xfrm>
              <a:off x="-7" y="3171297"/>
              <a:ext cx="1056005" cy="1235710"/>
            </a:xfrm>
            <a:custGeom>
              <a:avLst/>
              <a:gdLst/>
              <a:ahLst/>
              <a:cxnLst/>
              <a:rect l="l" t="t" r="r" b="b"/>
              <a:pathLst>
                <a:path w="1056005" h="1235710">
                  <a:moveTo>
                    <a:pt x="0" y="0"/>
                  </a:moveTo>
                  <a:lnTo>
                    <a:pt x="0" y="356133"/>
                  </a:lnTo>
                  <a:lnTo>
                    <a:pt x="46773" y="366994"/>
                  </a:lnTo>
                  <a:lnTo>
                    <a:pt x="92749" y="380365"/>
                  </a:lnTo>
                  <a:lnTo>
                    <a:pt x="137843" y="396206"/>
                  </a:lnTo>
                  <a:lnTo>
                    <a:pt x="181968" y="414480"/>
                  </a:lnTo>
                  <a:lnTo>
                    <a:pt x="225039" y="435148"/>
                  </a:lnTo>
                  <a:lnTo>
                    <a:pt x="266970" y="458172"/>
                  </a:lnTo>
                  <a:lnTo>
                    <a:pt x="307677" y="483513"/>
                  </a:lnTo>
                  <a:lnTo>
                    <a:pt x="347073" y="511134"/>
                  </a:lnTo>
                  <a:lnTo>
                    <a:pt x="385072" y="540995"/>
                  </a:lnTo>
                  <a:lnTo>
                    <a:pt x="421589" y="573060"/>
                  </a:lnTo>
                  <a:lnTo>
                    <a:pt x="456539" y="607288"/>
                  </a:lnTo>
                  <a:lnTo>
                    <a:pt x="489691" y="643491"/>
                  </a:lnTo>
                  <a:lnTo>
                    <a:pt x="520609" y="681201"/>
                  </a:lnTo>
                  <a:lnTo>
                    <a:pt x="549257" y="720332"/>
                  </a:lnTo>
                  <a:lnTo>
                    <a:pt x="575599" y="760796"/>
                  </a:lnTo>
                  <a:lnTo>
                    <a:pt x="599601" y="802505"/>
                  </a:lnTo>
                  <a:lnTo>
                    <a:pt x="621227" y="845371"/>
                  </a:lnTo>
                  <a:lnTo>
                    <a:pt x="640441" y="889307"/>
                  </a:lnTo>
                  <a:lnTo>
                    <a:pt x="657209" y="934226"/>
                  </a:lnTo>
                  <a:lnTo>
                    <a:pt x="671494" y="980040"/>
                  </a:lnTo>
                  <a:lnTo>
                    <a:pt x="683261" y="1026661"/>
                  </a:lnTo>
                  <a:lnTo>
                    <a:pt x="692475" y="1074002"/>
                  </a:lnTo>
                  <a:lnTo>
                    <a:pt x="699100" y="1121975"/>
                  </a:lnTo>
                  <a:lnTo>
                    <a:pt x="703102" y="1170492"/>
                  </a:lnTo>
                  <a:lnTo>
                    <a:pt x="704443" y="1219466"/>
                  </a:lnTo>
                  <a:lnTo>
                    <a:pt x="704443" y="1224838"/>
                  </a:lnTo>
                  <a:lnTo>
                    <a:pt x="704062" y="1235532"/>
                  </a:lnTo>
                  <a:lnTo>
                    <a:pt x="1055230" y="1235532"/>
                  </a:lnTo>
                  <a:lnTo>
                    <a:pt x="1055293" y="1230160"/>
                  </a:lnTo>
                  <a:lnTo>
                    <a:pt x="1055611" y="1224851"/>
                  </a:lnTo>
                  <a:lnTo>
                    <a:pt x="1054659" y="1171128"/>
                  </a:lnTo>
                  <a:lnTo>
                    <a:pt x="1051826" y="1123231"/>
                  </a:lnTo>
                  <a:lnTo>
                    <a:pt x="1047150" y="1075809"/>
                  </a:lnTo>
                  <a:lnTo>
                    <a:pt x="1040664" y="1028900"/>
                  </a:lnTo>
                  <a:lnTo>
                    <a:pt x="1032407" y="982540"/>
                  </a:lnTo>
                  <a:lnTo>
                    <a:pt x="1022412" y="936767"/>
                  </a:lnTo>
                  <a:lnTo>
                    <a:pt x="1010716" y="891616"/>
                  </a:lnTo>
                  <a:lnTo>
                    <a:pt x="997355" y="847124"/>
                  </a:lnTo>
                  <a:lnTo>
                    <a:pt x="982364" y="803327"/>
                  </a:lnTo>
                  <a:lnTo>
                    <a:pt x="965781" y="760262"/>
                  </a:lnTo>
                  <a:lnTo>
                    <a:pt x="947639" y="717966"/>
                  </a:lnTo>
                  <a:lnTo>
                    <a:pt x="927976" y="676475"/>
                  </a:lnTo>
                  <a:lnTo>
                    <a:pt x="906827" y="635826"/>
                  </a:lnTo>
                  <a:lnTo>
                    <a:pt x="884227" y="596055"/>
                  </a:lnTo>
                  <a:lnTo>
                    <a:pt x="860214" y="557198"/>
                  </a:lnTo>
                  <a:lnTo>
                    <a:pt x="834821" y="519293"/>
                  </a:lnTo>
                  <a:lnTo>
                    <a:pt x="808087" y="482376"/>
                  </a:lnTo>
                  <a:lnTo>
                    <a:pt x="780045" y="446483"/>
                  </a:lnTo>
                  <a:lnTo>
                    <a:pt x="750733" y="411651"/>
                  </a:lnTo>
                  <a:lnTo>
                    <a:pt x="720186" y="377916"/>
                  </a:lnTo>
                  <a:lnTo>
                    <a:pt x="688439" y="345315"/>
                  </a:lnTo>
                  <a:lnTo>
                    <a:pt x="655529" y="313885"/>
                  </a:lnTo>
                  <a:lnTo>
                    <a:pt x="621492" y="283662"/>
                  </a:lnTo>
                  <a:lnTo>
                    <a:pt x="586362" y="254682"/>
                  </a:lnTo>
                  <a:lnTo>
                    <a:pt x="550177" y="226983"/>
                  </a:lnTo>
                  <a:lnTo>
                    <a:pt x="512972" y="200600"/>
                  </a:lnTo>
                  <a:lnTo>
                    <a:pt x="474783" y="175570"/>
                  </a:lnTo>
                  <a:lnTo>
                    <a:pt x="435646" y="151930"/>
                  </a:lnTo>
                  <a:lnTo>
                    <a:pt x="395596" y="129716"/>
                  </a:lnTo>
                  <a:lnTo>
                    <a:pt x="354669" y="108965"/>
                  </a:lnTo>
                  <a:lnTo>
                    <a:pt x="312902" y="89713"/>
                  </a:lnTo>
                  <a:lnTo>
                    <a:pt x="270330" y="71997"/>
                  </a:lnTo>
                  <a:lnTo>
                    <a:pt x="226988" y="55853"/>
                  </a:lnTo>
                  <a:lnTo>
                    <a:pt x="182914" y="41318"/>
                  </a:lnTo>
                  <a:lnTo>
                    <a:pt x="138142" y="28429"/>
                  </a:lnTo>
                  <a:lnTo>
                    <a:pt x="92708" y="17222"/>
                  </a:lnTo>
                  <a:lnTo>
                    <a:pt x="46649" y="7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7">
              <a:extLst>
                <a:ext uri="{FF2B5EF4-FFF2-40B4-BE49-F238E27FC236}">
                  <a16:creationId xmlns="" xmlns:a16="http://schemas.microsoft.com/office/drawing/2014/main" id="{F35826DB-0946-445D-A3DF-0DB8D330E5E7}"/>
                </a:ext>
              </a:extLst>
            </p:cNvPr>
            <p:cNvSpPr/>
            <p:nvPr/>
          </p:nvSpPr>
          <p:spPr>
            <a:xfrm>
              <a:off x="-1" y="2294070"/>
              <a:ext cx="1927860" cy="2113280"/>
            </a:xfrm>
            <a:custGeom>
              <a:avLst/>
              <a:gdLst/>
              <a:ahLst/>
              <a:cxnLst/>
              <a:rect l="l" t="t" r="r" b="b"/>
              <a:pathLst>
                <a:path w="1927860" h="2113279">
                  <a:moveTo>
                    <a:pt x="0" y="0"/>
                  </a:moveTo>
                  <a:lnTo>
                    <a:pt x="0" y="408673"/>
                  </a:lnTo>
                  <a:lnTo>
                    <a:pt x="50795" y="414697"/>
                  </a:lnTo>
                  <a:lnTo>
                    <a:pt x="101240" y="422222"/>
                  </a:lnTo>
                  <a:lnTo>
                    <a:pt x="151309" y="431238"/>
                  </a:lnTo>
                  <a:lnTo>
                    <a:pt x="200975" y="441732"/>
                  </a:lnTo>
                  <a:lnTo>
                    <a:pt x="250211" y="453693"/>
                  </a:lnTo>
                  <a:lnTo>
                    <a:pt x="298990" y="467110"/>
                  </a:lnTo>
                  <a:lnTo>
 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:lnTo>
                  <a:lnTo>
                    <a:pt x="489002" y="535103"/>
                  </a:lnTo>
                  <a:lnTo>
                    <a:pt x="535095" y="555625"/>
                  </a:lnTo>
                  <a:lnTo>
                    <a:pt x="580571" y="577534"/>
                  </a:lnTo>
                  <a:lnTo>
                    <a:pt x="625403" y="600817"/>
                  </a:lnTo>
                  <a:lnTo>
                    <a:pt x="669563" y="625465"/>
                  </a:lnTo>
                  <a:lnTo>
                    <a:pt x="713026" y="651464"/>
                  </a:lnTo>
                  <a:lnTo>
                    <a:pt x="755764" y="678804"/>
                  </a:lnTo>
                  <a:lnTo>
                    <a:pt x="797751" y="707473"/>
                  </a:lnTo>
                  <a:lnTo>
                    <a:pt x="838960" y="737460"/>
                  </a:lnTo>
                  <a:lnTo>
                    <a:pt x="879364" y="768753"/>
                  </a:lnTo>
                  <a:lnTo>
                    <a:pt x="918936" y="801340"/>
                  </a:lnTo>
                  <a:lnTo>
                    <a:pt x="957650" y="835210"/>
                  </a:lnTo>
                  <a:lnTo>
                    <a:pt x="995479" y="870352"/>
                  </a:lnTo>
                  <a:lnTo>
                    <a:pt x="1032395" y="906754"/>
                  </a:lnTo>
                  <a:lnTo>
                    <a:pt x="1066785" y="942701"/>
                  </a:lnTo>
                  <a:lnTo>
                    <a:pt x="1100000" y="979470"/>
                  </a:lnTo>
                  <a:lnTo>
                    <a:pt x="1132033" y="1017039"/>
                  </a:lnTo>
                  <a:lnTo>
                    <a:pt x="1162872" y="1055383"/>
                  </a:lnTo>
                  <a:lnTo>
                    <a:pt x="1192509" y="1094478"/>
                  </a:lnTo>
                  <a:lnTo>
                    <a:pt x="1220932" y="1134301"/>
                  </a:lnTo>
                  <a:lnTo>
                    <a:pt x="1248134" y="1174829"/>
                  </a:lnTo>
                  <a:lnTo>
                    <a:pt x="1274104" y="1216036"/>
                  </a:lnTo>
                  <a:lnTo>
                    <a:pt x="1298831" y="1257901"/>
                  </a:lnTo>
                  <a:lnTo>
                    <a:pt x="1322308" y="1300398"/>
                  </a:lnTo>
                  <a:lnTo>
                    <a:pt x="1344523" y="1343504"/>
                  </a:lnTo>
                  <a:lnTo>
                    <a:pt x="1365467" y="1387196"/>
                  </a:lnTo>
                  <a:lnTo>
                    <a:pt x="1385130" y="1431450"/>
                  </a:lnTo>
                  <a:lnTo>
                    <a:pt x="1403503" y="1476241"/>
                  </a:lnTo>
                  <a:lnTo>
                    <a:pt x="1420576" y="1521547"/>
                  </a:lnTo>
                  <a:lnTo>
                    <a:pt x="1436339" y="1567343"/>
                  </a:lnTo>
                  <a:lnTo>
                    <a:pt x="1450782" y="1613607"/>
                  </a:lnTo>
                  <a:lnTo>
                    <a:pt x="1463896" y="1660313"/>
                  </a:lnTo>
                  <a:lnTo>
                    <a:pt x="1475671" y="1707438"/>
                  </a:lnTo>
                  <a:lnTo>
                    <a:pt x="1486097" y="1754960"/>
                  </a:lnTo>
                  <a:lnTo>
                    <a:pt x="1495164" y="1802853"/>
                  </a:lnTo>
                  <a:lnTo>
                    <a:pt x="1502863" y="1851094"/>
                  </a:lnTo>
                  <a:lnTo>
                    <a:pt x="1509185" y="1899660"/>
                  </a:lnTo>
                  <a:lnTo>
                    <a:pt x="1514118" y="1948527"/>
                  </a:lnTo>
                  <a:lnTo>
                    <a:pt x="1517654" y="1997670"/>
                  </a:lnTo>
                  <a:lnTo>
                    <a:pt x="1519783" y="2047067"/>
                  </a:lnTo>
                  <a:lnTo>
                    <a:pt x="1520494" y="2096693"/>
                  </a:lnTo>
                  <a:lnTo>
                    <a:pt x="1520291" y="2112759"/>
                  </a:lnTo>
                  <a:lnTo>
                    <a:pt x="1927263" y="2112759"/>
                  </a:lnTo>
                  <a:lnTo>
                    <a:pt x="1926899" y="2047753"/>
                  </a:lnTo>
                  <a:lnTo>
                    <a:pt x="1925206" y="1999074"/>
                  </a:lnTo>
                  <a:lnTo>
                    <a:pt x="1922400" y="1950667"/>
                  </a:lnTo>
                  <a:lnTo>
                    <a:pt x="1918494" y="1902547"/>
                  </a:lnTo>
                  <a:lnTo>
                    <a:pt x="1913499" y="1854725"/>
                  </a:lnTo>
                  <a:lnTo>
                    <a:pt x="1907429" y="1807214"/>
                  </a:lnTo>
                  <a:lnTo>
                    <a:pt x="1900296" y="1760026"/>
                  </a:lnTo>
                  <a:lnTo>
                    <a:pt x="1892112" y="1713175"/>
                  </a:lnTo>
                  <a:lnTo>
                    <a:pt x="1882890" y="1666673"/>
                  </a:lnTo>
                  <a:lnTo>
                    <a:pt x="1872643" y="1620533"/>
                  </a:lnTo>
                  <a:lnTo>
                    <a:pt x="1861382" y="1574767"/>
                  </a:lnTo>
                  <a:lnTo>
                    <a:pt x="1849121" y="1529389"/>
                  </a:lnTo>
                  <a:lnTo>
                    <a:pt x="1835872" y="1484410"/>
                  </a:lnTo>
                  <a:lnTo>
                    <a:pt x="1821648" y="1439843"/>
                  </a:lnTo>
                  <a:lnTo>
                    <a:pt x="1806460" y="1395701"/>
                  </a:lnTo>
                  <a:lnTo>
                    <a:pt x="1790322" y="1351998"/>
                  </a:lnTo>
                  <a:lnTo>
                    <a:pt x="1773246" y="1308744"/>
                  </a:lnTo>
                  <a:lnTo>
                    <a:pt x="1755244" y="1265953"/>
                  </a:lnTo>
                  <a:lnTo>
                    <a:pt x="1736330" y="1223638"/>
                  </a:lnTo>
                  <a:lnTo>
                    <a:pt x="1716515" y="1181812"/>
                  </a:lnTo>
                  <a:lnTo>
                    <a:pt x="1695812" y="1140486"/>
                  </a:lnTo>
                  <a:lnTo>
                    <a:pt x="1674233" y="1099674"/>
                  </a:lnTo>
                  <a:lnTo>
                    <a:pt x="1651792" y="1059388"/>
                  </a:lnTo>
                  <a:lnTo>
                    <a:pt x="1628500" y="1019641"/>
                  </a:lnTo>
                  <a:lnTo>
                    <a:pt x="1604371" y="980446"/>
                  </a:lnTo>
                  <a:lnTo>
                    <a:pt x="1579416" y="941815"/>
                  </a:lnTo>
                  <a:lnTo>
                    <a:pt x="1553648" y="903761"/>
                  </a:lnTo>
                  <a:lnTo>
                    <a:pt x="1527080" y="866297"/>
                  </a:lnTo>
                  <a:lnTo>
                    <a:pt x="1499724" y="829435"/>
                  </a:lnTo>
                  <a:lnTo>
                    <a:pt x="1471592" y="793187"/>
                  </a:lnTo>
                  <a:lnTo>
                    <a:pt x="1442698" y="757568"/>
                  </a:lnTo>
                  <a:lnTo>
                    <a:pt x="1413053" y="722588"/>
                  </a:lnTo>
                  <a:lnTo>
                    <a:pt x="1382671" y="688261"/>
                  </a:lnTo>
                  <a:lnTo>
                    <a:pt x="1351563" y="654600"/>
                  </a:lnTo>
                  <a:lnTo>
                    <a:pt x="1319743" y="621617"/>
                  </a:lnTo>
                  <a:lnTo>
                    <a:pt x="1287222" y="589325"/>
                  </a:lnTo>
                  <a:lnTo>
                    <a:pt x="1254013" y="557737"/>
                  </a:lnTo>
                  <a:lnTo>
                    <a:pt x="1220130" y="526864"/>
                  </a:lnTo>
                  <a:lnTo>
                    <a:pt x="1185583" y="496721"/>
                  </a:lnTo>
                  <a:lnTo>
                    <a:pt x="1150386" y="467319"/>
                  </a:lnTo>
                  <a:lnTo>
                    <a:pt x="1114552" y="438671"/>
                  </a:lnTo>
                  <a:lnTo>
                    <a:pt x="1078092" y="410790"/>
                  </a:lnTo>
                  <a:lnTo>
                    <a:pt x="1041020" y="383688"/>
                  </a:lnTo>
                  <a:lnTo>
                    <a:pt x="1003347" y="357379"/>
                  </a:lnTo>
                  <a:lnTo>
                    <a:pt x="965087" y="331874"/>
                  </a:lnTo>
                  <a:lnTo>
                    <a:pt x="926251" y="307186"/>
                  </a:lnTo>
                  <a:lnTo>
                    <a:pt x="886853" y="283329"/>
                  </a:lnTo>
                  <a:lnTo>
                    <a:pt x="846905" y="260315"/>
                  </a:lnTo>
                  <a:lnTo>
                    <a:pt x="806419" y="238156"/>
                  </a:lnTo>
                  <a:lnTo>
                    <a:pt x="765408" y="216865"/>
                  </a:lnTo>
                  <a:lnTo>
                    <a:pt x="723884" y="196455"/>
                  </a:lnTo>
                  <a:lnTo>
                    <a:pt x="681861" y="176938"/>
                  </a:lnTo>
                  <a:lnTo>
                    <a:pt x="639349" y="158327"/>
                  </a:lnTo>
                  <a:lnTo>
                    <a:pt x="596363" y="140635"/>
                  </a:lnTo>
                  <a:lnTo>
                    <a:pt x="552914" y="123874"/>
                  </a:lnTo>
                  <a:lnTo>
                    <a:pt x="509015" y="108057"/>
                  </a:lnTo>
                  <a:lnTo>
                    <a:pt x="464678" y="93197"/>
                  </a:lnTo>
                  <a:lnTo>
                    <a:pt x="419917" y="79307"/>
                  </a:lnTo>
                  <a:lnTo>
                    <a:pt x="374742" y="66398"/>
                  </a:lnTo>
                  <a:lnTo>
                    <a:pt x="329168" y="54484"/>
                  </a:lnTo>
                  <a:lnTo>
                    <a:pt x="283207" y="43577"/>
                  </a:lnTo>
                  <a:lnTo>
                    <a:pt x="236870" y="33690"/>
                  </a:lnTo>
                  <a:lnTo>
                    <a:pt x="190171" y="24836"/>
                  </a:lnTo>
                  <a:lnTo>
                    <a:pt x="143122" y="17028"/>
                  </a:lnTo>
                  <a:lnTo>
                    <a:pt x="95735" y="10277"/>
                  </a:lnTo>
                  <a:lnTo>
                    <a:pt x="48023" y="4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8">
              <a:extLst>
                <a:ext uri="{FF2B5EF4-FFF2-40B4-BE49-F238E27FC236}">
                  <a16:creationId xmlns="" xmlns:a16="http://schemas.microsoft.com/office/drawing/2014/main" id="{6448000A-B261-40CE-A002-88DC9E4146FC}"/>
                </a:ext>
              </a:extLst>
            </p:cNvPr>
            <p:cNvSpPr/>
            <p:nvPr/>
          </p:nvSpPr>
          <p:spPr>
            <a:xfrm>
              <a:off x="3" y="1381029"/>
              <a:ext cx="2838450" cy="3026410"/>
            </a:xfrm>
            <a:custGeom>
              <a:avLst/>
              <a:gdLst/>
              <a:ahLst/>
              <a:cxnLst/>
              <a:rect l="l" t="t" r="r" b="b"/>
              <a:pathLst>
                <a:path w="2838450" h="3026410">
                  <a:moveTo>
                    <a:pt x="0" y="0"/>
                  </a:moveTo>
                  <a:lnTo>
                    <a:pt x="0" y="445452"/>
                  </a:lnTo>
                  <a:lnTo>
                    <a:pt x="50475" y="449368"/>
                  </a:lnTo>
                  <a:lnTo>
                    <a:pt x="100752" y="454259"/>
                  </a:lnTo>
                  <a:lnTo>
                    <a:pt x="150820" y="460118"/>
                  </a:lnTo>
                  <a:lnTo>
                    <a:pt x="200667" y="466942"/>
                  </a:lnTo>
                  <a:lnTo>
                    <a:pt x="250282" y="474725"/>
                  </a:lnTo>
                  <a:lnTo>
                    <a:pt x="299655" y="483464"/>
                  </a:lnTo>
                  <a:lnTo>
                    <a:pt x="348774" y="493152"/>
                  </a:lnTo>
                  <a:lnTo>
                    <a:pt x="397627" y="503786"/>
                  </a:lnTo>
                  <a:lnTo>
                    <a:pt x="446205" y="515361"/>
                  </a:lnTo>
                  <a:lnTo>
                    <a:pt x="494495" y="527873"/>
                  </a:lnTo>
                  <a:lnTo>
                    <a:pt x="542488" y="541315"/>
                  </a:lnTo>
                  <a:lnTo>
                    <a:pt x="590171" y="555684"/>
                  </a:lnTo>
                  <a:lnTo>
                    <a:pt x="637533" y="570975"/>
                  </a:lnTo>
                  <a:lnTo>
                    <a:pt x="684564" y="587184"/>
                  </a:lnTo>
                  <a:lnTo>
                    <a:pt x="731252" y="604305"/>
                  </a:lnTo>
                  <a:lnTo>
                    <a:pt x="777586" y="622334"/>
                  </a:lnTo>
                  <a:lnTo>
                    <a:pt x="823556" y="641266"/>
                  </a:lnTo>
                  <a:lnTo>
                    <a:pt x="869149" y="661096"/>
                  </a:lnTo>
                  <a:lnTo>
                    <a:pt x="914356" y="681820"/>
                  </a:lnTo>
                  <a:lnTo>
                    <a:pt x="959164" y="703434"/>
                  </a:lnTo>
                  <a:lnTo>
                    <a:pt x="1003563" y="725931"/>
                  </a:lnTo>
                  <a:lnTo>
                    <a:pt x="1047542" y="749308"/>
                  </a:lnTo>
                  <a:lnTo>
                    <a:pt x="1091089" y="773560"/>
                  </a:lnTo>
                  <a:lnTo>
                    <a:pt x="1134194" y="798682"/>
                  </a:lnTo>
                  <a:lnTo>
                    <a:pt x="1176845" y="824669"/>
                  </a:lnTo>
                  <a:lnTo>
                    <a:pt x="1219031" y="851518"/>
                  </a:lnTo>
                  <a:lnTo>
                    <a:pt x="1260742" y="879222"/>
                  </a:lnTo>
                  <a:lnTo>
                    <a:pt x="1301965" y="907777"/>
                  </a:lnTo>
                  <a:lnTo>
                    <a:pt x="1342691" y="937179"/>
                  </a:lnTo>
                  <a:lnTo>
                    <a:pt x="1382907" y="967423"/>
                  </a:lnTo>
                  <a:lnTo>
                    <a:pt x="1422603" y="998505"/>
                  </a:lnTo>
                  <a:lnTo>
                    <a:pt x="1461768" y="1030418"/>
                  </a:lnTo>
                  <a:lnTo>
                    <a:pt x="1500391" y="1063160"/>
                  </a:lnTo>
                  <a:lnTo>
                    <a:pt x="1538460" y="1096724"/>
                  </a:lnTo>
                  <a:lnTo>
                    <a:pt x="1575964" y="1131107"/>
                  </a:lnTo>
                  <a:lnTo>
                    <a:pt x="1612892" y="1166303"/>
                  </a:lnTo>
                  <a:lnTo>
                    <a:pt x="1649234" y="1202309"/>
                  </a:lnTo>
                  <a:lnTo>
                    <a:pt x="1684832" y="1238968"/>
                  </a:lnTo>
                  <a:lnTo>
                    <a:pt x="1719616" y="1276206"/>
                  </a:lnTo>
                  <a:lnTo>
                    <a:pt x="1753582" y="1314010"/>
                  </a:lnTo>
                  <a:lnTo>
                    <a:pt x="1786726" y="1352370"/>
                  </a:lnTo>
                  <a:lnTo>
                    <a:pt x="1819042" y="1391274"/>
                  </a:lnTo>
                  <a:lnTo>
                    <a:pt x="1850528" y="1430711"/>
                  </a:lnTo>
                  <a:lnTo>
                    <a:pt x="1881177" y="1470671"/>
                  </a:lnTo>
                  <a:lnTo>
                    <a:pt x="1910985" y="1511141"/>
                  </a:lnTo>
                  <a:lnTo>
                    <a:pt x="1939948" y="1552112"/>
                  </a:lnTo>
                  <a:lnTo>
                    <a:pt x="1968061" y="1593572"/>
                  </a:lnTo>
                  <a:lnTo>
                    <a:pt x="1995320" y="1635509"/>
                  </a:lnTo>
                  <a:lnTo>
                    <a:pt x="2021719" y="1677914"/>
                  </a:lnTo>
                  <a:lnTo>
                    <a:pt x="2047256" y="1720774"/>
                  </a:lnTo>
                  <a:lnTo>
                    <a:pt x="2071924" y="1764078"/>
                  </a:lnTo>
                  <a:lnTo>
                    <a:pt x="2095719" y="1807816"/>
                  </a:lnTo>
                  <a:lnTo>
                    <a:pt x="2118637" y="1851977"/>
                  </a:lnTo>
                  <a:lnTo>
                    <a:pt x="2140674" y="1896549"/>
                  </a:lnTo>
                  <a:lnTo>
                    <a:pt x="2161823" y="1941521"/>
                  </a:lnTo>
                  <a:lnTo>
                    <a:pt x="2182083" y="1986882"/>
                  </a:lnTo>
                  <a:lnTo>
                    <a:pt x="2201446" y="2032622"/>
                  </a:lnTo>
                  <a:lnTo>
                    <a:pt x="2219910" y="2078728"/>
                  </a:lnTo>
                  <a:lnTo>
                    <a:pt x="2237468" y="2125191"/>
                  </a:lnTo>
                  <a:lnTo>
                    <a:pt x="2254118" y="2171998"/>
                  </a:lnTo>
                  <a:lnTo>
                    <a:pt x="2269854" y="2219139"/>
                  </a:lnTo>
                  <a:lnTo>
                    <a:pt x="2284672" y="2266602"/>
                  </a:lnTo>
                  <a:lnTo>
                    <a:pt x="2298566" y="2314377"/>
                  </a:lnTo>
                  <a:lnTo>
                    <a:pt x="2311533" y="2362453"/>
                  </a:lnTo>
                  <a:lnTo>
                    <a:pt x="2323569" y="2410818"/>
                  </a:lnTo>
                  <a:lnTo>
                    <a:pt x="2334667" y="2459461"/>
                  </a:lnTo>
                  <a:lnTo>
                    <a:pt x="2344825" y="2508372"/>
                  </a:lnTo>
                  <a:lnTo>
                    <a:pt x="2354036" y="2557538"/>
                  </a:lnTo>
                  <a:lnTo>
                    <a:pt x="2362298" y="2606950"/>
                  </a:lnTo>
                  <a:lnTo>
                    <a:pt x="2369605" y="2656596"/>
                  </a:lnTo>
                  <a:lnTo>
                    <a:pt x="2375952" y="2706464"/>
                  </a:lnTo>
                  <a:lnTo>
                    <a:pt x="2381335" y="2756544"/>
                  </a:lnTo>
                  <a:lnTo>
                    <a:pt x="2385750" y="2806825"/>
                  </a:lnTo>
                  <a:lnTo>
                    <a:pt x="2389191" y="2857296"/>
                  </a:lnTo>
                  <a:lnTo>
                    <a:pt x="2391655" y="2907945"/>
                  </a:lnTo>
                  <a:lnTo>
                    <a:pt x="2393137" y="2958762"/>
                  </a:lnTo>
                  <a:lnTo>
                    <a:pt x="2393632" y="3009734"/>
                  </a:lnTo>
                  <a:lnTo>
                    <a:pt x="2393442" y="3025800"/>
                  </a:lnTo>
                  <a:lnTo>
                    <a:pt x="2838043" y="3025800"/>
                  </a:lnTo>
                  <a:lnTo>
                    <a:pt x="2837841" y="2960906"/>
                  </a:lnTo>
                  <a:lnTo>
                    <a:pt x="2836667" y="2912257"/>
                  </a:lnTo>
                  <a:lnTo>
                    <a:pt x="2834719" y="2863795"/>
                  </a:lnTo>
                  <a:lnTo>
                    <a:pt x="2832001" y="2815524"/>
                  </a:lnTo>
                  <a:lnTo>
                    <a:pt x="2828520" y="2767451"/>
                  </a:lnTo>
                  <a:lnTo>
                    <a:pt x="2824282" y="2719583"/>
                  </a:lnTo>
                  <a:lnTo>
                    <a:pt x="2819293" y="2671925"/>
                  </a:lnTo>
                  <a:lnTo>
                    <a:pt x="2813559" y="2624483"/>
                  </a:lnTo>
                  <a:lnTo>
                    <a:pt x="2807086" y="2577263"/>
                  </a:lnTo>
                  <a:lnTo>
                    <a:pt x="2799880" y="2530272"/>
                  </a:lnTo>
                  <a:lnTo>
                    <a:pt x="2791946" y="2483515"/>
                  </a:lnTo>
                  <a:lnTo>
                    <a:pt x="2783292" y="2436999"/>
                  </a:lnTo>
                  <a:lnTo>
                    <a:pt x="2773923" y="2390729"/>
                  </a:lnTo>
                  <a:lnTo>
                    <a:pt x="2763844" y="2344711"/>
                  </a:lnTo>
                  <a:lnTo>
                    <a:pt x="2753063" y="2298952"/>
                  </a:lnTo>
                  <a:lnTo>
                    <a:pt x="2741584" y="2253458"/>
                  </a:lnTo>
                  <a:lnTo>
                    <a:pt x="2729414" y="2208234"/>
                  </a:lnTo>
                  <a:lnTo>
                    <a:pt x="2716559" y="2163288"/>
                  </a:lnTo>
                  <a:lnTo>
                    <a:pt x="2703026" y="2118624"/>
                  </a:lnTo>
                  <a:lnTo>
                    <a:pt x="2688819" y="2074248"/>
                  </a:lnTo>
                  <a:lnTo>
                    <a:pt x="2673945" y="2030168"/>
                  </a:lnTo>
                  <a:lnTo>
                    <a:pt x="2658410" y="1986389"/>
                  </a:lnTo>
                  <a:lnTo>
                    <a:pt x="2642220" y="1942916"/>
                  </a:lnTo>
                  <a:lnTo>
                    <a:pt x="2625381" y="1899757"/>
                  </a:lnTo>
                  <a:lnTo>
                    <a:pt x="2607898" y="1856917"/>
                  </a:lnTo>
                  <a:lnTo>
                    <a:pt x="2589779" y="1814402"/>
                  </a:lnTo>
                  <a:lnTo>
                    <a:pt x="2571029" y="1772218"/>
                  </a:lnTo>
                  <a:lnTo>
                    <a:pt x="2551653" y="1730371"/>
                  </a:lnTo>
                  <a:lnTo>
                    <a:pt x="2531659" y="1688868"/>
                  </a:lnTo>
                  <a:lnTo>
                    <a:pt x="2511051" y="1647714"/>
                  </a:lnTo>
                  <a:lnTo>
                    <a:pt x="2489837" y="1606915"/>
                  </a:lnTo>
                  <a:lnTo>
                    <a:pt x="2468021" y="1566478"/>
                  </a:lnTo>
                  <a:lnTo>
                    <a:pt x="2445611" y="1526409"/>
                  </a:lnTo>
                  <a:lnTo>
                    <a:pt x="2422611" y="1486713"/>
                  </a:lnTo>
                  <a:lnTo>
                    <a:pt x="2399028" y="1447396"/>
                  </a:lnTo>
                  <a:lnTo>
                    <a:pt x="2374868" y="1408465"/>
                  </a:lnTo>
                  <a:lnTo>
                    <a:pt x="2350137" y="1369926"/>
                  </a:lnTo>
                  <a:lnTo>
                    <a:pt x="2324842" y="1331785"/>
                  </a:lnTo>
                  <a:lnTo>
                    <a:pt x="2298987" y="1294047"/>
                  </a:lnTo>
                  <a:lnTo>
                    <a:pt x="2272579" y="1256719"/>
                  </a:lnTo>
                  <a:lnTo>
                    <a:pt x="2245624" y="1219807"/>
                  </a:lnTo>
                  <a:lnTo>
                    <a:pt x="2218127" y="1183317"/>
                  </a:lnTo>
                  <a:lnTo>
                    <a:pt x="2190096" y="1147255"/>
                  </a:lnTo>
                  <a:lnTo>
                    <a:pt x="2161536" y="1111628"/>
                  </a:lnTo>
                  <a:lnTo>
                    <a:pt x="2132453" y="1076440"/>
                  </a:lnTo>
                  <a:lnTo>
                    <a:pt x="2102853" y="1041698"/>
                  </a:lnTo>
                  <a:lnTo>
                    <a:pt x="2072741" y="1007409"/>
                  </a:lnTo>
                  <a:lnTo>
                    <a:pt x="2042125" y="973578"/>
                  </a:lnTo>
                  <a:lnTo>
                    <a:pt x="2011010" y="940211"/>
                  </a:lnTo>
                  <a:lnTo>
                    <a:pt x="1979401" y="907314"/>
                  </a:lnTo>
                  <a:lnTo>
                    <a:pt x="1947306" y="874894"/>
                  </a:lnTo>
                  <a:lnTo>
                    <a:pt x="1914729" y="842956"/>
                  </a:lnTo>
                  <a:lnTo>
                    <a:pt x="1881678" y="811507"/>
                  </a:lnTo>
                  <a:lnTo>
                    <a:pt x="1848157" y="780553"/>
                  </a:lnTo>
                  <a:lnTo>
                    <a:pt x="1814173" y="750099"/>
                  </a:lnTo>
                  <a:lnTo>
                    <a:pt x="1779733" y="720151"/>
                  </a:lnTo>
                  <a:lnTo>
                    <a:pt x="1744841" y="690716"/>
                  </a:lnTo>
                  <a:lnTo>
                    <a:pt x="1709504" y="661801"/>
                  </a:lnTo>
                  <a:lnTo>
                    <a:pt x="1673729" y="633409"/>
                  </a:lnTo>
                  <a:lnTo>
                    <a:pt x="1637520" y="605549"/>
                  </a:lnTo>
                  <a:lnTo>
                    <a:pt x="1600884" y="578226"/>
                  </a:lnTo>
                  <a:lnTo>
                    <a:pt x="1563827" y="551445"/>
                  </a:lnTo>
                  <a:lnTo>
                    <a:pt x="1526355" y="525214"/>
                  </a:lnTo>
                  <a:lnTo>
                    <a:pt x="1488475" y="499538"/>
                  </a:lnTo>
                  <a:lnTo>
                    <a:pt x="1450191" y="474423"/>
                  </a:lnTo>
                  <a:lnTo>
                    <a:pt x="1411510" y="449874"/>
                  </a:lnTo>
                  <a:lnTo>
                    <a:pt x="1372438" y="425900"/>
                  </a:lnTo>
                  <a:lnTo>
                    <a:pt x="1332981" y="402504"/>
                  </a:lnTo>
                  <a:lnTo>
                    <a:pt x="1293145" y="379694"/>
                  </a:lnTo>
                  <a:lnTo>
                    <a:pt x="1252936" y="357475"/>
                  </a:lnTo>
                  <a:lnTo>
                    <a:pt x="1212360" y="335853"/>
                  </a:lnTo>
                  <a:lnTo>
                    <a:pt x="1171423" y="314835"/>
                  </a:lnTo>
                  <a:lnTo>
                    <a:pt x="1130131" y="294427"/>
                  </a:lnTo>
                  <a:lnTo>
                    <a:pt x="1088489" y="274634"/>
                  </a:lnTo>
                  <a:lnTo>
                    <a:pt x="1046505" y="255462"/>
                  </a:lnTo>
                  <a:lnTo>
                    <a:pt x="1004184" y="236918"/>
                  </a:lnTo>
                  <a:lnTo>
                    <a:pt x="961532" y="219008"/>
                  </a:lnTo>
                  <a:lnTo>
                    <a:pt x="918555" y="201738"/>
                  </a:lnTo>
                  <a:lnTo>
                    <a:pt x="875259" y="185114"/>
                  </a:lnTo>
                  <a:lnTo>
                    <a:pt x="831649" y="169141"/>
                  </a:lnTo>
                  <a:lnTo>
                    <a:pt x="787733" y="153826"/>
                  </a:lnTo>
                  <a:lnTo>
                    <a:pt x="743516" y="139176"/>
                  </a:lnTo>
                  <a:lnTo>
                    <a:pt x="699004" y="125195"/>
                  </a:lnTo>
                  <a:lnTo>
                    <a:pt x="654203" y="111890"/>
                  </a:lnTo>
                  <a:lnTo>
                    <a:pt x="609118" y="99268"/>
                  </a:lnTo>
                  <a:lnTo>
                    <a:pt x="563757" y="87333"/>
                  </a:lnTo>
                  <a:lnTo>
                    <a:pt x="518125" y="76093"/>
                  </a:lnTo>
                  <a:lnTo>
                    <a:pt x="472227" y="65553"/>
                  </a:lnTo>
                  <a:lnTo>
                    <a:pt x="426071" y="55720"/>
                  </a:lnTo>
                  <a:lnTo>
                    <a:pt x="379662" y="46598"/>
                  </a:lnTo>
                  <a:lnTo>
                    <a:pt x="333006" y="38195"/>
                  </a:lnTo>
                  <a:lnTo>
                    <a:pt x="286108" y="30517"/>
                  </a:lnTo>
                  <a:lnTo>
                    <a:pt x="238976" y="23569"/>
                  </a:lnTo>
                  <a:lnTo>
                    <a:pt x="191615" y="17358"/>
                  </a:lnTo>
                  <a:lnTo>
                    <a:pt x="144030" y="11889"/>
                  </a:lnTo>
                  <a:lnTo>
                    <a:pt x="96229" y="7169"/>
                  </a:lnTo>
                  <a:lnTo>
                    <a:pt x="48217" y="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9">
              <a:extLst>
                <a:ext uri="{FF2B5EF4-FFF2-40B4-BE49-F238E27FC236}">
                  <a16:creationId xmlns="" xmlns:a16="http://schemas.microsoft.com/office/drawing/2014/main" id="{D4E9F62B-C631-4A01-8FFC-B06AAC498260}"/>
                </a:ext>
              </a:extLst>
            </p:cNvPr>
            <p:cNvSpPr/>
            <p:nvPr/>
          </p:nvSpPr>
          <p:spPr>
            <a:xfrm>
              <a:off x="457" y="4378720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4332439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10">
              <a:extLst>
                <a:ext uri="{FF2B5EF4-FFF2-40B4-BE49-F238E27FC236}">
                  <a16:creationId xmlns="" xmlns:a16="http://schemas.microsoft.com/office/drawing/2014/main" id="{FA103CAB-A58B-414D-9444-0FC8340F3794}"/>
                </a:ext>
              </a:extLst>
            </p:cNvPr>
            <p:cNvSpPr/>
            <p:nvPr/>
          </p:nvSpPr>
          <p:spPr>
            <a:xfrm>
              <a:off x="457" y="4391025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0" y="0"/>
                  </a:moveTo>
                  <a:lnTo>
                    <a:pt x="4332439" y="0"/>
                  </a:lnTo>
                </a:path>
              </a:pathLst>
            </a:custGeom>
            <a:ln w="508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11">
              <a:extLst>
                <a:ext uri="{FF2B5EF4-FFF2-40B4-BE49-F238E27FC236}">
                  <a16:creationId xmlns="" xmlns:a16="http://schemas.microsoft.com/office/drawing/2014/main" id="{E5839375-19F5-4E8E-9C2B-85541CB20647}"/>
                </a:ext>
              </a:extLst>
            </p:cNvPr>
            <p:cNvSpPr/>
            <p:nvPr/>
          </p:nvSpPr>
          <p:spPr>
            <a:xfrm>
              <a:off x="-1" y="3179202"/>
              <a:ext cx="4341495" cy="12700"/>
            </a:xfrm>
            <a:custGeom>
              <a:avLst/>
              <a:gdLst/>
              <a:ahLst/>
              <a:cxnLst/>
              <a:rect l="l" t="t" r="r" b="b"/>
              <a:pathLst>
                <a:path w="4341495" h="12700">
                  <a:moveTo>
                    <a:pt x="0" y="12700"/>
                  </a:moveTo>
                  <a:lnTo>
                    <a:pt x="4341164" y="0"/>
                  </a:lnTo>
                </a:path>
              </a:pathLst>
            </a:custGeom>
            <a:ln w="508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12">
              <a:extLst>
                <a:ext uri="{FF2B5EF4-FFF2-40B4-BE49-F238E27FC236}">
                  <a16:creationId xmlns="" xmlns:a16="http://schemas.microsoft.com/office/drawing/2014/main" id="{48AE8200-7EA1-413B-BE4E-376B644DD525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object 13">
              <a:extLst>
                <a:ext uri="{FF2B5EF4-FFF2-40B4-BE49-F238E27FC236}">
                  <a16:creationId xmlns="" xmlns:a16="http://schemas.microsoft.com/office/drawing/2014/main" id="{51119E8F-2780-452A-806B-099D92BB1F4B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object 14">
              <a:extLst>
                <a:ext uri="{FF2B5EF4-FFF2-40B4-BE49-F238E27FC236}">
                  <a16:creationId xmlns="" xmlns:a16="http://schemas.microsoft.com/office/drawing/2014/main" id="{CCDB28F1-2120-4A04-A582-99B7F58494BA}"/>
                </a:ext>
              </a:extLst>
            </p:cNvPr>
            <p:cNvSpPr/>
            <p:nvPr/>
          </p:nvSpPr>
          <p:spPr>
            <a:xfrm>
              <a:off x="-20828" y="3938178"/>
              <a:ext cx="381658" cy="462937"/>
            </a:xfrm>
            <a:custGeom>
              <a:avLst/>
              <a:gdLst/>
              <a:ahLst/>
              <a:cxnLst/>
              <a:rect l="l" t="t" r="r" b="b"/>
              <a:pathLst>
                <a:path w="274320" h="332739">
                  <a:moveTo>
                    <a:pt x="0" y="0"/>
                  </a:moveTo>
                  <a:lnTo>
                    <a:pt x="0" y="332333"/>
                  </a:lnTo>
                  <a:lnTo>
                    <a:pt x="273824" y="332333"/>
                  </a:lnTo>
                  <a:lnTo>
                    <a:pt x="270369" y="283790"/>
                  </a:lnTo>
                  <a:lnTo>
                    <a:pt x="260323" y="237377"/>
                  </a:lnTo>
                  <a:lnTo>
                    <a:pt x="244163" y="193573"/>
                  </a:lnTo>
                  <a:lnTo>
                    <a:pt x="222368" y="152852"/>
                  </a:lnTo>
                  <a:lnTo>
                    <a:pt x="195414" y="115693"/>
                  </a:lnTo>
                  <a:lnTo>
                    <a:pt x="163781" y="82572"/>
                  </a:lnTo>
                  <a:lnTo>
                    <a:pt x="127945" y="53965"/>
                  </a:lnTo>
                  <a:lnTo>
                    <a:pt x="88384" y="30350"/>
                  </a:lnTo>
                  <a:lnTo>
                    <a:pt x="45576" y="1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bject 15">
              <a:extLst>
                <a:ext uri="{FF2B5EF4-FFF2-40B4-BE49-F238E27FC236}">
                  <a16:creationId xmlns="" xmlns:a16="http://schemas.microsoft.com/office/drawing/2014/main" id="{32D76919-563D-4446-9FCF-6CCCDD97F81A}"/>
                </a:ext>
              </a:extLst>
            </p:cNvPr>
            <p:cNvSpPr/>
            <p:nvPr/>
          </p:nvSpPr>
          <p:spPr>
            <a:xfrm>
              <a:off x="4268781" y="4270241"/>
              <a:ext cx="124536" cy="213042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5" name="object 8">
            <a:extLst>
              <a:ext uri="{FF2B5EF4-FFF2-40B4-BE49-F238E27FC236}">
                <a16:creationId xmlns="" xmlns:a16="http://schemas.microsoft.com/office/drawing/2014/main" id="{116F4F27-DD2B-4994-8BAE-3DB1022B082E}"/>
              </a:ext>
            </a:extLst>
          </p:cNvPr>
          <p:cNvSpPr/>
          <p:nvPr/>
        </p:nvSpPr>
        <p:spPr>
          <a:xfrm>
            <a:off x="9882410" y="6636854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20">
            <a:extLst>
              <a:ext uri="{FF2B5EF4-FFF2-40B4-BE49-F238E27FC236}">
                <a16:creationId xmlns="" xmlns:a16="http://schemas.microsoft.com/office/drawing/2014/main" id="{8603420D-0402-6648-ABB0-4202DE78C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899" y="4010025"/>
            <a:ext cx="6159501" cy="41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МО </a:t>
            </a: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Уватский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 район</a:t>
            </a:r>
          </a:p>
          <a:p>
            <a:pPr marL="1270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ГСМ; продукты питания; непродовольственные товары; 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 </a:t>
            </a:r>
          </a:p>
        </p:txBody>
      </p:sp>
      <p:sp>
        <p:nvSpPr>
          <p:cNvPr id="48" name="object 16">
            <a:extLst>
              <a:ext uri="{FF2B5EF4-FFF2-40B4-BE49-F238E27FC236}">
                <a16:creationId xmlns="" xmlns:a16="http://schemas.microsoft.com/office/drawing/2014/main" id="{4E8FB899-31D9-A644-BC68-56998F194640}"/>
              </a:ext>
            </a:extLst>
          </p:cNvPr>
          <p:cNvSpPr txBox="1">
            <a:spLocks/>
          </p:cNvSpPr>
          <p:nvPr/>
        </p:nvSpPr>
        <p:spPr bwMode="auto">
          <a:xfrm>
            <a:off x="1376363" y="1114425"/>
            <a:ext cx="8923337" cy="89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9855" rIns="0" bIns="0">
            <a:spAutoFit/>
          </a:bodyPr>
          <a:lstStyle>
            <a:lvl1pPr marL="31686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Международный рынок</a:t>
            </a:r>
          </a:p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49" name="object 16">
            <a:extLst>
              <a:ext uri="{FF2B5EF4-FFF2-40B4-BE49-F238E27FC236}">
                <a16:creationId xmlns="" xmlns:a16="http://schemas.microsoft.com/office/drawing/2014/main" id="{9C35939C-706E-F54D-B62D-8F2334A69902}"/>
              </a:ext>
            </a:extLst>
          </p:cNvPr>
          <p:cNvSpPr txBox="1">
            <a:spLocks/>
          </p:cNvSpPr>
          <p:nvPr/>
        </p:nvSpPr>
        <p:spPr bwMode="auto">
          <a:xfrm>
            <a:off x="1384300" y="2028825"/>
            <a:ext cx="8923337" cy="92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09855" rIns="0" bIns="0">
            <a:spAutoFit/>
          </a:bodyPr>
          <a:lstStyle>
            <a:lvl1pPr marL="31686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Регионы РФ</a:t>
            </a:r>
          </a:p>
          <a:p>
            <a:pPr marL="316865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Продукты питания; бытовая техника, непродовольственные товары; автозапчасти;</a:t>
            </a:r>
          </a:p>
          <a:p>
            <a:pPr marL="316865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мебель; оборудование для видеонаблюдения, пожарной сигнализации; ГСМ; скот (мясное направление); одежда; 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50" name="object 16">
            <a:extLst>
              <a:ext uri="{FF2B5EF4-FFF2-40B4-BE49-F238E27FC236}">
                <a16:creationId xmlns="" xmlns:a16="http://schemas.microsoft.com/office/drawing/2014/main" id="{2079C537-9903-1B4B-98B8-0B6A7A84ABC3}"/>
              </a:ext>
            </a:extLst>
          </p:cNvPr>
          <p:cNvSpPr txBox="1">
            <a:spLocks/>
          </p:cNvSpPr>
          <p:nvPr/>
        </p:nvSpPr>
        <p:spPr bwMode="auto">
          <a:xfrm>
            <a:off x="1384300" y="2952735"/>
            <a:ext cx="8923337" cy="92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09855" rIns="0" bIns="0">
            <a:spAutoFit/>
          </a:bodyPr>
          <a:lstStyle>
            <a:lvl1pPr marL="31686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Тюменская область</a:t>
            </a:r>
          </a:p>
          <a:p>
            <a:pPr marL="316865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Продукты питания; непродовольственные товары; мука; лес; автозапчасти; ГСМ; скот (мясное направление);  удобрения</a:t>
            </a:r>
          </a:p>
          <a:p>
            <a:pPr marL="316865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51" name="object 22"/>
          <p:cNvSpPr txBox="1"/>
          <p:nvPr/>
        </p:nvSpPr>
        <p:spPr>
          <a:xfrm>
            <a:off x="4660900" y="5153025"/>
            <a:ext cx="546193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Строительство </a:t>
            </a:r>
            <a:r>
              <a:rPr kumimoji="0" lang="ru-RU" sz="1200" i="0" u="none" strike="noStrike" kern="1200" cap="none" spc="-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логистического</a:t>
            </a: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 центра для перевалки грузов: водный транспорт – железная дорога – автотранспорт; отправка на нефтепромыслы, в направлении Ханты-Мансийска, Нижневартовска и Сургута; доставка малых партий и формирование сборных грузов для малого бизнеса района; мощности для почтовых операторов и </a:t>
            </a:r>
            <a:r>
              <a:rPr kumimoji="0" lang="ru-RU" sz="1200" i="0" u="none" strike="noStrike" kern="1200" cap="none" spc="-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маркетплэйсов</a:t>
            </a: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 (</a:t>
            </a:r>
            <a:r>
              <a:rPr kumimoji="0" lang="ru-RU" sz="1200" i="0" u="none" strike="noStrike" kern="1200" cap="none" spc="-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Вайлдберрис</a:t>
            </a: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, СДЭК и т.п.) 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Организация закупочных сессий системообразующих предприятий со средним и малым бизнесом 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Разработка интеграционной модели с контурами: животноводство, переработка дикоросов, рыбоводство и </a:t>
            </a:r>
            <a:r>
              <a:rPr kumimoji="0" lang="ru-RU" sz="1200" i="0" u="none" strike="noStrike" kern="1200" cap="none" spc="-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рыбопереработка</a:t>
            </a: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, лесозаготовка и деревопереработка, заготовка пушнины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Строительство перевалочной площадки для инертных материалов (обслуживание спроса нефтяных компаний, строительных компаний) </a:t>
            </a:r>
          </a:p>
        </p:txBody>
      </p:sp>
      <p:sp>
        <p:nvSpPr>
          <p:cNvPr id="25" name="object 81">
            <a:extLst>
              <a:ext uri="{FF2B5EF4-FFF2-40B4-BE49-F238E27FC236}">
                <a16:creationId xmlns="" xmlns:a16="http://schemas.microsoft.com/office/drawing/2014/main" id="{55F7E35F-418C-4186-811F-BC0572FBBEF8}"/>
              </a:ext>
            </a:extLst>
          </p:cNvPr>
          <p:cNvSpPr/>
          <p:nvPr/>
        </p:nvSpPr>
        <p:spPr>
          <a:xfrm>
            <a:off x="3925325" y="5830402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Номер слайда 5">
            <a:extLst>
              <a:ext uri="{FF2B5EF4-FFF2-40B4-BE49-F238E27FC236}">
                <a16:creationId xmlns="" xmlns:a16="http://schemas.microsoft.com/office/drawing/2014/main" id="{3E0EB51B-0AC5-4735-A87A-3EB9141864B2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37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22">
            <a:extLst>
              <a:ext uri="{FF2B5EF4-FFF2-40B4-BE49-F238E27FC236}">
                <a16:creationId xmlns="" xmlns:a16="http://schemas.microsoft.com/office/drawing/2014/main" id="{A26CF476-7384-46EF-9D0F-AEFF63EF2F66}"/>
              </a:ext>
            </a:extLst>
          </p:cNvPr>
          <p:cNvSpPr txBox="1"/>
          <p:nvPr/>
        </p:nvSpPr>
        <p:spPr>
          <a:xfrm>
            <a:off x="7404100" y="5268216"/>
            <a:ext cx="373379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Туризм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Рыбопосадочный материал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Продукция </a:t>
            </a:r>
            <a:r>
              <a:rPr kumimoji="0" lang="ru-RU" sz="1100" i="0" u="none" strike="noStrike" kern="1200" cap="none" spc="-15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рыбопереработки</a:t>
            </a:r>
            <a:endParaRPr kumimoji="0" lang="ru-RU" sz="1100" i="0" u="none" strike="noStrike" kern="1200" cap="none" spc="-15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+mn-ea"/>
              <a:cs typeface="Montserrat SemiBold"/>
            </a:endParaRP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Саженцы, сеянцы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Продукция  переработки торфа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Бетон и ЖБИ</a:t>
            </a:r>
          </a:p>
        </p:txBody>
      </p:sp>
      <p:sp>
        <p:nvSpPr>
          <p:cNvPr id="51" name="object 443">
            <a:extLst>
              <a:ext uri="{FF2B5EF4-FFF2-40B4-BE49-F238E27FC236}">
                <a16:creationId xmlns="" xmlns:a16="http://schemas.microsoft.com/office/drawing/2014/main" id="{CF701039-D307-4AFC-907C-EE095F6D1CE2}"/>
              </a:ext>
            </a:extLst>
          </p:cNvPr>
          <p:cNvSpPr/>
          <p:nvPr/>
        </p:nvSpPr>
        <p:spPr>
          <a:xfrm>
            <a:off x="5346701" y="4770165"/>
            <a:ext cx="5378800" cy="314385"/>
          </a:xfrm>
          <a:custGeom>
            <a:avLst/>
            <a:gdLst>
              <a:gd name="connsiteX0" fmla="*/ 4829442 w 5515140"/>
              <a:gd name="connsiteY0" fmla="*/ 0 h 314337"/>
              <a:gd name="connsiteX1" fmla="*/ 308889 w 5515140"/>
              <a:gd name="connsiteY1" fmla="*/ 0 h 314337"/>
              <a:gd name="connsiteX2" fmla="*/ 0 w 5515140"/>
              <a:gd name="connsiteY2" fmla="*/ 314337 h 314337"/>
              <a:gd name="connsiteX3" fmla="*/ 5515140 w 5515140"/>
              <a:gd name="connsiteY3" fmla="*/ 314337 h 314337"/>
              <a:gd name="connsiteX4" fmla="*/ 4829442 w 5515140"/>
              <a:gd name="connsiteY4" fmla="*/ 0 h 314337"/>
              <a:gd name="connsiteX0" fmla="*/ 5378000 w 5515140"/>
              <a:gd name="connsiteY0" fmla="*/ 18285 h 314337"/>
              <a:gd name="connsiteX1" fmla="*/ 308889 w 5515140"/>
              <a:gd name="connsiteY1" fmla="*/ 0 h 314337"/>
              <a:gd name="connsiteX2" fmla="*/ 0 w 5515140"/>
              <a:gd name="connsiteY2" fmla="*/ 314337 h 314337"/>
              <a:gd name="connsiteX3" fmla="*/ 5515140 w 5515140"/>
              <a:gd name="connsiteY3" fmla="*/ 314337 h 314337"/>
              <a:gd name="connsiteX4" fmla="*/ 5378000 w 5515140"/>
              <a:gd name="connsiteY4" fmla="*/ 18285 h 314337"/>
              <a:gd name="connsiteX0" fmla="*/ 5378000 w 5387143"/>
              <a:gd name="connsiteY0" fmla="*/ 18285 h 314337"/>
              <a:gd name="connsiteX1" fmla="*/ 308889 w 5387143"/>
              <a:gd name="connsiteY1" fmla="*/ 0 h 314337"/>
              <a:gd name="connsiteX2" fmla="*/ 0 w 5387143"/>
              <a:gd name="connsiteY2" fmla="*/ 314337 h 314337"/>
              <a:gd name="connsiteX3" fmla="*/ 5387143 w 5387143"/>
              <a:gd name="connsiteY3" fmla="*/ 305194 h 314337"/>
              <a:gd name="connsiteX4" fmla="*/ 5378000 w 5387143"/>
              <a:gd name="connsiteY4" fmla="*/ 18285 h 314337"/>
              <a:gd name="connsiteX0" fmla="*/ 5378000 w 5378000"/>
              <a:gd name="connsiteY0" fmla="*/ 18285 h 314337"/>
              <a:gd name="connsiteX1" fmla="*/ 308889 w 5378000"/>
              <a:gd name="connsiteY1" fmla="*/ 0 h 314337"/>
              <a:gd name="connsiteX2" fmla="*/ 0 w 5378000"/>
              <a:gd name="connsiteY2" fmla="*/ 314337 h 314337"/>
              <a:gd name="connsiteX3" fmla="*/ 5350572 w 5378000"/>
              <a:gd name="connsiteY3" fmla="*/ 305194 h 314337"/>
              <a:gd name="connsiteX4" fmla="*/ 5378000 w 5378000"/>
              <a:gd name="connsiteY4" fmla="*/ 18285 h 3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8000" h="314337">
                <a:moveTo>
                  <a:pt x="5378000" y="18285"/>
                </a:moveTo>
                <a:lnTo>
                  <a:pt x="308889" y="0"/>
                </a:lnTo>
                <a:lnTo>
                  <a:pt x="0" y="314337"/>
                </a:lnTo>
                <a:lnTo>
                  <a:pt x="5350572" y="305194"/>
                </a:lnTo>
                <a:lnTo>
                  <a:pt x="5378000" y="18285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444">
            <a:extLst>
              <a:ext uri="{FF2B5EF4-FFF2-40B4-BE49-F238E27FC236}">
                <a16:creationId xmlns="" xmlns:a16="http://schemas.microsoft.com/office/drawing/2014/main" id="{C215328F-AD7F-48EB-8072-BF7CCC5A8DDD}"/>
              </a:ext>
            </a:extLst>
          </p:cNvPr>
          <p:cNvSpPr txBox="1"/>
          <p:nvPr/>
        </p:nvSpPr>
        <p:spPr>
          <a:xfrm>
            <a:off x="5795169" y="4799644"/>
            <a:ext cx="4706788" cy="22827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1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Дальнейшая перспектива развития экспорта</a:t>
            </a:r>
            <a:endParaRPr kumimoji="0" sz="1400" b="1" i="0" u="none" strike="noStrike" kern="1200" cap="none" spc="1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227">
            <a:extLst>
              <a:ext uri="{FF2B5EF4-FFF2-40B4-BE49-F238E27FC236}">
                <a16:creationId xmlns="" xmlns:a16="http://schemas.microsoft.com/office/drawing/2014/main" id="{F09BB16B-C4E1-440B-9C02-1EEA0C2C9A75}"/>
              </a:ext>
            </a:extLst>
          </p:cNvPr>
          <p:cNvSpPr/>
          <p:nvPr/>
        </p:nvSpPr>
        <p:spPr>
          <a:xfrm>
            <a:off x="-42694" y="4770160"/>
            <a:ext cx="5815750" cy="332686"/>
          </a:xfrm>
          <a:custGeom>
            <a:avLst/>
            <a:gdLst>
              <a:gd name="connsiteX0" fmla="*/ 6171450 w 6171450"/>
              <a:gd name="connsiteY0" fmla="*/ 0 h 314350"/>
              <a:gd name="connsiteX1" fmla="*/ 365706 w 6171450"/>
              <a:gd name="connsiteY1" fmla="*/ 0 h 314350"/>
              <a:gd name="connsiteX2" fmla="*/ 0 w 6171450"/>
              <a:gd name="connsiteY2" fmla="*/ 314350 h 314350"/>
              <a:gd name="connsiteX3" fmla="*/ 5862561 w 6171450"/>
              <a:gd name="connsiteY3" fmla="*/ 314350 h 314350"/>
              <a:gd name="connsiteX4" fmla="*/ 6171450 w 6171450"/>
              <a:gd name="connsiteY4" fmla="*/ 0 h 314350"/>
              <a:gd name="connsiteX0" fmla="*/ 5814887 w 5814887"/>
              <a:gd name="connsiteY0" fmla="*/ 0 h 332635"/>
              <a:gd name="connsiteX1" fmla="*/ 9143 w 5814887"/>
              <a:gd name="connsiteY1" fmla="*/ 0 h 332635"/>
              <a:gd name="connsiteX2" fmla="*/ 0 w 5814887"/>
              <a:gd name="connsiteY2" fmla="*/ 332635 h 332635"/>
              <a:gd name="connsiteX3" fmla="*/ 5505998 w 5814887"/>
              <a:gd name="connsiteY3" fmla="*/ 314350 h 332635"/>
              <a:gd name="connsiteX4" fmla="*/ 5814887 w 5814887"/>
              <a:gd name="connsiteY4" fmla="*/ 0 h 33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887" h="332635">
                <a:moveTo>
                  <a:pt x="5814887" y="0"/>
                </a:moveTo>
                <a:lnTo>
                  <a:pt x="9143" y="0"/>
                </a:lnTo>
                <a:lnTo>
                  <a:pt x="0" y="332635"/>
                </a:lnTo>
                <a:lnTo>
                  <a:pt x="5505998" y="314350"/>
                </a:lnTo>
                <a:lnTo>
                  <a:pt x="581488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21">
            <a:extLst>
              <a:ext uri="{FF2B5EF4-FFF2-40B4-BE49-F238E27FC236}">
                <a16:creationId xmlns="" xmlns:a16="http://schemas.microsoft.com/office/drawing/2014/main" id="{C137ACF0-33FE-43FA-861E-D3E632C7231D}"/>
              </a:ext>
            </a:extLst>
          </p:cNvPr>
          <p:cNvSpPr txBox="1"/>
          <p:nvPr/>
        </p:nvSpPr>
        <p:spPr>
          <a:xfrm>
            <a:off x="293568" y="4799645"/>
            <a:ext cx="50298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Предложения по </a:t>
            </a: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оптимизации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потоков</a:t>
            </a:r>
            <a:r>
              <a:rPr kumimoji="0" sz="1400" b="1" i="0" u="none" strike="noStrike" kern="1200" cap="none" spc="14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sz="1400" b="1" i="0" u="none" strike="noStrike" kern="1200" cap="none" spc="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поставок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1" name="object 18">
            <a:extLst>
              <a:ext uri="{FF2B5EF4-FFF2-40B4-BE49-F238E27FC236}">
                <a16:creationId xmlns="" xmlns:a16="http://schemas.microsoft.com/office/drawing/2014/main" id="{B842762D-F570-480F-9F37-095CC21406B8}"/>
              </a:ext>
            </a:extLst>
          </p:cNvPr>
          <p:cNvSpPr/>
          <p:nvPr/>
        </p:nvSpPr>
        <p:spPr>
          <a:xfrm>
            <a:off x="1" y="36"/>
            <a:ext cx="7922259" cy="955040"/>
          </a:xfrm>
          <a:custGeom>
            <a:avLst/>
            <a:gdLst/>
            <a:ahLst/>
            <a:cxnLst/>
            <a:rect l="l" t="t" r="r" b="b"/>
            <a:pathLst>
              <a:path w="7922259" h="955040">
                <a:moveTo>
                  <a:pt x="7921879" y="76"/>
                </a:moveTo>
                <a:lnTo>
                  <a:pt x="0" y="0"/>
                </a:lnTo>
                <a:lnTo>
                  <a:pt x="0" y="952969"/>
                </a:lnTo>
                <a:lnTo>
                  <a:pt x="7076452" y="954570"/>
                </a:lnTo>
                <a:lnTo>
                  <a:pt x="7921879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object 3">
            <a:extLst>
              <a:ext uri="{FF2B5EF4-FFF2-40B4-BE49-F238E27FC236}">
                <a16:creationId xmlns="" xmlns:a16="http://schemas.microsoft.com/office/drawing/2014/main" id="{BB77A08A-A621-44C8-A1A9-B2451BF943CE}"/>
              </a:ext>
            </a:extLst>
          </p:cNvPr>
          <p:cNvGrpSpPr/>
          <p:nvPr/>
        </p:nvGrpSpPr>
        <p:grpSpPr>
          <a:xfrm>
            <a:off x="-20828" y="1281796"/>
            <a:ext cx="4414145" cy="3102254"/>
            <a:chOff x="-20828" y="1381029"/>
            <a:chExt cx="4414145" cy="3102254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73CB1265-7C5D-473B-A9EF-68D64346F4AF}"/>
                </a:ext>
              </a:extLst>
            </p:cNvPr>
            <p:cNvSpPr/>
            <p:nvPr/>
          </p:nvSpPr>
          <p:spPr>
            <a:xfrm>
              <a:off x="457" y="141236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CF481BBF-C790-44C0-8915-440C2447E8A1}"/>
                </a:ext>
              </a:extLst>
            </p:cNvPr>
            <p:cNvSpPr/>
            <p:nvPr/>
          </p:nvSpPr>
          <p:spPr>
            <a:xfrm>
              <a:off x="457" y="1412370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6">
              <a:extLst>
                <a:ext uri="{FF2B5EF4-FFF2-40B4-BE49-F238E27FC236}">
                  <a16:creationId xmlns="" xmlns:a16="http://schemas.microsoft.com/office/drawing/2014/main" id="{A9B59A2F-27DB-4ED6-8961-0B96E9C09B7F}"/>
                </a:ext>
              </a:extLst>
            </p:cNvPr>
            <p:cNvSpPr/>
            <p:nvPr/>
          </p:nvSpPr>
          <p:spPr>
            <a:xfrm>
              <a:off x="-7" y="3171297"/>
              <a:ext cx="1056005" cy="1235710"/>
            </a:xfrm>
            <a:custGeom>
              <a:avLst/>
              <a:gdLst/>
              <a:ahLst/>
              <a:cxnLst/>
              <a:rect l="l" t="t" r="r" b="b"/>
              <a:pathLst>
                <a:path w="1056005" h="1235710">
                  <a:moveTo>
                    <a:pt x="0" y="0"/>
                  </a:moveTo>
                  <a:lnTo>
                    <a:pt x="0" y="356133"/>
                  </a:lnTo>
                  <a:lnTo>
                    <a:pt x="46773" y="366994"/>
                  </a:lnTo>
                  <a:lnTo>
                    <a:pt x="92749" y="380365"/>
                  </a:lnTo>
                  <a:lnTo>
                    <a:pt x="137843" y="396206"/>
                  </a:lnTo>
                  <a:lnTo>
                    <a:pt x="181968" y="414480"/>
                  </a:lnTo>
                  <a:lnTo>
                    <a:pt x="225039" y="435148"/>
                  </a:lnTo>
                  <a:lnTo>
                    <a:pt x="266970" y="458172"/>
                  </a:lnTo>
                  <a:lnTo>
                    <a:pt x="307677" y="483513"/>
                  </a:lnTo>
                  <a:lnTo>
                    <a:pt x="347073" y="511134"/>
                  </a:lnTo>
                  <a:lnTo>
                    <a:pt x="385072" y="540995"/>
                  </a:lnTo>
                  <a:lnTo>
                    <a:pt x="421589" y="573060"/>
                  </a:lnTo>
                  <a:lnTo>
                    <a:pt x="456539" y="607288"/>
                  </a:lnTo>
                  <a:lnTo>
                    <a:pt x="489691" y="643491"/>
                  </a:lnTo>
                  <a:lnTo>
                    <a:pt x="520609" y="681201"/>
                  </a:lnTo>
                  <a:lnTo>
                    <a:pt x="549257" y="720332"/>
                  </a:lnTo>
                  <a:lnTo>
                    <a:pt x="575599" y="760796"/>
                  </a:lnTo>
                  <a:lnTo>
                    <a:pt x="599601" y="802505"/>
                  </a:lnTo>
                  <a:lnTo>
                    <a:pt x="621227" y="845371"/>
                  </a:lnTo>
                  <a:lnTo>
                    <a:pt x="640441" y="889307"/>
                  </a:lnTo>
                  <a:lnTo>
                    <a:pt x="657209" y="934226"/>
                  </a:lnTo>
                  <a:lnTo>
                    <a:pt x="671494" y="980040"/>
                  </a:lnTo>
                  <a:lnTo>
                    <a:pt x="683261" y="1026661"/>
                  </a:lnTo>
                  <a:lnTo>
                    <a:pt x="692475" y="1074002"/>
                  </a:lnTo>
                  <a:lnTo>
                    <a:pt x="699100" y="1121975"/>
                  </a:lnTo>
                  <a:lnTo>
                    <a:pt x="703102" y="1170492"/>
                  </a:lnTo>
                  <a:lnTo>
                    <a:pt x="704443" y="1219466"/>
                  </a:lnTo>
                  <a:lnTo>
                    <a:pt x="704443" y="1224838"/>
                  </a:lnTo>
                  <a:lnTo>
                    <a:pt x="704062" y="1235532"/>
                  </a:lnTo>
                  <a:lnTo>
                    <a:pt x="1055230" y="1235532"/>
                  </a:lnTo>
                  <a:lnTo>
                    <a:pt x="1055293" y="1230160"/>
                  </a:lnTo>
                  <a:lnTo>
                    <a:pt x="1055611" y="1224851"/>
                  </a:lnTo>
                  <a:lnTo>
                    <a:pt x="1054659" y="1171128"/>
                  </a:lnTo>
                  <a:lnTo>
                    <a:pt x="1051826" y="1123231"/>
                  </a:lnTo>
                  <a:lnTo>
                    <a:pt x="1047150" y="1075809"/>
                  </a:lnTo>
                  <a:lnTo>
                    <a:pt x="1040664" y="1028900"/>
                  </a:lnTo>
                  <a:lnTo>
                    <a:pt x="1032407" y="982540"/>
                  </a:lnTo>
                  <a:lnTo>
                    <a:pt x="1022412" y="936767"/>
                  </a:lnTo>
                  <a:lnTo>
                    <a:pt x="1010716" y="891616"/>
                  </a:lnTo>
                  <a:lnTo>
                    <a:pt x="997355" y="847124"/>
                  </a:lnTo>
                  <a:lnTo>
                    <a:pt x="982364" y="803327"/>
                  </a:lnTo>
                  <a:lnTo>
                    <a:pt x="965781" y="760262"/>
                  </a:lnTo>
                  <a:lnTo>
                    <a:pt x="947639" y="717966"/>
                  </a:lnTo>
                  <a:lnTo>
                    <a:pt x="927976" y="676475"/>
                  </a:lnTo>
                  <a:lnTo>
                    <a:pt x="906827" y="635826"/>
                  </a:lnTo>
                  <a:lnTo>
                    <a:pt x="884227" y="596055"/>
                  </a:lnTo>
                  <a:lnTo>
                    <a:pt x="860214" y="557198"/>
                  </a:lnTo>
                  <a:lnTo>
                    <a:pt x="834821" y="519293"/>
                  </a:lnTo>
                  <a:lnTo>
                    <a:pt x="808087" y="482376"/>
                  </a:lnTo>
                  <a:lnTo>
                    <a:pt x="780045" y="446483"/>
                  </a:lnTo>
                  <a:lnTo>
                    <a:pt x="750733" y="411651"/>
                  </a:lnTo>
                  <a:lnTo>
                    <a:pt x="720186" y="377916"/>
                  </a:lnTo>
                  <a:lnTo>
                    <a:pt x="688439" y="345315"/>
                  </a:lnTo>
                  <a:lnTo>
                    <a:pt x="655529" y="313885"/>
                  </a:lnTo>
                  <a:lnTo>
                    <a:pt x="621492" y="283662"/>
                  </a:lnTo>
                  <a:lnTo>
                    <a:pt x="586362" y="254682"/>
                  </a:lnTo>
                  <a:lnTo>
                    <a:pt x="550177" y="226983"/>
                  </a:lnTo>
                  <a:lnTo>
                    <a:pt x="512972" y="200600"/>
                  </a:lnTo>
                  <a:lnTo>
                    <a:pt x="474783" y="175570"/>
                  </a:lnTo>
                  <a:lnTo>
                    <a:pt x="435646" y="151930"/>
                  </a:lnTo>
                  <a:lnTo>
                    <a:pt x="395596" y="129716"/>
                  </a:lnTo>
                  <a:lnTo>
                    <a:pt x="354669" y="108965"/>
                  </a:lnTo>
                  <a:lnTo>
                    <a:pt x="312902" y="89713"/>
                  </a:lnTo>
                  <a:lnTo>
                    <a:pt x="270330" y="71997"/>
                  </a:lnTo>
                  <a:lnTo>
                    <a:pt x="226988" y="55853"/>
                  </a:lnTo>
                  <a:lnTo>
                    <a:pt x="182914" y="41318"/>
                  </a:lnTo>
                  <a:lnTo>
                    <a:pt x="138142" y="28429"/>
                  </a:lnTo>
                  <a:lnTo>
                    <a:pt x="92708" y="17222"/>
                  </a:lnTo>
                  <a:lnTo>
                    <a:pt x="46649" y="7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7">
              <a:extLst>
                <a:ext uri="{FF2B5EF4-FFF2-40B4-BE49-F238E27FC236}">
                  <a16:creationId xmlns="" xmlns:a16="http://schemas.microsoft.com/office/drawing/2014/main" id="{D38F1C30-6447-4F90-AF47-0FD3F1AE61D8}"/>
                </a:ext>
              </a:extLst>
            </p:cNvPr>
            <p:cNvSpPr/>
            <p:nvPr/>
          </p:nvSpPr>
          <p:spPr>
            <a:xfrm>
              <a:off x="-1" y="2294070"/>
              <a:ext cx="1927860" cy="2113280"/>
            </a:xfrm>
            <a:custGeom>
              <a:avLst/>
              <a:gdLst/>
              <a:ahLst/>
              <a:cxnLst/>
              <a:rect l="l" t="t" r="r" b="b"/>
              <a:pathLst>
                <a:path w="1927860" h="2113279">
                  <a:moveTo>
                    <a:pt x="0" y="0"/>
                  </a:moveTo>
                  <a:lnTo>
                    <a:pt x="0" y="408673"/>
                  </a:lnTo>
                  <a:lnTo>
                    <a:pt x="50795" y="414697"/>
                  </a:lnTo>
                  <a:lnTo>
                    <a:pt x="101240" y="422222"/>
                  </a:lnTo>
                  <a:lnTo>
                    <a:pt x="151309" y="431238"/>
                  </a:lnTo>
                  <a:lnTo>
                    <a:pt x="200975" y="441732"/>
                  </a:lnTo>
                  <a:lnTo>
                    <a:pt x="250211" y="453693"/>
                  </a:lnTo>
                  <a:lnTo>
                    <a:pt x="298990" y="467110"/>
                  </a:lnTo>
                  <a:lnTo>
 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:lnTo>
                  <a:lnTo>
                    <a:pt x="489002" y="535103"/>
                  </a:lnTo>
                  <a:lnTo>
                    <a:pt x="535095" y="555625"/>
                  </a:lnTo>
                  <a:lnTo>
                    <a:pt x="580571" y="577534"/>
                  </a:lnTo>
                  <a:lnTo>
                    <a:pt x="625403" y="600817"/>
                  </a:lnTo>
                  <a:lnTo>
                    <a:pt x="669563" y="625465"/>
                  </a:lnTo>
                  <a:lnTo>
                    <a:pt x="713026" y="651464"/>
                  </a:lnTo>
                  <a:lnTo>
                    <a:pt x="755764" y="678804"/>
                  </a:lnTo>
                  <a:lnTo>
                    <a:pt x="797751" y="707473"/>
                  </a:lnTo>
                  <a:lnTo>
                    <a:pt x="838960" y="737460"/>
                  </a:lnTo>
                  <a:lnTo>
                    <a:pt x="879364" y="768753"/>
                  </a:lnTo>
                  <a:lnTo>
                    <a:pt x="918936" y="801340"/>
                  </a:lnTo>
                  <a:lnTo>
                    <a:pt x="957650" y="835210"/>
                  </a:lnTo>
                  <a:lnTo>
                    <a:pt x="995479" y="870352"/>
                  </a:lnTo>
                  <a:lnTo>
                    <a:pt x="1032395" y="906754"/>
                  </a:lnTo>
                  <a:lnTo>
                    <a:pt x="1066785" y="942701"/>
                  </a:lnTo>
                  <a:lnTo>
                    <a:pt x="1100000" y="979470"/>
                  </a:lnTo>
                  <a:lnTo>
                    <a:pt x="1132033" y="1017039"/>
                  </a:lnTo>
                  <a:lnTo>
                    <a:pt x="1162872" y="1055383"/>
                  </a:lnTo>
                  <a:lnTo>
                    <a:pt x="1192509" y="1094478"/>
                  </a:lnTo>
                  <a:lnTo>
                    <a:pt x="1220932" y="1134301"/>
                  </a:lnTo>
                  <a:lnTo>
                    <a:pt x="1248134" y="1174829"/>
                  </a:lnTo>
                  <a:lnTo>
                    <a:pt x="1274104" y="1216036"/>
                  </a:lnTo>
                  <a:lnTo>
                    <a:pt x="1298831" y="1257901"/>
                  </a:lnTo>
                  <a:lnTo>
                    <a:pt x="1322308" y="1300398"/>
                  </a:lnTo>
                  <a:lnTo>
                    <a:pt x="1344523" y="1343504"/>
                  </a:lnTo>
                  <a:lnTo>
                    <a:pt x="1365467" y="1387196"/>
                  </a:lnTo>
                  <a:lnTo>
                    <a:pt x="1385130" y="1431450"/>
                  </a:lnTo>
                  <a:lnTo>
                    <a:pt x="1403503" y="1476241"/>
                  </a:lnTo>
                  <a:lnTo>
                    <a:pt x="1420576" y="1521547"/>
                  </a:lnTo>
                  <a:lnTo>
                    <a:pt x="1436339" y="1567343"/>
                  </a:lnTo>
                  <a:lnTo>
                    <a:pt x="1450782" y="1613607"/>
                  </a:lnTo>
                  <a:lnTo>
                    <a:pt x="1463896" y="1660313"/>
                  </a:lnTo>
                  <a:lnTo>
                    <a:pt x="1475671" y="1707438"/>
                  </a:lnTo>
                  <a:lnTo>
                    <a:pt x="1486097" y="1754960"/>
                  </a:lnTo>
                  <a:lnTo>
                    <a:pt x="1495164" y="1802853"/>
                  </a:lnTo>
                  <a:lnTo>
                    <a:pt x="1502863" y="1851094"/>
                  </a:lnTo>
                  <a:lnTo>
                    <a:pt x="1509185" y="1899660"/>
                  </a:lnTo>
                  <a:lnTo>
                    <a:pt x="1514118" y="1948527"/>
                  </a:lnTo>
                  <a:lnTo>
                    <a:pt x="1517654" y="1997670"/>
                  </a:lnTo>
                  <a:lnTo>
                    <a:pt x="1519783" y="2047067"/>
                  </a:lnTo>
                  <a:lnTo>
                    <a:pt x="1520494" y="2096693"/>
                  </a:lnTo>
                  <a:lnTo>
                    <a:pt x="1520291" y="2112759"/>
                  </a:lnTo>
                  <a:lnTo>
                    <a:pt x="1927263" y="2112759"/>
                  </a:lnTo>
                  <a:lnTo>
                    <a:pt x="1926899" y="2047753"/>
                  </a:lnTo>
                  <a:lnTo>
                    <a:pt x="1925206" y="1999074"/>
                  </a:lnTo>
                  <a:lnTo>
                    <a:pt x="1922400" y="1950667"/>
                  </a:lnTo>
                  <a:lnTo>
                    <a:pt x="1918494" y="1902547"/>
                  </a:lnTo>
                  <a:lnTo>
                    <a:pt x="1913499" y="1854725"/>
                  </a:lnTo>
                  <a:lnTo>
                    <a:pt x="1907429" y="1807214"/>
                  </a:lnTo>
                  <a:lnTo>
                    <a:pt x="1900296" y="1760026"/>
                  </a:lnTo>
                  <a:lnTo>
                    <a:pt x="1892112" y="1713175"/>
                  </a:lnTo>
                  <a:lnTo>
                    <a:pt x="1882890" y="1666673"/>
                  </a:lnTo>
                  <a:lnTo>
                    <a:pt x="1872643" y="1620533"/>
                  </a:lnTo>
                  <a:lnTo>
                    <a:pt x="1861382" y="1574767"/>
                  </a:lnTo>
                  <a:lnTo>
                    <a:pt x="1849121" y="1529389"/>
                  </a:lnTo>
                  <a:lnTo>
                    <a:pt x="1835872" y="1484410"/>
                  </a:lnTo>
                  <a:lnTo>
                    <a:pt x="1821648" y="1439843"/>
                  </a:lnTo>
                  <a:lnTo>
                    <a:pt x="1806460" y="1395701"/>
                  </a:lnTo>
                  <a:lnTo>
                    <a:pt x="1790322" y="1351998"/>
                  </a:lnTo>
                  <a:lnTo>
                    <a:pt x="1773246" y="1308744"/>
                  </a:lnTo>
                  <a:lnTo>
                    <a:pt x="1755244" y="1265953"/>
                  </a:lnTo>
                  <a:lnTo>
                    <a:pt x="1736330" y="1223638"/>
                  </a:lnTo>
                  <a:lnTo>
                    <a:pt x="1716515" y="1181812"/>
                  </a:lnTo>
                  <a:lnTo>
                    <a:pt x="1695812" y="1140486"/>
                  </a:lnTo>
                  <a:lnTo>
                    <a:pt x="1674233" y="1099674"/>
                  </a:lnTo>
                  <a:lnTo>
                    <a:pt x="1651792" y="1059388"/>
                  </a:lnTo>
                  <a:lnTo>
                    <a:pt x="1628500" y="1019641"/>
                  </a:lnTo>
                  <a:lnTo>
                    <a:pt x="1604371" y="980446"/>
                  </a:lnTo>
                  <a:lnTo>
                    <a:pt x="1579416" y="941815"/>
                  </a:lnTo>
                  <a:lnTo>
                    <a:pt x="1553648" y="903761"/>
                  </a:lnTo>
                  <a:lnTo>
                    <a:pt x="1527080" y="866297"/>
                  </a:lnTo>
                  <a:lnTo>
                    <a:pt x="1499724" y="829435"/>
                  </a:lnTo>
                  <a:lnTo>
                    <a:pt x="1471592" y="793187"/>
                  </a:lnTo>
                  <a:lnTo>
                    <a:pt x="1442698" y="757568"/>
                  </a:lnTo>
                  <a:lnTo>
                    <a:pt x="1413053" y="722588"/>
                  </a:lnTo>
                  <a:lnTo>
                    <a:pt x="1382671" y="688261"/>
                  </a:lnTo>
                  <a:lnTo>
                    <a:pt x="1351563" y="654600"/>
                  </a:lnTo>
                  <a:lnTo>
                    <a:pt x="1319743" y="621617"/>
                  </a:lnTo>
                  <a:lnTo>
                    <a:pt x="1287222" y="589325"/>
                  </a:lnTo>
                  <a:lnTo>
                    <a:pt x="1254013" y="557737"/>
                  </a:lnTo>
                  <a:lnTo>
                    <a:pt x="1220130" y="526864"/>
                  </a:lnTo>
                  <a:lnTo>
                    <a:pt x="1185583" y="496721"/>
                  </a:lnTo>
                  <a:lnTo>
                    <a:pt x="1150386" y="467319"/>
                  </a:lnTo>
                  <a:lnTo>
                    <a:pt x="1114552" y="438671"/>
                  </a:lnTo>
                  <a:lnTo>
                    <a:pt x="1078092" y="410790"/>
                  </a:lnTo>
                  <a:lnTo>
                    <a:pt x="1041020" y="383688"/>
                  </a:lnTo>
                  <a:lnTo>
                    <a:pt x="1003347" y="357379"/>
                  </a:lnTo>
                  <a:lnTo>
                    <a:pt x="965087" y="331874"/>
                  </a:lnTo>
                  <a:lnTo>
                    <a:pt x="926251" y="307186"/>
                  </a:lnTo>
                  <a:lnTo>
                    <a:pt x="886853" y="283329"/>
                  </a:lnTo>
                  <a:lnTo>
                    <a:pt x="846905" y="260315"/>
                  </a:lnTo>
                  <a:lnTo>
                    <a:pt x="806419" y="238156"/>
                  </a:lnTo>
                  <a:lnTo>
                    <a:pt x="765408" y="216865"/>
                  </a:lnTo>
                  <a:lnTo>
                    <a:pt x="723884" y="196455"/>
                  </a:lnTo>
                  <a:lnTo>
                    <a:pt x="681861" y="176938"/>
                  </a:lnTo>
                  <a:lnTo>
                    <a:pt x="639349" y="158327"/>
                  </a:lnTo>
                  <a:lnTo>
                    <a:pt x="596363" y="140635"/>
                  </a:lnTo>
                  <a:lnTo>
                    <a:pt x="552914" y="123874"/>
                  </a:lnTo>
                  <a:lnTo>
                    <a:pt x="509015" y="108057"/>
                  </a:lnTo>
                  <a:lnTo>
                    <a:pt x="464678" y="93197"/>
                  </a:lnTo>
                  <a:lnTo>
                    <a:pt x="419917" y="79307"/>
                  </a:lnTo>
                  <a:lnTo>
                    <a:pt x="374742" y="66398"/>
                  </a:lnTo>
                  <a:lnTo>
                    <a:pt x="329168" y="54484"/>
                  </a:lnTo>
                  <a:lnTo>
                    <a:pt x="283207" y="43577"/>
                  </a:lnTo>
                  <a:lnTo>
                    <a:pt x="236870" y="33690"/>
                  </a:lnTo>
                  <a:lnTo>
                    <a:pt x="190171" y="24836"/>
                  </a:lnTo>
                  <a:lnTo>
                    <a:pt x="143122" y="17028"/>
                  </a:lnTo>
                  <a:lnTo>
                    <a:pt x="95735" y="10277"/>
                  </a:lnTo>
                  <a:lnTo>
                    <a:pt x="48023" y="4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8">
              <a:extLst>
                <a:ext uri="{FF2B5EF4-FFF2-40B4-BE49-F238E27FC236}">
                  <a16:creationId xmlns="" xmlns:a16="http://schemas.microsoft.com/office/drawing/2014/main" id="{C125F481-B9AD-4685-8155-9202F0088114}"/>
                </a:ext>
              </a:extLst>
            </p:cNvPr>
            <p:cNvSpPr/>
            <p:nvPr/>
          </p:nvSpPr>
          <p:spPr>
            <a:xfrm>
              <a:off x="3" y="1381029"/>
              <a:ext cx="2838450" cy="3026410"/>
            </a:xfrm>
            <a:custGeom>
              <a:avLst/>
              <a:gdLst/>
              <a:ahLst/>
              <a:cxnLst/>
              <a:rect l="l" t="t" r="r" b="b"/>
              <a:pathLst>
                <a:path w="2838450" h="3026410">
                  <a:moveTo>
                    <a:pt x="0" y="0"/>
                  </a:moveTo>
                  <a:lnTo>
                    <a:pt x="0" y="445452"/>
                  </a:lnTo>
                  <a:lnTo>
                    <a:pt x="50475" y="449368"/>
                  </a:lnTo>
                  <a:lnTo>
                    <a:pt x="100752" y="454259"/>
                  </a:lnTo>
                  <a:lnTo>
                    <a:pt x="150820" y="460118"/>
                  </a:lnTo>
                  <a:lnTo>
                    <a:pt x="200667" y="466942"/>
                  </a:lnTo>
                  <a:lnTo>
                    <a:pt x="250282" y="474725"/>
                  </a:lnTo>
                  <a:lnTo>
                    <a:pt x="299655" y="483464"/>
                  </a:lnTo>
                  <a:lnTo>
                    <a:pt x="348774" y="493152"/>
                  </a:lnTo>
                  <a:lnTo>
                    <a:pt x="397627" y="503786"/>
                  </a:lnTo>
                  <a:lnTo>
                    <a:pt x="446205" y="515361"/>
                  </a:lnTo>
                  <a:lnTo>
                    <a:pt x="494495" y="527873"/>
                  </a:lnTo>
                  <a:lnTo>
                    <a:pt x="542488" y="541315"/>
                  </a:lnTo>
                  <a:lnTo>
                    <a:pt x="590171" y="555684"/>
                  </a:lnTo>
                  <a:lnTo>
                    <a:pt x="637533" y="570975"/>
                  </a:lnTo>
                  <a:lnTo>
                    <a:pt x="684564" y="587184"/>
                  </a:lnTo>
                  <a:lnTo>
                    <a:pt x="731252" y="604305"/>
                  </a:lnTo>
                  <a:lnTo>
                    <a:pt x="777586" y="622334"/>
                  </a:lnTo>
                  <a:lnTo>
                    <a:pt x="823556" y="641266"/>
                  </a:lnTo>
                  <a:lnTo>
                    <a:pt x="869149" y="661096"/>
                  </a:lnTo>
                  <a:lnTo>
                    <a:pt x="914356" y="681820"/>
                  </a:lnTo>
                  <a:lnTo>
                    <a:pt x="959164" y="703434"/>
                  </a:lnTo>
                  <a:lnTo>
                    <a:pt x="1003563" y="725931"/>
                  </a:lnTo>
                  <a:lnTo>
                    <a:pt x="1047542" y="749308"/>
                  </a:lnTo>
                  <a:lnTo>
                    <a:pt x="1091089" y="773560"/>
                  </a:lnTo>
                  <a:lnTo>
                    <a:pt x="1134194" y="798682"/>
                  </a:lnTo>
                  <a:lnTo>
                    <a:pt x="1176845" y="824669"/>
                  </a:lnTo>
                  <a:lnTo>
                    <a:pt x="1219031" y="851518"/>
                  </a:lnTo>
                  <a:lnTo>
                    <a:pt x="1260742" y="879222"/>
                  </a:lnTo>
                  <a:lnTo>
                    <a:pt x="1301965" y="907777"/>
                  </a:lnTo>
                  <a:lnTo>
                    <a:pt x="1342691" y="937179"/>
                  </a:lnTo>
                  <a:lnTo>
                    <a:pt x="1382907" y="967423"/>
                  </a:lnTo>
                  <a:lnTo>
                    <a:pt x="1422603" y="998505"/>
                  </a:lnTo>
                  <a:lnTo>
                    <a:pt x="1461768" y="1030418"/>
                  </a:lnTo>
                  <a:lnTo>
                    <a:pt x="1500391" y="1063160"/>
                  </a:lnTo>
                  <a:lnTo>
                    <a:pt x="1538460" y="1096724"/>
                  </a:lnTo>
                  <a:lnTo>
                    <a:pt x="1575964" y="1131107"/>
                  </a:lnTo>
                  <a:lnTo>
                    <a:pt x="1612892" y="1166303"/>
                  </a:lnTo>
                  <a:lnTo>
                    <a:pt x="1649234" y="1202309"/>
                  </a:lnTo>
                  <a:lnTo>
                    <a:pt x="1684832" y="1238968"/>
                  </a:lnTo>
                  <a:lnTo>
                    <a:pt x="1719616" y="1276206"/>
                  </a:lnTo>
                  <a:lnTo>
                    <a:pt x="1753582" y="1314010"/>
                  </a:lnTo>
                  <a:lnTo>
                    <a:pt x="1786726" y="1352370"/>
                  </a:lnTo>
                  <a:lnTo>
                    <a:pt x="1819042" y="1391274"/>
                  </a:lnTo>
                  <a:lnTo>
                    <a:pt x="1850528" y="1430711"/>
                  </a:lnTo>
                  <a:lnTo>
                    <a:pt x="1881177" y="1470671"/>
                  </a:lnTo>
                  <a:lnTo>
                    <a:pt x="1910985" y="1511141"/>
                  </a:lnTo>
                  <a:lnTo>
                    <a:pt x="1939948" y="1552112"/>
                  </a:lnTo>
                  <a:lnTo>
                    <a:pt x="1968061" y="1593572"/>
                  </a:lnTo>
                  <a:lnTo>
                    <a:pt x="1995320" y="1635509"/>
                  </a:lnTo>
                  <a:lnTo>
                    <a:pt x="2021719" y="1677914"/>
                  </a:lnTo>
                  <a:lnTo>
                    <a:pt x="2047256" y="1720774"/>
                  </a:lnTo>
                  <a:lnTo>
                    <a:pt x="2071924" y="1764078"/>
                  </a:lnTo>
                  <a:lnTo>
                    <a:pt x="2095719" y="1807816"/>
                  </a:lnTo>
                  <a:lnTo>
                    <a:pt x="2118637" y="1851977"/>
                  </a:lnTo>
                  <a:lnTo>
                    <a:pt x="2140674" y="1896549"/>
                  </a:lnTo>
                  <a:lnTo>
                    <a:pt x="2161823" y="1941521"/>
                  </a:lnTo>
                  <a:lnTo>
                    <a:pt x="2182083" y="1986882"/>
                  </a:lnTo>
                  <a:lnTo>
                    <a:pt x="2201446" y="2032622"/>
                  </a:lnTo>
                  <a:lnTo>
                    <a:pt x="2219910" y="2078728"/>
                  </a:lnTo>
                  <a:lnTo>
                    <a:pt x="2237468" y="2125191"/>
                  </a:lnTo>
                  <a:lnTo>
                    <a:pt x="2254118" y="2171998"/>
                  </a:lnTo>
                  <a:lnTo>
                    <a:pt x="2269854" y="2219139"/>
                  </a:lnTo>
                  <a:lnTo>
                    <a:pt x="2284672" y="2266602"/>
                  </a:lnTo>
                  <a:lnTo>
                    <a:pt x="2298566" y="2314377"/>
                  </a:lnTo>
                  <a:lnTo>
                    <a:pt x="2311533" y="2362453"/>
                  </a:lnTo>
                  <a:lnTo>
                    <a:pt x="2323569" y="2410818"/>
                  </a:lnTo>
                  <a:lnTo>
                    <a:pt x="2334667" y="2459461"/>
                  </a:lnTo>
                  <a:lnTo>
                    <a:pt x="2344825" y="2508372"/>
                  </a:lnTo>
                  <a:lnTo>
                    <a:pt x="2354036" y="2557538"/>
                  </a:lnTo>
                  <a:lnTo>
                    <a:pt x="2362298" y="2606950"/>
                  </a:lnTo>
                  <a:lnTo>
                    <a:pt x="2369605" y="2656596"/>
                  </a:lnTo>
                  <a:lnTo>
                    <a:pt x="2375952" y="2706464"/>
                  </a:lnTo>
                  <a:lnTo>
                    <a:pt x="2381335" y="2756544"/>
                  </a:lnTo>
                  <a:lnTo>
                    <a:pt x="2385750" y="2806825"/>
                  </a:lnTo>
                  <a:lnTo>
                    <a:pt x="2389191" y="2857296"/>
                  </a:lnTo>
                  <a:lnTo>
                    <a:pt x="2391655" y="2907945"/>
                  </a:lnTo>
                  <a:lnTo>
                    <a:pt x="2393137" y="2958762"/>
                  </a:lnTo>
                  <a:lnTo>
                    <a:pt x="2393632" y="3009734"/>
                  </a:lnTo>
                  <a:lnTo>
                    <a:pt x="2393442" y="3025800"/>
                  </a:lnTo>
                  <a:lnTo>
                    <a:pt x="2838043" y="3025800"/>
                  </a:lnTo>
                  <a:lnTo>
                    <a:pt x="2837841" y="2960906"/>
                  </a:lnTo>
                  <a:lnTo>
                    <a:pt x="2836667" y="2912257"/>
                  </a:lnTo>
                  <a:lnTo>
                    <a:pt x="2834719" y="2863795"/>
                  </a:lnTo>
                  <a:lnTo>
                    <a:pt x="2832001" y="2815524"/>
                  </a:lnTo>
                  <a:lnTo>
                    <a:pt x="2828520" y="2767451"/>
                  </a:lnTo>
                  <a:lnTo>
                    <a:pt x="2824282" y="2719583"/>
                  </a:lnTo>
                  <a:lnTo>
                    <a:pt x="2819293" y="2671925"/>
                  </a:lnTo>
                  <a:lnTo>
                    <a:pt x="2813559" y="2624483"/>
                  </a:lnTo>
                  <a:lnTo>
                    <a:pt x="2807086" y="2577263"/>
                  </a:lnTo>
                  <a:lnTo>
                    <a:pt x="2799880" y="2530272"/>
                  </a:lnTo>
                  <a:lnTo>
                    <a:pt x="2791946" y="2483515"/>
                  </a:lnTo>
                  <a:lnTo>
                    <a:pt x="2783292" y="2436999"/>
                  </a:lnTo>
                  <a:lnTo>
                    <a:pt x="2773923" y="2390729"/>
                  </a:lnTo>
                  <a:lnTo>
                    <a:pt x="2763844" y="2344711"/>
                  </a:lnTo>
                  <a:lnTo>
                    <a:pt x="2753063" y="2298952"/>
                  </a:lnTo>
                  <a:lnTo>
                    <a:pt x="2741584" y="2253458"/>
                  </a:lnTo>
                  <a:lnTo>
                    <a:pt x="2729414" y="2208234"/>
                  </a:lnTo>
                  <a:lnTo>
                    <a:pt x="2716559" y="2163288"/>
                  </a:lnTo>
                  <a:lnTo>
                    <a:pt x="2703026" y="2118624"/>
                  </a:lnTo>
                  <a:lnTo>
                    <a:pt x="2688819" y="2074248"/>
                  </a:lnTo>
                  <a:lnTo>
                    <a:pt x="2673945" y="2030168"/>
                  </a:lnTo>
                  <a:lnTo>
                    <a:pt x="2658410" y="1986389"/>
                  </a:lnTo>
                  <a:lnTo>
                    <a:pt x="2642220" y="1942916"/>
                  </a:lnTo>
                  <a:lnTo>
                    <a:pt x="2625381" y="1899757"/>
                  </a:lnTo>
                  <a:lnTo>
                    <a:pt x="2607898" y="1856917"/>
                  </a:lnTo>
                  <a:lnTo>
                    <a:pt x="2589779" y="1814402"/>
                  </a:lnTo>
                  <a:lnTo>
                    <a:pt x="2571029" y="1772218"/>
                  </a:lnTo>
                  <a:lnTo>
                    <a:pt x="2551653" y="1730371"/>
                  </a:lnTo>
                  <a:lnTo>
                    <a:pt x="2531659" y="1688868"/>
                  </a:lnTo>
                  <a:lnTo>
                    <a:pt x="2511051" y="1647714"/>
                  </a:lnTo>
                  <a:lnTo>
                    <a:pt x="2489837" y="1606915"/>
                  </a:lnTo>
                  <a:lnTo>
                    <a:pt x="2468021" y="1566478"/>
                  </a:lnTo>
                  <a:lnTo>
                    <a:pt x="2445611" y="1526409"/>
                  </a:lnTo>
                  <a:lnTo>
                    <a:pt x="2422611" y="1486713"/>
                  </a:lnTo>
                  <a:lnTo>
                    <a:pt x="2399028" y="1447396"/>
                  </a:lnTo>
                  <a:lnTo>
                    <a:pt x="2374868" y="1408465"/>
                  </a:lnTo>
                  <a:lnTo>
                    <a:pt x="2350137" y="1369926"/>
                  </a:lnTo>
                  <a:lnTo>
                    <a:pt x="2324842" y="1331785"/>
                  </a:lnTo>
                  <a:lnTo>
                    <a:pt x="2298987" y="1294047"/>
                  </a:lnTo>
                  <a:lnTo>
                    <a:pt x="2272579" y="1256719"/>
                  </a:lnTo>
                  <a:lnTo>
                    <a:pt x="2245624" y="1219807"/>
                  </a:lnTo>
                  <a:lnTo>
                    <a:pt x="2218127" y="1183317"/>
                  </a:lnTo>
                  <a:lnTo>
                    <a:pt x="2190096" y="1147255"/>
                  </a:lnTo>
                  <a:lnTo>
                    <a:pt x="2161536" y="1111628"/>
                  </a:lnTo>
                  <a:lnTo>
                    <a:pt x="2132453" y="1076440"/>
                  </a:lnTo>
                  <a:lnTo>
                    <a:pt x="2102853" y="1041698"/>
                  </a:lnTo>
                  <a:lnTo>
                    <a:pt x="2072741" y="1007409"/>
                  </a:lnTo>
                  <a:lnTo>
                    <a:pt x="2042125" y="973578"/>
                  </a:lnTo>
                  <a:lnTo>
                    <a:pt x="2011010" y="940211"/>
                  </a:lnTo>
                  <a:lnTo>
                    <a:pt x="1979401" y="907314"/>
                  </a:lnTo>
                  <a:lnTo>
                    <a:pt x="1947306" y="874894"/>
                  </a:lnTo>
                  <a:lnTo>
                    <a:pt x="1914729" y="842956"/>
                  </a:lnTo>
                  <a:lnTo>
                    <a:pt x="1881678" y="811507"/>
                  </a:lnTo>
                  <a:lnTo>
                    <a:pt x="1848157" y="780553"/>
                  </a:lnTo>
                  <a:lnTo>
                    <a:pt x="1814173" y="750099"/>
                  </a:lnTo>
                  <a:lnTo>
                    <a:pt x="1779733" y="720151"/>
                  </a:lnTo>
                  <a:lnTo>
                    <a:pt x="1744841" y="690716"/>
                  </a:lnTo>
                  <a:lnTo>
                    <a:pt x="1709504" y="661801"/>
                  </a:lnTo>
                  <a:lnTo>
                    <a:pt x="1673729" y="633409"/>
                  </a:lnTo>
                  <a:lnTo>
                    <a:pt x="1637520" y="605549"/>
                  </a:lnTo>
                  <a:lnTo>
                    <a:pt x="1600884" y="578226"/>
                  </a:lnTo>
                  <a:lnTo>
                    <a:pt x="1563827" y="551445"/>
                  </a:lnTo>
                  <a:lnTo>
                    <a:pt x="1526355" y="525214"/>
                  </a:lnTo>
                  <a:lnTo>
                    <a:pt x="1488475" y="499538"/>
                  </a:lnTo>
                  <a:lnTo>
                    <a:pt x="1450191" y="474423"/>
                  </a:lnTo>
                  <a:lnTo>
                    <a:pt x="1411510" y="449874"/>
                  </a:lnTo>
                  <a:lnTo>
                    <a:pt x="1372438" y="425900"/>
                  </a:lnTo>
                  <a:lnTo>
                    <a:pt x="1332981" y="402504"/>
                  </a:lnTo>
                  <a:lnTo>
                    <a:pt x="1293145" y="379694"/>
                  </a:lnTo>
                  <a:lnTo>
                    <a:pt x="1252936" y="357475"/>
                  </a:lnTo>
                  <a:lnTo>
                    <a:pt x="1212360" y="335853"/>
                  </a:lnTo>
                  <a:lnTo>
                    <a:pt x="1171423" y="314835"/>
                  </a:lnTo>
                  <a:lnTo>
                    <a:pt x="1130131" y="294427"/>
                  </a:lnTo>
                  <a:lnTo>
                    <a:pt x="1088489" y="274634"/>
                  </a:lnTo>
                  <a:lnTo>
                    <a:pt x="1046505" y="255462"/>
                  </a:lnTo>
                  <a:lnTo>
                    <a:pt x="1004184" y="236918"/>
                  </a:lnTo>
                  <a:lnTo>
                    <a:pt x="961532" y="219008"/>
                  </a:lnTo>
                  <a:lnTo>
                    <a:pt x="918555" y="201738"/>
                  </a:lnTo>
                  <a:lnTo>
                    <a:pt x="875259" y="185114"/>
                  </a:lnTo>
                  <a:lnTo>
                    <a:pt x="831649" y="169141"/>
                  </a:lnTo>
                  <a:lnTo>
                    <a:pt x="787733" y="153826"/>
                  </a:lnTo>
                  <a:lnTo>
                    <a:pt x="743516" y="139176"/>
                  </a:lnTo>
                  <a:lnTo>
                    <a:pt x="699004" y="125195"/>
                  </a:lnTo>
                  <a:lnTo>
                    <a:pt x="654203" y="111890"/>
                  </a:lnTo>
                  <a:lnTo>
                    <a:pt x="609118" y="99268"/>
                  </a:lnTo>
                  <a:lnTo>
                    <a:pt x="563757" y="87333"/>
                  </a:lnTo>
                  <a:lnTo>
                    <a:pt x="518125" y="76093"/>
                  </a:lnTo>
                  <a:lnTo>
                    <a:pt x="472227" y="65553"/>
                  </a:lnTo>
                  <a:lnTo>
                    <a:pt x="426071" y="55720"/>
                  </a:lnTo>
                  <a:lnTo>
                    <a:pt x="379662" y="46598"/>
                  </a:lnTo>
                  <a:lnTo>
                    <a:pt x="333006" y="38195"/>
                  </a:lnTo>
                  <a:lnTo>
                    <a:pt x="286108" y="30517"/>
                  </a:lnTo>
                  <a:lnTo>
                    <a:pt x="238976" y="23569"/>
                  </a:lnTo>
                  <a:lnTo>
                    <a:pt x="191615" y="17358"/>
                  </a:lnTo>
                  <a:lnTo>
                    <a:pt x="144030" y="11889"/>
                  </a:lnTo>
                  <a:lnTo>
                    <a:pt x="96229" y="7169"/>
                  </a:lnTo>
                  <a:lnTo>
                    <a:pt x="48217" y="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9">
              <a:extLst>
                <a:ext uri="{FF2B5EF4-FFF2-40B4-BE49-F238E27FC236}">
                  <a16:creationId xmlns="" xmlns:a16="http://schemas.microsoft.com/office/drawing/2014/main" id="{F5AA746B-FC59-4A91-A6E5-A1B7942011ED}"/>
                </a:ext>
              </a:extLst>
            </p:cNvPr>
            <p:cNvSpPr/>
            <p:nvPr/>
          </p:nvSpPr>
          <p:spPr>
            <a:xfrm>
              <a:off x="457" y="4378720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4332439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0">
              <a:extLst>
                <a:ext uri="{FF2B5EF4-FFF2-40B4-BE49-F238E27FC236}">
                  <a16:creationId xmlns="" xmlns:a16="http://schemas.microsoft.com/office/drawing/2014/main" id="{2133F768-D046-48FD-A8BF-4D313CBBF0DF}"/>
                </a:ext>
              </a:extLst>
            </p:cNvPr>
            <p:cNvSpPr/>
            <p:nvPr/>
          </p:nvSpPr>
          <p:spPr>
            <a:xfrm>
              <a:off x="457" y="4391025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0" y="0"/>
                  </a:moveTo>
                  <a:lnTo>
                    <a:pt x="4332439" y="0"/>
                  </a:lnTo>
                </a:path>
              </a:pathLst>
            </a:custGeom>
            <a:ln w="508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1">
              <a:extLst>
                <a:ext uri="{FF2B5EF4-FFF2-40B4-BE49-F238E27FC236}">
                  <a16:creationId xmlns="" xmlns:a16="http://schemas.microsoft.com/office/drawing/2014/main" id="{F0835709-F549-4C8C-8FD1-59063D39C3FD}"/>
                </a:ext>
              </a:extLst>
            </p:cNvPr>
            <p:cNvSpPr/>
            <p:nvPr/>
          </p:nvSpPr>
          <p:spPr>
            <a:xfrm>
              <a:off x="-1" y="3179202"/>
              <a:ext cx="4341495" cy="12700"/>
            </a:xfrm>
            <a:custGeom>
              <a:avLst/>
              <a:gdLst/>
              <a:ahLst/>
              <a:cxnLst/>
              <a:rect l="l" t="t" r="r" b="b"/>
              <a:pathLst>
                <a:path w="4341495" h="12700">
                  <a:moveTo>
                    <a:pt x="0" y="12700"/>
                  </a:moveTo>
                  <a:lnTo>
                    <a:pt x="4341164" y="0"/>
                  </a:lnTo>
                </a:path>
              </a:pathLst>
            </a:custGeom>
            <a:ln w="508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2">
              <a:extLst>
                <a:ext uri="{FF2B5EF4-FFF2-40B4-BE49-F238E27FC236}">
                  <a16:creationId xmlns="" xmlns:a16="http://schemas.microsoft.com/office/drawing/2014/main" id="{715B7986-3597-4845-BBE7-428831DD5225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3">
              <a:extLst>
                <a:ext uri="{FF2B5EF4-FFF2-40B4-BE49-F238E27FC236}">
                  <a16:creationId xmlns="" xmlns:a16="http://schemas.microsoft.com/office/drawing/2014/main" id="{ADF9B939-BA06-4CFD-BE72-2D17ECDE5F67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4">
              <a:extLst>
                <a:ext uri="{FF2B5EF4-FFF2-40B4-BE49-F238E27FC236}">
                  <a16:creationId xmlns="" xmlns:a16="http://schemas.microsoft.com/office/drawing/2014/main" id="{A2BACA51-265D-4EA0-AB9A-DDF4B4F341E2}"/>
                </a:ext>
              </a:extLst>
            </p:cNvPr>
            <p:cNvSpPr/>
            <p:nvPr/>
          </p:nvSpPr>
          <p:spPr>
            <a:xfrm>
              <a:off x="-20828" y="3938178"/>
              <a:ext cx="381658" cy="462937"/>
            </a:xfrm>
            <a:custGeom>
              <a:avLst/>
              <a:gdLst/>
              <a:ahLst/>
              <a:cxnLst/>
              <a:rect l="l" t="t" r="r" b="b"/>
              <a:pathLst>
                <a:path w="274320" h="332739">
                  <a:moveTo>
                    <a:pt x="0" y="0"/>
                  </a:moveTo>
                  <a:lnTo>
                    <a:pt x="0" y="332333"/>
                  </a:lnTo>
                  <a:lnTo>
                    <a:pt x="273824" y="332333"/>
                  </a:lnTo>
                  <a:lnTo>
                    <a:pt x="270369" y="283790"/>
                  </a:lnTo>
                  <a:lnTo>
                    <a:pt x="260323" y="237377"/>
                  </a:lnTo>
                  <a:lnTo>
                    <a:pt x="244163" y="193573"/>
                  </a:lnTo>
                  <a:lnTo>
                    <a:pt x="222368" y="152852"/>
                  </a:lnTo>
                  <a:lnTo>
                    <a:pt x="195414" y="115693"/>
                  </a:lnTo>
                  <a:lnTo>
                    <a:pt x="163781" y="82572"/>
                  </a:lnTo>
                  <a:lnTo>
                    <a:pt x="127945" y="53965"/>
                  </a:lnTo>
                  <a:lnTo>
                    <a:pt x="88384" y="30350"/>
                  </a:lnTo>
                  <a:lnTo>
                    <a:pt x="45576" y="1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5">
              <a:extLst>
                <a:ext uri="{FF2B5EF4-FFF2-40B4-BE49-F238E27FC236}">
                  <a16:creationId xmlns="" xmlns:a16="http://schemas.microsoft.com/office/drawing/2014/main" id="{1998C1F8-9056-4437-AA59-7B4F51323137}"/>
                </a:ext>
              </a:extLst>
            </p:cNvPr>
            <p:cNvSpPr/>
            <p:nvPr/>
          </p:nvSpPr>
          <p:spPr>
            <a:xfrm>
              <a:off x="4268781" y="4270241"/>
              <a:ext cx="124536" cy="213042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" name="object 22">
            <a:extLst>
              <a:ext uri="{FF2B5EF4-FFF2-40B4-BE49-F238E27FC236}">
                <a16:creationId xmlns="" xmlns:a16="http://schemas.microsoft.com/office/drawing/2014/main" id="{24FE61E8-DE9C-4415-BCA7-E9547EC74263}"/>
              </a:ext>
            </a:extLst>
          </p:cNvPr>
          <p:cNvSpPr txBox="1"/>
          <p:nvPr/>
        </p:nvSpPr>
        <p:spPr>
          <a:xfrm>
            <a:off x="1765300" y="5268216"/>
            <a:ext cx="4007756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Tx/>
              <a:buChar char="•"/>
              <a:tabLst/>
              <a:defRPr/>
            </a:pPr>
            <a:r>
              <a:rPr kumimoji="0" lang="ru-RU" altLang="ru-RU" sz="11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SemiBold" pitchFamily="2" charset="0"/>
                <a:cs typeface="Montserrat SemiBold" pitchFamily="2" charset="0"/>
              </a:rPr>
              <a:t>Организация межмуниципальной транспортно-логистической компании;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Tx/>
              <a:buChar char="•"/>
              <a:tabLst/>
              <a:defRPr/>
            </a:pPr>
            <a:r>
              <a:rPr kumimoji="0" lang="ru-RU" altLang="ru-RU" sz="11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SemiBold" pitchFamily="2" charset="0"/>
                <a:cs typeface="Montserrat SemiBold" pitchFamily="2" charset="0"/>
              </a:rPr>
              <a:t>Поведение системной ревизии СМСП на предмет их готовности ориентирования на экспорт, систематизация их потребностей;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Tx/>
              <a:buChar char="•"/>
              <a:tabLst/>
              <a:defRPr/>
            </a:pPr>
            <a:r>
              <a:rPr kumimoji="0" lang="ru-RU" altLang="ru-RU" sz="11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SemiBold" pitchFamily="2" charset="0"/>
                <a:cs typeface="Montserrat SemiBold" pitchFamily="2" charset="0"/>
              </a:rPr>
              <a:t>Организация совместно с областными институтами поддержки бизнеса экспортных миссий; участие местных производителей в выставках и форумах, размещение на международных площадках, поиск агентов продвижения и зарубежных партнеров;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buClr>
                <a:srgbClr val="FFDE16"/>
              </a:buClr>
              <a:buSzPct val="200000"/>
              <a:buFontTx/>
              <a:buChar char="•"/>
              <a:tabLst/>
              <a:defRPr/>
            </a:pPr>
            <a:r>
              <a:rPr kumimoji="0" lang="ru-RU" altLang="ru-RU" sz="11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SemiBold" pitchFamily="2" charset="0"/>
                <a:cs typeface="Montserrat SemiBold" pitchFamily="2" charset="0"/>
              </a:rPr>
              <a:t>Организация закупочных сессий на территории региона для формирования точек сбыта местным компаниями.</a:t>
            </a:r>
          </a:p>
        </p:txBody>
      </p:sp>
      <p:sp>
        <p:nvSpPr>
          <p:cNvPr id="26" name="object 4">
            <a:extLst>
              <a:ext uri="{FF2B5EF4-FFF2-40B4-BE49-F238E27FC236}">
                <a16:creationId xmlns="" xmlns:a16="http://schemas.microsoft.com/office/drawing/2014/main" id="{6566D10B-5D97-42E1-81F1-0679F8D99896}"/>
              </a:ext>
            </a:extLst>
          </p:cNvPr>
          <p:cNvSpPr txBox="1">
            <a:spLocks/>
          </p:cNvSpPr>
          <p:nvPr/>
        </p:nvSpPr>
        <p:spPr>
          <a:xfrm>
            <a:off x="443643" y="160680"/>
            <a:ext cx="7981315" cy="556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</a:rPr>
              <a:t>ГЕОГРАФИЯ РЕАЛИЗАЦИИ ПРОДУКЦИИ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50" b="1" i="0" u="none" strike="noStrike" kern="0" cap="none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450" b="1" i="0" u="none" strike="noStrike" kern="0" cap="none" spc="4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</a:rPr>
              <a:t>данные анкетирования и интервьюирования</a:t>
            </a:r>
            <a:endParaRPr kumimoji="0" lang="ru-RU" sz="14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60" name="object 8">
            <a:extLst>
              <a:ext uri="{FF2B5EF4-FFF2-40B4-BE49-F238E27FC236}">
                <a16:creationId xmlns="" xmlns:a16="http://schemas.microsoft.com/office/drawing/2014/main" id="{6251E0B5-1B9D-4505-AB74-ED9AA8600AD8}"/>
              </a:ext>
            </a:extLst>
          </p:cNvPr>
          <p:cNvSpPr/>
          <p:nvPr/>
        </p:nvSpPr>
        <p:spPr>
          <a:xfrm>
            <a:off x="9882410" y="6636854"/>
            <a:ext cx="809625" cy="92329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="" xmlns:a16="http://schemas.microsoft.com/office/drawing/2014/main" id="{41870878-70B7-B74C-B085-68637482E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2301" y="3019425"/>
            <a:ext cx="5562600" cy="130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Уватский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 МР</a:t>
            </a:r>
          </a:p>
          <a:p>
            <a:pPr marL="12700" marR="0" lvl="0" indent="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Розничная торговля (продовольственная и непродовольственная); услуги спецтехники; лесопереработка, лесозаготовка;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коммунальные услуги; производство хлебобулочных изделий; услуги банкетного зала; воспроизводство биологических водных ресурсов; автозапчасти;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услуги гостиничного бизнеса; строительство зимников, рекультивация, геологические работы;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услуги установки видеонаблюдения, пожарной сигнализации, электрооборудования;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транспортные услуги, услуги спецтехники; продукция растениеводства и животноводства (мясное, молочное); продукция овощеводства; кондитерские изделия; колбасные изделия;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40" name="object 16">
            <a:extLst>
              <a:ext uri="{FF2B5EF4-FFF2-40B4-BE49-F238E27FC236}">
                <a16:creationId xmlns="" xmlns:a16="http://schemas.microsoft.com/office/drawing/2014/main" id="{3ECDFE45-6ECA-AD43-AC1F-DDB71A32BF80}"/>
              </a:ext>
            </a:extLst>
          </p:cNvPr>
          <p:cNvSpPr txBox="1">
            <a:spLocks/>
          </p:cNvSpPr>
          <p:nvPr/>
        </p:nvSpPr>
        <p:spPr bwMode="auto">
          <a:xfrm>
            <a:off x="1222367" y="935841"/>
            <a:ext cx="8923337" cy="59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9855" rIns="0" bIns="0">
            <a:spAutoFit/>
          </a:bodyPr>
          <a:lstStyle>
            <a:lvl1pPr marL="31686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Международный рынок</a:t>
            </a:r>
          </a:p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42" name="object 16">
            <a:extLst>
              <a:ext uri="{FF2B5EF4-FFF2-40B4-BE49-F238E27FC236}">
                <a16:creationId xmlns="" xmlns:a16="http://schemas.microsoft.com/office/drawing/2014/main" id="{35319196-E07F-5D4A-9B1C-9080A3FCB729}"/>
              </a:ext>
            </a:extLst>
          </p:cNvPr>
          <p:cNvSpPr txBox="1">
            <a:spLocks/>
          </p:cNvSpPr>
          <p:nvPr/>
        </p:nvSpPr>
        <p:spPr bwMode="auto">
          <a:xfrm>
            <a:off x="1222368" y="1745119"/>
            <a:ext cx="8923337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9855" rIns="0" bIns="0">
            <a:spAutoFit/>
          </a:bodyPr>
          <a:lstStyle>
            <a:lvl1pPr marL="31686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Регионы РФ</a:t>
            </a:r>
          </a:p>
        </p:txBody>
      </p:sp>
      <p:sp>
        <p:nvSpPr>
          <p:cNvPr id="43" name="object 16">
            <a:extLst>
              <a:ext uri="{FF2B5EF4-FFF2-40B4-BE49-F238E27FC236}">
                <a16:creationId xmlns="" xmlns:a16="http://schemas.microsoft.com/office/drawing/2014/main" id="{48281212-F982-104D-9209-20C6168AC723}"/>
              </a:ext>
            </a:extLst>
          </p:cNvPr>
          <p:cNvSpPr txBox="1">
            <a:spLocks/>
          </p:cNvSpPr>
          <p:nvPr/>
        </p:nvSpPr>
        <p:spPr bwMode="auto">
          <a:xfrm>
            <a:off x="1231900" y="2181225"/>
            <a:ext cx="8923337" cy="63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9855" rIns="0" bIns="0">
            <a:spAutoFit/>
          </a:bodyPr>
          <a:lstStyle>
            <a:lvl1pPr marL="31686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68650" marR="0" lvl="0" indent="0" algn="l" defTabSz="914400" rtl="0" eaLnBrk="1" fontAlgn="auto" latinLnBrk="0" hangingPunct="1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Тюменская область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  <a:p>
            <a:pPr marL="316865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Розничная торговля; строительство дорог , рекультивация, геологические работы; транспортные услуги, услуги спецтехники;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28" name="object 81">
            <a:extLst>
              <a:ext uri="{FF2B5EF4-FFF2-40B4-BE49-F238E27FC236}">
                <a16:creationId xmlns="" xmlns:a16="http://schemas.microsoft.com/office/drawing/2014/main" id="{1499ED6D-BBF7-4BAC-8069-29288FADC317}"/>
              </a:ext>
            </a:extLst>
          </p:cNvPr>
          <p:cNvSpPr/>
          <p:nvPr/>
        </p:nvSpPr>
        <p:spPr>
          <a:xfrm>
            <a:off x="889628" y="5698124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81">
            <a:extLst>
              <a:ext uri="{FF2B5EF4-FFF2-40B4-BE49-F238E27FC236}">
                <a16:creationId xmlns="" xmlns:a16="http://schemas.microsoft.com/office/drawing/2014/main" id="{6C106A0F-8B86-41EF-B747-F91F6DE6000B}"/>
              </a:ext>
            </a:extLst>
          </p:cNvPr>
          <p:cNvSpPr/>
          <p:nvPr/>
        </p:nvSpPr>
        <p:spPr>
          <a:xfrm>
            <a:off x="6451072" y="5698124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Номер слайда 5">
            <a:extLst>
              <a:ext uri="{FF2B5EF4-FFF2-40B4-BE49-F238E27FC236}">
                <a16:creationId xmlns="" xmlns:a16="http://schemas.microsoft.com/office/drawing/2014/main" id="{EE0D9AF4-4BBD-4E84-8B23-CADDF7F06D58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38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2892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1B405DF1-FE16-4C0D-B407-67FD12E0FEF8}"/>
              </a:ext>
            </a:extLst>
          </p:cNvPr>
          <p:cNvSpPr/>
          <p:nvPr/>
        </p:nvSpPr>
        <p:spPr>
          <a:xfrm>
            <a:off x="1" y="36"/>
            <a:ext cx="8470899" cy="955040"/>
          </a:xfrm>
          <a:custGeom>
            <a:avLst/>
            <a:gdLst/>
            <a:ahLst/>
            <a:cxnLst/>
            <a:rect l="l" t="t" r="r" b="b"/>
            <a:pathLst>
              <a:path w="7922259" h="955040">
                <a:moveTo>
                  <a:pt x="7921879" y="76"/>
                </a:moveTo>
                <a:lnTo>
                  <a:pt x="0" y="0"/>
                </a:lnTo>
                <a:lnTo>
                  <a:pt x="0" y="952969"/>
                </a:lnTo>
                <a:lnTo>
                  <a:pt x="7076452" y="954570"/>
                </a:lnTo>
                <a:lnTo>
                  <a:pt x="7921879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109" y="151297"/>
            <a:ext cx="769899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>
                <a:latin typeface="+mj-lt"/>
              </a:rPr>
              <a:t>ОРГАНИЗАЦИОННЫЕ </a:t>
            </a:r>
            <a:r>
              <a:rPr spc="25" dirty="0">
                <a:latin typeface="+mj-lt"/>
              </a:rPr>
              <a:t>ПРОБЛЕМЫ,</a:t>
            </a:r>
            <a:r>
              <a:rPr lang="ru-RU" spc="25" dirty="0">
                <a:latin typeface="+mj-lt"/>
              </a:rPr>
              <a:t> </a:t>
            </a:r>
            <a:r>
              <a:rPr spc="20" dirty="0">
                <a:latin typeface="+mj-lt"/>
              </a:rPr>
              <a:t>ПРЕПЯТСТВУЮЩИЕ </a:t>
            </a:r>
            <a:r>
              <a:rPr spc="15" dirty="0">
                <a:latin typeface="+mj-lt"/>
              </a:rPr>
              <a:t>РАЗВИТИЮ</a:t>
            </a:r>
            <a:r>
              <a:rPr lang="ru-RU" spc="15">
                <a:latin typeface="+mj-lt"/>
              </a:rPr>
              <a:t>*</a:t>
            </a:r>
            <a:endParaRPr spc="5" dirty="0">
              <a:latin typeface="+mj-lt"/>
            </a:endParaRPr>
          </a:p>
        </p:txBody>
      </p:sp>
      <p:pic>
        <p:nvPicPr>
          <p:cNvPr id="30" name="Рисунок 9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300" y="1724025"/>
            <a:ext cx="8839200" cy="527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Рисунок 9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0688" y="4956175"/>
            <a:ext cx="906462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Рисунок 9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3863" y="3889375"/>
            <a:ext cx="90011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Рисунок 9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0688" y="2746375"/>
            <a:ext cx="906462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Рисунок 9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1800" y="1603375"/>
            <a:ext cx="8842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9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413" y="1603375"/>
            <a:ext cx="8763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Рисунок 9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38" y="3889375"/>
            <a:ext cx="8826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Рисунок 8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38" y="5032375"/>
            <a:ext cx="8826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Рисунок 8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3" y="2776538"/>
            <a:ext cx="88265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object 50"/>
          <p:cNvGrpSpPr>
            <a:grpSpLocks/>
          </p:cNvGrpSpPr>
          <p:nvPr/>
        </p:nvGrpSpPr>
        <p:grpSpPr bwMode="auto">
          <a:xfrm>
            <a:off x="3662363" y="2060575"/>
            <a:ext cx="3368675" cy="3367088"/>
            <a:chOff x="3642705" y="2498258"/>
            <a:chExt cx="3368040" cy="3368040"/>
          </a:xfrm>
        </p:grpSpPr>
        <p:sp>
          <p:nvSpPr>
            <p:cNvPr id="41" name="object 51"/>
            <p:cNvSpPr>
              <a:spLocks/>
            </p:cNvSpPr>
            <p:nvPr/>
          </p:nvSpPr>
          <p:spPr bwMode="auto">
            <a:xfrm>
              <a:off x="3731605" y="2587158"/>
              <a:ext cx="3190240" cy="3190240"/>
            </a:xfrm>
            <a:custGeom>
              <a:avLst/>
              <a:gdLst>
                <a:gd name="T0" fmla="*/ 1452330 w 3190240"/>
                <a:gd name="T1" fmla="*/ 6284 h 3190240"/>
                <a:gd name="T2" fmla="*/ 1267802 w 3190240"/>
                <a:gd name="T3" fmla="*/ 33571 h 3190240"/>
                <a:gd name="T4" fmla="*/ 1090777 w 3190240"/>
                <a:gd name="T5" fmla="*/ 81308 h 3190240"/>
                <a:gd name="T6" fmla="*/ 922520 w 3190240"/>
                <a:gd name="T7" fmla="*/ 148233 h 3190240"/>
                <a:gd name="T8" fmla="*/ 764292 w 3190240"/>
                <a:gd name="T9" fmla="*/ 233082 h 3190240"/>
                <a:gd name="T10" fmla="*/ 617358 w 3190240"/>
                <a:gd name="T11" fmla="*/ 334591 h 3190240"/>
                <a:gd name="T12" fmla="*/ 482979 w 3190240"/>
                <a:gd name="T13" fmla="*/ 451499 h 3190240"/>
                <a:gd name="T14" fmla="*/ 362420 w 3190240"/>
                <a:gd name="T15" fmla="*/ 582542 h 3190240"/>
                <a:gd name="T16" fmla="*/ 256943 w 3190240"/>
                <a:gd name="T17" fmla="*/ 726456 h 3190240"/>
                <a:gd name="T18" fmla="*/ 167812 w 3190240"/>
                <a:gd name="T19" fmla="*/ 881979 h 3190240"/>
                <a:gd name="T20" fmla="*/ 96288 w 3190240"/>
                <a:gd name="T21" fmla="*/ 1047847 h 3190240"/>
                <a:gd name="T22" fmla="*/ 43637 w 3190240"/>
                <a:gd name="T23" fmla="*/ 1222797 h 3190240"/>
                <a:gd name="T24" fmla="*/ 11119 w 3190240"/>
                <a:gd name="T25" fmla="*/ 1405566 h 3190240"/>
                <a:gd name="T26" fmla="*/ 0 w 3190240"/>
                <a:gd name="T27" fmla="*/ 1594891 h 3190240"/>
                <a:gd name="T28" fmla="*/ 11119 w 3190240"/>
                <a:gd name="T29" fmla="*/ 1784213 h 3190240"/>
                <a:gd name="T30" fmla="*/ 43637 w 3190240"/>
                <a:gd name="T31" fmla="*/ 1966980 h 3190240"/>
                <a:gd name="T32" fmla="*/ 96288 w 3190240"/>
                <a:gd name="T33" fmla="*/ 2141929 h 3190240"/>
                <a:gd name="T34" fmla="*/ 167812 w 3190240"/>
                <a:gd name="T35" fmla="*/ 2307795 h 3190240"/>
                <a:gd name="T36" fmla="*/ 256943 w 3190240"/>
                <a:gd name="T37" fmla="*/ 2463316 h 3190240"/>
                <a:gd name="T38" fmla="*/ 362420 w 3190240"/>
                <a:gd name="T39" fmla="*/ 2607230 h 3190240"/>
                <a:gd name="T40" fmla="*/ 482979 w 3190240"/>
                <a:gd name="T41" fmla="*/ 2738271 h 3190240"/>
                <a:gd name="T42" fmla="*/ 617358 w 3190240"/>
                <a:gd name="T43" fmla="*/ 2855179 h 3190240"/>
                <a:gd name="T44" fmla="*/ 764292 w 3190240"/>
                <a:gd name="T45" fmla="*/ 2956688 h 3190240"/>
                <a:gd name="T46" fmla="*/ 922520 w 3190240"/>
                <a:gd name="T47" fmla="*/ 3041537 h 3190240"/>
                <a:gd name="T48" fmla="*/ 1090777 w 3190240"/>
                <a:gd name="T49" fmla="*/ 3108461 h 3190240"/>
                <a:gd name="T50" fmla="*/ 1267802 w 3190240"/>
                <a:gd name="T51" fmla="*/ 3156198 h 3190240"/>
                <a:gd name="T52" fmla="*/ 1452330 w 3190240"/>
                <a:gd name="T53" fmla="*/ 3183485 h 3190240"/>
                <a:gd name="T54" fmla="*/ 1642767 w 3190240"/>
                <a:gd name="T55" fmla="*/ 3189065 h 3190240"/>
                <a:gd name="T56" fmla="*/ 1830569 w 3190240"/>
                <a:gd name="T57" fmla="*/ 3172477 h 3190240"/>
                <a:gd name="T58" fmla="*/ 2011500 w 3190240"/>
                <a:gd name="T59" fmla="*/ 3134807 h 3190240"/>
                <a:gd name="T60" fmla="*/ 2184296 w 3190240"/>
                <a:gd name="T61" fmla="*/ 3077318 h 3190240"/>
                <a:gd name="T62" fmla="*/ 2347695 w 3190240"/>
                <a:gd name="T63" fmla="*/ 3001274 h 3190240"/>
                <a:gd name="T64" fmla="*/ 2500432 w 3190240"/>
                <a:gd name="T65" fmla="*/ 2907937 h 3190240"/>
                <a:gd name="T66" fmla="*/ 2641246 w 3190240"/>
                <a:gd name="T67" fmla="*/ 2798571 h 3190240"/>
                <a:gd name="T68" fmla="*/ 2768873 w 3190240"/>
                <a:gd name="T69" fmla="*/ 2674438 h 3190240"/>
                <a:gd name="T70" fmla="*/ 2882049 w 3190240"/>
                <a:gd name="T71" fmla="*/ 2536803 h 3190240"/>
                <a:gd name="T72" fmla="*/ 2979511 w 3190240"/>
                <a:gd name="T73" fmla="*/ 2386928 h 3190240"/>
                <a:gd name="T74" fmla="*/ 3059997 w 3190240"/>
                <a:gd name="T75" fmla="*/ 2226076 h 3190240"/>
                <a:gd name="T76" fmla="*/ 3122243 w 3190240"/>
                <a:gd name="T77" fmla="*/ 2055511 h 3190240"/>
                <a:gd name="T78" fmla="*/ 3164987 w 3190240"/>
                <a:gd name="T79" fmla="*/ 1876495 h 3190240"/>
                <a:gd name="T80" fmla="*/ 3186963 w 3190240"/>
                <a:gd name="T81" fmla="*/ 1690293 h 3190240"/>
                <a:gd name="T82" fmla="*/ 3186963 w 3190240"/>
                <a:gd name="T83" fmla="*/ 1499488 h 3190240"/>
                <a:gd name="T84" fmla="*/ 3164987 w 3190240"/>
                <a:gd name="T85" fmla="*/ 1313283 h 3190240"/>
                <a:gd name="T86" fmla="*/ 3122243 w 3190240"/>
                <a:gd name="T87" fmla="*/ 1134265 h 3190240"/>
                <a:gd name="T88" fmla="*/ 3059997 w 3190240"/>
                <a:gd name="T89" fmla="*/ 963698 h 3190240"/>
                <a:gd name="T90" fmla="*/ 2979511 w 3190240"/>
                <a:gd name="T91" fmla="*/ 802845 h 3190240"/>
                <a:gd name="T92" fmla="*/ 2882049 w 3190240"/>
                <a:gd name="T93" fmla="*/ 652969 h 3190240"/>
                <a:gd name="T94" fmla="*/ 2768873 w 3190240"/>
                <a:gd name="T95" fmla="*/ 515333 h 3190240"/>
                <a:gd name="T96" fmla="*/ 2641246 w 3190240"/>
                <a:gd name="T97" fmla="*/ 391200 h 3190240"/>
                <a:gd name="T98" fmla="*/ 2500432 w 3190240"/>
                <a:gd name="T99" fmla="*/ 281833 h 3190240"/>
                <a:gd name="T100" fmla="*/ 2347695 w 3190240"/>
                <a:gd name="T101" fmla="*/ 188496 h 3190240"/>
                <a:gd name="T102" fmla="*/ 2184296 w 3190240"/>
                <a:gd name="T103" fmla="*/ 112451 h 3190240"/>
                <a:gd name="T104" fmla="*/ 2011500 w 3190240"/>
                <a:gd name="T105" fmla="*/ 54962 h 3190240"/>
                <a:gd name="T106" fmla="*/ 1830569 w 3190240"/>
                <a:gd name="T107" fmla="*/ 17292 h 3190240"/>
                <a:gd name="T108" fmla="*/ 1642767 w 3190240"/>
                <a:gd name="T109" fmla="*/ 704 h 319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0240" h="3190240">
                  <a:moveTo>
                    <a:pt x="1594891" y="0"/>
                  </a:moveTo>
                  <a:lnTo>
                    <a:pt x="1547013" y="704"/>
                  </a:lnTo>
                  <a:lnTo>
                    <a:pt x="1499487" y="2806"/>
                  </a:lnTo>
                  <a:lnTo>
                    <a:pt x="1452330" y="6284"/>
                  </a:lnTo>
                  <a:lnTo>
                    <a:pt x="1405563" y="11119"/>
                  </a:lnTo>
                  <a:lnTo>
                    <a:pt x="1359207" y="17292"/>
                  </a:lnTo>
                  <a:lnTo>
                    <a:pt x="1313280" y="24783"/>
                  </a:lnTo>
                  <a:lnTo>
                    <a:pt x="1267802" y="33571"/>
                  </a:lnTo>
                  <a:lnTo>
                    <a:pt x="1222793" y="43637"/>
                  </a:lnTo>
                  <a:lnTo>
                    <a:pt x="1178272" y="54962"/>
                  </a:lnTo>
                  <a:lnTo>
                    <a:pt x="1134261" y="67526"/>
                  </a:lnTo>
                  <a:lnTo>
                    <a:pt x="1090777" y="81308"/>
                  </a:lnTo>
                  <a:lnTo>
                    <a:pt x="1047841" y="96290"/>
                  </a:lnTo>
                  <a:lnTo>
                    <a:pt x="1005474" y="112451"/>
                  </a:lnTo>
                  <a:lnTo>
                    <a:pt x="963693" y="129772"/>
                  </a:lnTo>
                  <a:lnTo>
                    <a:pt x="922520" y="148233"/>
                  </a:lnTo>
                  <a:lnTo>
                    <a:pt x="881973" y="167814"/>
                  </a:lnTo>
                  <a:lnTo>
                    <a:pt x="842073" y="188496"/>
                  </a:lnTo>
                  <a:lnTo>
                    <a:pt x="802840" y="210258"/>
                  </a:lnTo>
                  <a:lnTo>
                    <a:pt x="764292" y="233082"/>
                  </a:lnTo>
                  <a:lnTo>
                    <a:pt x="726450" y="256946"/>
                  </a:lnTo>
                  <a:lnTo>
                    <a:pt x="689334" y="281833"/>
                  </a:lnTo>
                  <a:lnTo>
                    <a:pt x="652963" y="307721"/>
                  </a:lnTo>
                  <a:lnTo>
                    <a:pt x="617358" y="334591"/>
                  </a:lnTo>
                  <a:lnTo>
                    <a:pt x="582537" y="362424"/>
                  </a:lnTo>
                  <a:lnTo>
                    <a:pt x="548520" y="391200"/>
                  </a:lnTo>
                  <a:lnTo>
                    <a:pt x="515328" y="420898"/>
                  </a:lnTo>
                  <a:lnTo>
                    <a:pt x="482979" y="451499"/>
                  </a:lnTo>
                  <a:lnTo>
                    <a:pt x="451495" y="482984"/>
                  </a:lnTo>
                  <a:lnTo>
                    <a:pt x="420893" y="515333"/>
                  </a:lnTo>
                  <a:lnTo>
                    <a:pt x="391195" y="548525"/>
                  </a:lnTo>
                  <a:lnTo>
                    <a:pt x="362420" y="582542"/>
                  </a:lnTo>
                  <a:lnTo>
                    <a:pt x="334588" y="617363"/>
                  </a:lnTo>
                  <a:lnTo>
                    <a:pt x="307717" y="652969"/>
                  </a:lnTo>
                  <a:lnTo>
                    <a:pt x="281829" y="689340"/>
                  </a:lnTo>
                  <a:lnTo>
                    <a:pt x="256943" y="726456"/>
                  </a:lnTo>
                  <a:lnTo>
                    <a:pt x="233079" y="764298"/>
                  </a:lnTo>
                  <a:lnTo>
                    <a:pt x="210255" y="802845"/>
                  </a:lnTo>
                  <a:lnTo>
                    <a:pt x="188493" y="842079"/>
                  </a:lnTo>
                  <a:lnTo>
                    <a:pt x="167812" y="881979"/>
                  </a:lnTo>
                  <a:lnTo>
                    <a:pt x="148231" y="922525"/>
                  </a:lnTo>
                  <a:lnTo>
                    <a:pt x="129770" y="963698"/>
                  </a:lnTo>
                  <a:lnTo>
                    <a:pt x="112449" y="1005479"/>
                  </a:lnTo>
                  <a:lnTo>
                    <a:pt x="96288" y="1047847"/>
                  </a:lnTo>
                  <a:lnTo>
                    <a:pt x="81307" y="1090782"/>
                  </a:lnTo>
                  <a:lnTo>
                    <a:pt x="67525" y="1134265"/>
                  </a:lnTo>
                  <a:lnTo>
                    <a:pt x="54961" y="1178277"/>
                  </a:lnTo>
                  <a:lnTo>
                    <a:pt x="43637" y="1222797"/>
                  </a:lnTo>
                  <a:lnTo>
                    <a:pt x="33570" y="1267805"/>
                  </a:lnTo>
                  <a:lnTo>
                    <a:pt x="24782" y="1313283"/>
                  </a:lnTo>
                  <a:lnTo>
                    <a:pt x="17292" y="1359210"/>
                  </a:lnTo>
                  <a:lnTo>
                    <a:pt x="11119" y="1405566"/>
                  </a:lnTo>
                  <a:lnTo>
                    <a:pt x="6284" y="1452332"/>
                  </a:lnTo>
                  <a:lnTo>
                    <a:pt x="2806" y="1499488"/>
                  </a:lnTo>
                  <a:lnTo>
                    <a:pt x="704" y="1547014"/>
                  </a:lnTo>
                  <a:lnTo>
                    <a:pt x="0" y="1594891"/>
                  </a:lnTo>
                  <a:lnTo>
                    <a:pt x="704" y="1642767"/>
                  </a:lnTo>
                  <a:lnTo>
                    <a:pt x="2806" y="1690293"/>
                  </a:lnTo>
                  <a:lnTo>
                    <a:pt x="6284" y="1737448"/>
                  </a:lnTo>
                  <a:lnTo>
                    <a:pt x="11119" y="1784213"/>
                  </a:lnTo>
                  <a:lnTo>
                    <a:pt x="17292" y="1830569"/>
                  </a:lnTo>
                  <a:lnTo>
                    <a:pt x="24782" y="1876495"/>
                  </a:lnTo>
                  <a:lnTo>
                    <a:pt x="33570" y="1921972"/>
                  </a:lnTo>
                  <a:lnTo>
                    <a:pt x="43637" y="1966980"/>
                  </a:lnTo>
                  <a:lnTo>
                    <a:pt x="54961" y="2011500"/>
                  </a:lnTo>
                  <a:lnTo>
                    <a:pt x="67525" y="2055511"/>
                  </a:lnTo>
                  <a:lnTo>
                    <a:pt x="81307" y="2098994"/>
                  </a:lnTo>
                  <a:lnTo>
                    <a:pt x="96288" y="2141929"/>
                  </a:lnTo>
                  <a:lnTo>
                    <a:pt x="112449" y="2184296"/>
                  </a:lnTo>
                  <a:lnTo>
                    <a:pt x="129770" y="2226076"/>
                  </a:lnTo>
                  <a:lnTo>
                    <a:pt x="148231" y="2267249"/>
                  </a:lnTo>
                  <a:lnTo>
                    <a:pt x="167812" y="2307795"/>
                  </a:lnTo>
                  <a:lnTo>
                    <a:pt x="188493" y="2347695"/>
                  </a:lnTo>
                  <a:lnTo>
                    <a:pt x="210255" y="2386928"/>
                  </a:lnTo>
                  <a:lnTo>
                    <a:pt x="233079" y="2425475"/>
                  </a:lnTo>
                  <a:lnTo>
                    <a:pt x="256943" y="2463316"/>
                  </a:lnTo>
                  <a:lnTo>
                    <a:pt x="281829" y="2500432"/>
                  </a:lnTo>
                  <a:lnTo>
                    <a:pt x="307717" y="2536803"/>
                  </a:lnTo>
                  <a:lnTo>
                    <a:pt x="334588" y="2572409"/>
                  </a:lnTo>
                  <a:lnTo>
                    <a:pt x="362420" y="2607230"/>
                  </a:lnTo>
                  <a:lnTo>
                    <a:pt x="391195" y="2641246"/>
                  </a:lnTo>
                  <a:lnTo>
                    <a:pt x="420893" y="2674438"/>
                  </a:lnTo>
                  <a:lnTo>
                    <a:pt x="451495" y="2706787"/>
                  </a:lnTo>
                  <a:lnTo>
                    <a:pt x="482979" y="2738271"/>
                  </a:lnTo>
                  <a:lnTo>
                    <a:pt x="515328" y="2768873"/>
                  </a:lnTo>
                  <a:lnTo>
                    <a:pt x="548520" y="2798571"/>
                  </a:lnTo>
                  <a:lnTo>
                    <a:pt x="582537" y="2827346"/>
                  </a:lnTo>
                  <a:lnTo>
                    <a:pt x="617358" y="2855179"/>
                  </a:lnTo>
                  <a:lnTo>
                    <a:pt x="652963" y="2882049"/>
                  </a:lnTo>
                  <a:lnTo>
                    <a:pt x="689334" y="2907937"/>
                  </a:lnTo>
                  <a:lnTo>
                    <a:pt x="726450" y="2932823"/>
                  </a:lnTo>
                  <a:lnTo>
                    <a:pt x="764292" y="2956688"/>
                  </a:lnTo>
                  <a:lnTo>
                    <a:pt x="802840" y="2979511"/>
                  </a:lnTo>
                  <a:lnTo>
                    <a:pt x="842073" y="3001274"/>
                  </a:lnTo>
                  <a:lnTo>
                    <a:pt x="881973" y="3021955"/>
                  </a:lnTo>
                  <a:lnTo>
                    <a:pt x="922520" y="3041537"/>
                  </a:lnTo>
                  <a:lnTo>
                    <a:pt x="963693" y="3059997"/>
                  </a:lnTo>
                  <a:lnTo>
                    <a:pt x="1005474" y="3077318"/>
                  </a:lnTo>
                  <a:lnTo>
                    <a:pt x="1047841" y="3093479"/>
                  </a:lnTo>
                  <a:lnTo>
                    <a:pt x="1090777" y="3108461"/>
                  </a:lnTo>
                  <a:lnTo>
                    <a:pt x="1134261" y="3122243"/>
                  </a:lnTo>
                  <a:lnTo>
                    <a:pt x="1178272" y="3134807"/>
                  </a:lnTo>
                  <a:lnTo>
                    <a:pt x="1222793" y="3146132"/>
                  </a:lnTo>
                  <a:lnTo>
                    <a:pt x="1267802" y="3156198"/>
                  </a:lnTo>
                  <a:lnTo>
                    <a:pt x="1313280" y="3164987"/>
                  </a:lnTo>
                  <a:lnTo>
                    <a:pt x="1359207" y="3172477"/>
                  </a:lnTo>
                  <a:lnTo>
                    <a:pt x="1405563" y="3178650"/>
                  </a:lnTo>
                  <a:lnTo>
                    <a:pt x="1452330" y="3183485"/>
                  </a:lnTo>
                  <a:lnTo>
                    <a:pt x="1499487" y="3186963"/>
                  </a:lnTo>
                  <a:lnTo>
                    <a:pt x="1547013" y="3189065"/>
                  </a:lnTo>
                  <a:lnTo>
                    <a:pt x="1594891" y="3189770"/>
                  </a:lnTo>
                  <a:lnTo>
                    <a:pt x="1642767" y="3189065"/>
                  </a:lnTo>
                  <a:lnTo>
                    <a:pt x="1690293" y="3186963"/>
                  </a:lnTo>
                  <a:lnTo>
                    <a:pt x="1737448" y="3183485"/>
                  </a:lnTo>
                  <a:lnTo>
                    <a:pt x="1784213" y="3178650"/>
                  </a:lnTo>
                  <a:lnTo>
                    <a:pt x="1830569" y="3172477"/>
                  </a:lnTo>
                  <a:lnTo>
                    <a:pt x="1876495" y="3164987"/>
                  </a:lnTo>
                  <a:lnTo>
                    <a:pt x="1921972" y="3156198"/>
                  </a:lnTo>
                  <a:lnTo>
                    <a:pt x="1966980" y="3146132"/>
                  </a:lnTo>
                  <a:lnTo>
                    <a:pt x="2011500" y="3134807"/>
                  </a:lnTo>
                  <a:lnTo>
                    <a:pt x="2055511" y="3122243"/>
                  </a:lnTo>
                  <a:lnTo>
                    <a:pt x="2098994" y="3108461"/>
                  </a:lnTo>
                  <a:lnTo>
                    <a:pt x="2141929" y="3093479"/>
                  </a:lnTo>
                  <a:lnTo>
                    <a:pt x="2184296" y="3077318"/>
                  </a:lnTo>
                  <a:lnTo>
                    <a:pt x="2226076" y="3059997"/>
                  </a:lnTo>
                  <a:lnTo>
                    <a:pt x="2267249" y="3041537"/>
                  </a:lnTo>
                  <a:lnTo>
                    <a:pt x="2307795" y="3021955"/>
                  </a:lnTo>
                  <a:lnTo>
                    <a:pt x="2347695" y="3001274"/>
                  </a:lnTo>
                  <a:lnTo>
                    <a:pt x="2386928" y="2979511"/>
                  </a:lnTo>
                  <a:lnTo>
                    <a:pt x="2425475" y="2956688"/>
                  </a:lnTo>
                  <a:lnTo>
                    <a:pt x="2463316" y="2932823"/>
                  </a:lnTo>
                  <a:lnTo>
                    <a:pt x="2500432" y="2907937"/>
                  </a:lnTo>
                  <a:lnTo>
                    <a:pt x="2536803" y="2882049"/>
                  </a:lnTo>
                  <a:lnTo>
                    <a:pt x="2572409" y="2855179"/>
                  </a:lnTo>
                  <a:lnTo>
                    <a:pt x="2607230" y="2827346"/>
                  </a:lnTo>
                  <a:lnTo>
                    <a:pt x="2641246" y="2798571"/>
                  </a:lnTo>
                  <a:lnTo>
                    <a:pt x="2674438" y="2768873"/>
                  </a:lnTo>
                  <a:lnTo>
                    <a:pt x="2706787" y="2738271"/>
                  </a:lnTo>
                  <a:lnTo>
                    <a:pt x="2738271" y="2706787"/>
                  </a:lnTo>
                  <a:lnTo>
                    <a:pt x="2768873" y="2674438"/>
                  </a:lnTo>
                  <a:lnTo>
                    <a:pt x="2798571" y="2641246"/>
                  </a:lnTo>
                  <a:lnTo>
                    <a:pt x="2827346" y="2607230"/>
                  </a:lnTo>
                  <a:lnTo>
                    <a:pt x="2855179" y="2572409"/>
                  </a:lnTo>
                  <a:lnTo>
                    <a:pt x="2882049" y="2536803"/>
                  </a:lnTo>
                  <a:lnTo>
                    <a:pt x="2907937" y="2500432"/>
                  </a:lnTo>
                  <a:lnTo>
                    <a:pt x="2932823" y="2463316"/>
                  </a:lnTo>
                  <a:lnTo>
                    <a:pt x="2956688" y="2425475"/>
                  </a:lnTo>
                  <a:lnTo>
                    <a:pt x="2979511" y="2386928"/>
                  </a:lnTo>
                  <a:lnTo>
                    <a:pt x="3001274" y="2347695"/>
                  </a:lnTo>
                  <a:lnTo>
                    <a:pt x="3021955" y="2307795"/>
                  </a:lnTo>
                  <a:lnTo>
                    <a:pt x="3041537" y="2267249"/>
                  </a:lnTo>
                  <a:lnTo>
                    <a:pt x="3059997" y="2226076"/>
                  </a:lnTo>
                  <a:lnTo>
                    <a:pt x="3077318" y="2184296"/>
                  </a:lnTo>
                  <a:lnTo>
                    <a:pt x="3093479" y="2141929"/>
                  </a:lnTo>
                  <a:lnTo>
                    <a:pt x="3108461" y="2098994"/>
                  </a:lnTo>
                  <a:lnTo>
                    <a:pt x="3122243" y="2055511"/>
                  </a:lnTo>
                  <a:lnTo>
                    <a:pt x="3134807" y="2011500"/>
                  </a:lnTo>
                  <a:lnTo>
                    <a:pt x="3146132" y="1966980"/>
                  </a:lnTo>
                  <a:lnTo>
                    <a:pt x="3156198" y="1921972"/>
                  </a:lnTo>
                  <a:lnTo>
                    <a:pt x="3164987" y="1876495"/>
                  </a:lnTo>
                  <a:lnTo>
                    <a:pt x="3172477" y="1830569"/>
                  </a:lnTo>
                  <a:lnTo>
                    <a:pt x="3178650" y="1784213"/>
                  </a:lnTo>
                  <a:lnTo>
                    <a:pt x="3183485" y="1737448"/>
                  </a:lnTo>
                  <a:lnTo>
                    <a:pt x="3186963" y="1690293"/>
                  </a:lnTo>
                  <a:lnTo>
                    <a:pt x="3189065" y="1642767"/>
                  </a:lnTo>
                  <a:lnTo>
                    <a:pt x="3189770" y="1594891"/>
                  </a:lnTo>
                  <a:lnTo>
                    <a:pt x="3189065" y="1547014"/>
                  </a:lnTo>
                  <a:lnTo>
                    <a:pt x="3186963" y="1499488"/>
                  </a:lnTo>
                  <a:lnTo>
                    <a:pt x="3183485" y="1452332"/>
                  </a:lnTo>
                  <a:lnTo>
                    <a:pt x="3178650" y="1405566"/>
                  </a:lnTo>
                  <a:lnTo>
                    <a:pt x="3172477" y="1359210"/>
                  </a:lnTo>
                  <a:lnTo>
                    <a:pt x="3164987" y="1313283"/>
                  </a:lnTo>
                  <a:lnTo>
                    <a:pt x="3156198" y="1267805"/>
                  </a:lnTo>
                  <a:lnTo>
                    <a:pt x="3146132" y="1222797"/>
                  </a:lnTo>
                  <a:lnTo>
                    <a:pt x="3134807" y="1178277"/>
                  </a:lnTo>
                  <a:lnTo>
                    <a:pt x="3122243" y="1134265"/>
                  </a:lnTo>
                  <a:lnTo>
                    <a:pt x="3108461" y="1090782"/>
                  </a:lnTo>
                  <a:lnTo>
                    <a:pt x="3093479" y="1047847"/>
                  </a:lnTo>
                  <a:lnTo>
                    <a:pt x="3077318" y="1005479"/>
                  </a:lnTo>
                  <a:lnTo>
                    <a:pt x="3059997" y="963698"/>
                  </a:lnTo>
                  <a:lnTo>
                    <a:pt x="3041537" y="922525"/>
                  </a:lnTo>
                  <a:lnTo>
                    <a:pt x="3021955" y="881979"/>
                  </a:lnTo>
                  <a:lnTo>
                    <a:pt x="3001274" y="842079"/>
                  </a:lnTo>
                  <a:lnTo>
                    <a:pt x="2979511" y="802845"/>
                  </a:lnTo>
                  <a:lnTo>
                    <a:pt x="2956688" y="764298"/>
                  </a:lnTo>
                  <a:lnTo>
                    <a:pt x="2932823" y="726456"/>
                  </a:lnTo>
                  <a:lnTo>
                    <a:pt x="2907937" y="689340"/>
                  </a:lnTo>
                  <a:lnTo>
                    <a:pt x="2882049" y="652969"/>
                  </a:lnTo>
                  <a:lnTo>
                    <a:pt x="2855179" y="617363"/>
                  </a:lnTo>
                  <a:lnTo>
                    <a:pt x="2827346" y="582542"/>
                  </a:lnTo>
                  <a:lnTo>
                    <a:pt x="2798571" y="548525"/>
                  </a:lnTo>
                  <a:lnTo>
                    <a:pt x="2768873" y="515333"/>
                  </a:lnTo>
                  <a:lnTo>
                    <a:pt x="2738271" y="482984"/>
                  </a:lnTo>
                  <a:lnTo>
                    <a:pt x="2706787" y="451499"/>
                  </a:lnTo>
                  <a:lnTo>
                    <a:pt x="2674438" y="420898"/>
                  </a:lnTo>
                  <a:lnTo>
                    <a:pt x="2641246" y="391200"/>
                  </a:lnTo>
                  <a:lnTo>
                    <a:pt x="2607230" y="362424"/>
                  </a:lnTo>
                  <a:lnTo>
                    <a:pt x="2572409" y="334591"/>
                  </a:lnTo>
                  <a:lnTo>
                    <a:pt x="2536803" y="307721"/>
                  </a:lnTo>
                  <a:lnTo>
                    <a:pt x="2500432" y="281833"/>
                  </a:lnTo>
                  <a:lnTo>
                    <a:pt x="2463316" y="256946"/>
                  </a:lnTo>
                  <a:lnTo>
                    <a:pt x="2425475" y="233082"/>
                  </a:lnTo>
                  <a:lnTo>
                    <a:pt x="2386928" y="210258"/>
                  </a:lnTo>
                  <a:lnTo>
                    <a:pt x="2347695" y="188496"/>
                  </a:lnTo>
                  <a:lnTo>
                    <a:pt x="2307795" y="167814"/>
                  </a:lnTo>
                  <a:lnTo>
                    <a:pt x="2267249" y="148233"/>
                  </a:lnTo>
                  <a:lnTo>
                    <a:pt x="2226076" y="129772"/>
                  </a:lnTo>
                  <a:lnTo>
                    <a:pt x="2184296" y="112451"/>
                  </a:lnTo>
                  <a:lnTo>
                    <a:pt x="2141929" y="96290"/>
                  </a:lnTo>
                  <a:lnTo>
                    <a:pt x="2098994" y="81308"/>
                  </a:lnTo>
                  <a:lnTo>
                    <a:pt x="2055511" y="67526"/>
                  </a:lnTo>
                  <a:lnTo>
                    <a:pt x="2011500" y="54962"/>
                  </a:lnTo>
                  <a:lnTo>
                    <a:pt x="1966980" y="43637"/>
                  </a:lnTo>
                  <a:lnTo>
                    <a:pt x="1921972" y="33571"/>
                  </a:lnTo>
                  <a:lnTo>
                    <a:pt x="1876495" y="24783"/>
                  </a:lnTo>
                  <a:lnTo>
                    <a:pt x="1830569" y="17292"/>
                  </a:lnTo>
                  <a:lnTo>
                    <a:pt x="1784213" y="11119"/>
                  </a:lnTo>
                  <a:lnTo>
                    <a:pt x="1737448" y="6284"/>
                  </a:lnTo>
                  <a:lnTo>
                    <a:pt x="1690293" y="2806"/>
                  </a:lnTo>
                  <a:lnTo>
                    <a:pt x="1642767" y="704"/>
                  </a:lnTo>
                  <a:lnTo>
                    <a:pt x="15948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object 52"/>
            <p:cNvSpPr>
              <a:spLocks/>
            </p:cNvSpPr>
            <p:nvPr/>
          </p:nvSpPr>
          <p:spPr bwMode="auto">
            <a:xfrm>
              <a:off x="3731605" y="2587158"/>
              <a:ext cx="3190240" cy="3190240"/>
            </a:xfrm>
            <a:custGeom>
              <a:avLst/>
              <a:gdLst>
                <a:gd name="T0" fmla="*/ 3183485 w 3190240"/>
                <a:gd name="T1" fmla="*/ 1737448 h 3190240"/>
                <a:gd name="T2" fmla="*/ 3156198 w 3190240"/>
                <a:gd name="T3" fmla="*/ 1921972 h 3190240"/>
                <a:gd name="T4" fmla="*/ 3108461 w 3190240"/>
                <a:gd name="T5" fmla="*/ 2098994 h 3190240"/>
                <a:gd name="T6" fmla="*/ 3041537 w 3190240"/>
                <a:gd name="T7" fmla="*/ 2267249 h 3190240"/>
                <a:gd name="T8" fmla="*/ 2956688 w 3190240"/>
                <a:gd name="T9" fmla="*/ 2425475 h 3190240"/>
                <a:gd name="T10" fmla="*/ 2855179 w 3190240"/>
                <a:gd name="T11" fmla="*/ 2572409 h 3190240"/>
                <a:gd name="T12" fmla="*/ 2738271 w 3190240"/>
                <a:gd name="T13" fmla="*/ 2706787 h 3190240"/>
                <a:gd name="T14" fmla="*/ 2607230 w 3190240"/>
                <a:gd name="T15" fmla="*/ 2827346 h 3190240"/>
                <a:gd name="T16" fmla="*/ 2463316 w 3190240"/>
                <a:gd name="T17" fmla="*/ 2932823 h 3190240"/>
                <a:gd name="T18" fmla="*/ 2307795 w 3190240"/>
                <a:gd name="T19" fmla="*/ 3021955 h 3190240"/>
                <a:gd name="T20" fmla="*/ 2141929 w 3190240"/>
                <a:gd name="T21" fmla="*/ 3093479 h 3190240"/>
                <a:gd name="T22" fmla="*/ 1966980 w 3190240"/>
                <a:gd name="T23" fmla="*/ 3146132 h 3190240"/>
                <a:gd name="T24" fmla="*/ 1784213 w 3190240"/>
                <a:gd name="T25" fmla="*/ 3178650 h 3190240"/>
                <a:gd name="T26" fmla="*/ 1594891 w 3190240"/>
                <a:gd name="T27" fmla="*/ 3189770 h 3190240"/>
                <a:gd name="T28" fmla="*/ 1405563 w 3190240"/>
                <a:gd name="T29" fmla="*/ 3178650 h 3190240"/>
                <a:gd name="T30" fmla="*/ 1222793 w 3190240"/>
                <a:gd name="T31" fmla="*/ 3146132 h 3190240"/>
                <a:gd name="T32" fmla="*/ 1047841 w 3190240"/>
                <a:gd name="T33" fmla="*/ 3093479 h 3190240"/>
                <a:gd name="T34" fmla="*/ 881973 w 3190240"/>
                <a:gd name="T35" fmla="*/ 3021955 h 3190240"/>
                <a:gd name="T36" fmla="*/ 726450 w 3190240"/>
                <a:gd name="T37" fmla="*/ 2932823 h 3190240"/>
                <a:gd name="T38" fmla="*/ 582537 w 3190240"/>
                <a:gd name="T39" fmla="*/ 2827346 h 3190240"/>
                <a:gd name="T40" fmla="*/ 451495 w 3190240"/>
                <a:gd name="T41" fmla="*/ 2706787 h 3190240"/>
                <a:gd name="T42" fmla="*/ 334588 w 3190240"/>
                <a:gd name="T43" fmla="*/ 2572409 h 3190240"/>
                <a:gd name="T44" fmla="*/ 233079 w 3190240"/>
                <a:gd name="T45" fmla="*/ 2425475 h 3190240"/>
                <a:gd name="T46" fmla="*/ 148231 w 3190240"/>
                <a:gd name="T47" fmla="*/ 2267249 h 3190240"/>
                <a:gd name="T48" fmla="*/ 81307 w 3190240"/>
                <a:gd name="T49" fmla="*/ 2098994 h 3190240"/>
                <a:gd name="T50" fmla="*/ 33570 w 3190240"/>
                <a:gd name="T51" fmla="*/ 1921972 h 3190240"/>
                <a:gd name="T52" fmla="*/ 6284 w 3190240"/>
                <a:gd name="T53" fmla="*/ 1737448 h 3190240"/>
                <a:gd name="T54" fmla="*/ 704 w 3190240"/>
                <a:gd name="T55" fmla="*/ 1547014 h 3190240"/>
                <a:gd name="T56" fmla="*/ 17292 w 3190240"/>
                <a:gd name="T57" fmla="*/ 1359210 h 3190240"/>
                <a:gd name="T58" fmla="*/ 54961 w 3190240"/>
                <a:gd name="T59" fmla="*/ 1178277 h 3190240"/>
                <a:gd name="T60" fmla="*/ 112449 w 3190240"/>
                <a:gd name="T61" fmla="*/ 1005479 h 3190240"/>
                <a:gd name="T62" fmla="*/ 188493 w 3190240"/>
                <a:gd name="T63" fmla="*/ 842079 h 3190240"/>
                <a:gd name="T64" fmla="*/ 281829 w 3190240"/>
                <a:gd name="T65" fmla="*/ 689340 h 3190240"/>
                <a:gd name="T66" fmla="*/ 391195 w 3190240"/>
                <a:gd name="T67" fmla="*/ 548525 h 3190240"/>
                <a:gd name="T68" fmla="*/ 515328 w 3190240"/>
                <a:gd name="T69" fmla="*/ 420898 h 3190240"/>
                <a:gd name="T70" fmla="*/ 652963 w 3190240"/>
                <a:gd name="T71" fmla="*/ 307721 h 3190240"/>
                <a:gd name="T72" fmla="*/ 802840 w 3190240"/>
                <a:gd name="T73" fmla="*/ 210258 h 3190240"/>
                <a:gd name="T74" fmla="*/ 963693 w 3190240"/>
                <a:gd name="T75" fmla="*/ 129772 h 3190240"/>
                <a:gd name="T76" fmla="*/ 1134261 w 3190240"/>
                <a:gd name="T77" fmla="*/ 67526 h 3190240"/>
                <a:gd name="T78" fmla="*/ 1313280 w 3190240"/>
                <a:gd name="T79" fmla="*/ 24783 h 3190240"/>
                <a:gd name="T80" fmla="*/ 1499487 w 3190240"/>
                <a:gd name="T81" fmla="*/ 2806 h 3190240"/>
                <a:gd name="T82" fmla="*/ 1690293 w 3190240"/>
                <a:gd name="T83" fmla="*/ 2806 h 3190240"/>
                <a:gd name="T84" fmla="*/ 1876495 w 3190240"/>
                <a:gd name="T85" fmla="*/ 24783 h 3190240"/>
                <a:gd name="T86" fmla="*/ 2055511 w 3190240"/>
                <a:gd name="T87" fmla="*/ 67526 h 3190240"/>
                <a:gd name="T88" fmla="*/ 2226076 w 3190240"/>
                <a:gd name="T89" fmla="*/ 129772 h 3190240"/>
                <a:gd name="T90" fmla="*/ 2386928 w 3190240"/>
                <a:gd name="T91" fmla="*/ 210258 h 3190240"/>
                <a:gd name="T92" fmla="*/ 2536803 w 3190240"/>
                <a:gd name="T93" fmla="*/ 307721 h 3190240"/>
                <a:gd name="T94" fmla="*/ 2674438 w 3190240"/>
                <a:gd name="T95" fmla="*/ 420898 h 3190240"/>
                <a:gd name="T96" fmla="*/ 2798571 w 3190240"/>
                <a:gd name="T97" fmla="*/ 548525 h 3190240"/>
                <a:gd name="T98" fmla="*/ 2907937 w 3190240"/>
                <a:gd name="T99" fmla="*/ 689340 h 3190240"/>
                <a:gd name="T100" fmla="*/ 3001274 w 3190240"/>
                <a:gd name="T101" fmla="*/ 842079 h 3190240"/>
                <a:gd name="T102" fmla="*/ 3077318 w 3190240"/>
                <a:gd name="T103" fmla="*/ 1005479 h 3190240"/>
                <a:gd name="T104" fmla="*/ 3134807 w 3190240"/>
                <a:gd name="T105" fmla="*/ 1178277 h 3190240"/>
                <a:gd name="T106" fmla="*/ 3172477 w 3190240"/>
                <a:gd name="T107" fmla="*/ 1359210 h 3190240"/>
                <a:gd name="T108" fmla="*/ 3189065 w 3190240"/>
                <a:gd name="T109" fmla="*/ 1547014 h 319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0240" h="3190240">
                  <a:moveTo>
                    <a:pt x="3189770" y="1594891"/>
                  </a:moveTo>
                  <a:lnTo>
                    <a:pt x="3189065" y="1642767"/>
                  </a:lnTo>
                  <a:lnTo>
                    <a:pt x="3186963" y="1690293"/>
                  </a:lnTo>
                  <a:lnTo>
                    <a:pt x="3183485" y="1737448"/>
                  </a:lnTo>
                  <a:lnTo>
                    <a:pt x="3178650" y="1784213"/>
                  </a:lnTo>
                  <a:lnTo>
                    <a:pt x="3172477" y="1830569"/>
                  </a:lnTo>
                  <a:lnTo>
                    <a:pt x="3164987" y="1876495"/>
                  </a:lnTo>
                  <a:lnTo>
                    <a:pt x="3156198" y="1921972"/>
                  </a:lnTo>
                  <a:lnTo>
                    <a:pt x="3146132" y="1966980"/>
                  </a:lnTo>
                  <a:lnTo>
                    <a:pt x="3134807" y="2011500"/>
                  </a:lnTo>
                  <a:lnTo>
                    <a:pt x="3122243" y="2055511"/>
                  </a:lnTo>
                  <a:lnTo>
                    <a:pt x="3108461" y="2098994"/>
                  </a:lnTo>
                  <a:lnTo>
                    <a:pt x="3093479" y="2141929"/>
                  </a:lnTo>
                  <a:lnTo>
                    <a:pt x="3077318" y="2184296"/>
                  </a:lnTo>
                  <a:lnTo>
                    <a:pt x="3059997" y="2226076"/>
                  </a:lnTo>
                  <a:lnTo>
                    <a:pt x="3041537" y="2267249"/>
                  </a:lnTo>
                  <a:lnTo>
                    <a:pt x="3021955" y="2307795"/>
                  </a:lnTo>
                  <a:lnTo>
                    <a:pt x="3001274" y="2347695"/>
                  </a:lnTo>
                  <a:lnTo>
                    <a:pt x="2979511" y="2386928"/>
                  </a:lnTo>
                  <a:lnTo>
                    <a:pt x="2956688" y="2425475"/>
                  </a:lnTo>
                  <a:lnTo>
                    <a:pt x="2932823" y="2463316"/>
                  </a:lnTo>
                  <a:lnTo>
                    <a:pt x="2907937" y="2500432"/>
                  </a:lnTo>
                  <a:lnTo>
                    <a:pt x="2882049" y="2536803"/>
                  </a:lnTo>
                  <a:lnTo>
                    <a:pt x="2855179" y="2572409"/>
                  </a:lnTo>
                  <a:lnTo>
                    <a:pt x="2827346" y="2607230"/>
                  </a:lnTo>
                  <a:lnTo>
                    <a:pt x="2798571" y="2641246"/>
                  </a:lnTo>
                  <a:lnTo>
                    <a:pt x="2768873" y="2674438"/>
                  </a:lnTo>
                  <a:lnTo>
                    <a:pt x="2738271" y="2706787"/>
                  </a:lnTo>
                  <a:lnTo>
                    <a:pt x="2706787" y="2738271"/>
                  </a:lnTo>
                  <a:lnTo>
                    <a:pt x="2674438" y="2768873"/>
                  </a:lnTo>
                  <a:lnTo>
                    <a:pt x="2641246" y="2798571"/>
                  </a:lnTo>
                  <a:lnTo>
                    <a:pt x="2607230" y="2827346"/>
                  </a:lnTo>
                  <a:lnTo>
                    <a:pt x="2572409" y="2855179"/>
                  </a:lnTo>
                  <a:lnTo>
                    <a:pt x="2536803" y="2882049"/>
                  </a:lnTo>
                  <a:lnTo>
                    <a:pt x="2500432" y="2907937"/>
                  </a:lnTo>
                  <a:lnTo>
                    <a:pt x="2463316" y="2932823"/>
                  </a:lnTo>
                  <a:lnTo>
                    <a:pt x="2425475" y="2956688"/>
                  </a:lnTo>
                  <a:lnTo>
                    <a:pt x="2386928" y="2979511"/>
                  </a:lnTo>
                  <a:lnTo>
                    <a:pt x="2347695" y="3001274"/>
                  </a:lnTo>
                  <a:lnTo>
                    <a:pt x="2307795" y="3021955"/>
                  </a:lnTo>
                  <a:lnTo>
                    <a:pt x="2267249" y="3041537"/>
                  </a:lnTo>
                  <a:lnTo>
                    <a:pt x="2226076" y="3059997"/>
                  </a:lnTo>
                  <a:lnTo>
                    <a:pt x="2184296" y="3077318"/>
                  </a:lnTo>
                  <a:lnTo>
                    <a:pt x="2141929" y="3093479"/>
                  </a:lnTo>
                  <a:lnTo>
                    <a:pt x="2098994" y="3108461"/>
                  </a:lnTo>
                  <a:lnTo>
                    <a:pt x="2055511" y="3122243"/>
                  </a:lnTo>
                  <a:lnTo>
                    <a:pt x="2011500" y="3134807"/>
                  </a:lnTo>
                  <a:lnTo>
                    <a:pt x="1966980" y="3146132"/>
                  </a:lnTo>
                  <a:lnTo>
                    <a:pt x="1921972" y="3156198"/>
                  </a:lnTo>
                  <a:lnTo>
                    <a:pt x="1876495" y="3164987"/>
                  </a:lnTo>
                  <a:lnTo>
                    <a:pt x="1830569" y="3172477"/>
                  </a:lnTo>
                  <a:lnTo>
                    <a:pt x="1784213" y="3178650"/>
                  </a:lnTo>
                  <a:lnTo>
                    <a:pt x="1737448" y="3183485"/>
                  </a:lnTo>
                  <a:lnTo>
                    <a:pt x="1690293" y="3186963"/>
                  </a:lnTo>
                  <a:lnTo>
                    <a:pt x="1642767" y="3189065"/>
                  </a:lnTo>
                  <a:lnTo>
                    <a:pt x="1594891" y="3189770"/>
                  </a:lnTo>
                  <a:lnTo>
                    <a:pt x="1547013" y="3189065"/>
                  </a:lnTo>
                  <a:lnTo>
                    <a:pt x="1499487" y="3186963"/>
                  </a:lnTo>
                  <a:lnTo>
                    <a:pt x="1452330" y="3183485"/>
                  </a:lnTo>
                  <a:lnTo>
                    <a:pt x="1405563" y="3178650"/>
                  </a:lnTo>
                  <a:lnTo>
                    <a:pt x="1359207" y="3172477"/>
                  </a:lnTo>
                  <a:lnTo>
                    <a:pt x="1313280" y="3164987"/>
                  </a:lnTo>
                  <a:lnTo>
                    <a:pt x="1267802" y="3156198"/>
                  </a:lnTo>
                  <a:lnTo>
                    <a:pt x="1222793" y="3146132"/>
                  </a:lnTo>
                  <a:lnTo>
                    <a:pt x="1178272" y="3134807"/>
                  </a:lnTo>
                  <a:lnTo>
                    <a:pt x="1134261" y="3122243"/>
                  </a:lnTo>
                  <a:lnTo>
                    <a:pt x="1090777" y="3108461"/>
                  </a:lnTo>
                  <a:lnTo>
                    <a:pt x="1047841" y="3093479"/>
                  </a:lnTo>
                  <a:lnTo>
                    <a:pt x="1005474" y="3077318"/>
                  </a:lnTo>
                  <a:lnTo>
                    <a:pt x="963693" y="3059997"/>
                  </a:lnTo>
                  <a:lnTo>
                    <a:pt x="922520" y="3041537"/>
                  </a:lnTo>
                  <a:lnTo>
                    <a:pt x="881973" y="3021955"/>
                  </a:lnTo>
                  <a:lnTo>
                    <a:pt x="842073" y="3001274"/>
                  </a:lnTo>
                  <a:lnTo>
                    <a:pt x="802840" y="2979511"/>
                  </a:lnTo>
                  <a:lnTo>
                    <a:pt x="764292" y="2956688"/>
                  </a:lnTo>
                  <a:lnTo>
                    <a:pt x="726450" y="2932823"/>
                  </a:lnTo>
                  <a:lnTo>
                    <a:pt x="689334" y="2907937"/>
                  </a:lnTo>
                  <a:lnTo>
                    <a:pt x="652963" y="2882049"/>
                  </a:lnTo>
                  <a:lnTo>
                    <a:pt x="617358" y="2855179"/>
                  </a:lnTo>
                  <a:lnTo>
                    <a:pt x="582537" y="2827346"/>
                  </a:lnTo>
                  <a:lnTo>
                    <a:pt x="548520" y="2798571"/>
                  </a:lnTo>
                  <a:lnTo>
                    <a:pt x="515328" y="2768873"/>
                  </a:lnTo>
                  <a:lnTo>
                    <a:pt x="482979" y="2738271"/>
                  </a:lnTo>
                  <a:lnTo>
                    <a:pt x="451495" y="2706787"/>
                  </a:lnTo>
                  <a:lnTo>
                    <a:pt x="420893" y="2674438"/>
                  </a:lnTo>
                  <a:lnTo>
                    <a:pt x="391195" y="2641246"/>
                  </a:lnTo>
                  <a:lnTo>
                    <a:pt x="362420" y="2607230"/>
                  </a:lnTo>
                  <a:lnTo>
                    <a:pt x="334588" y="2572409"/>
                  </a:lnTo>
                  <a:lnTo>
                    <a:pt x="307717" y="2536803"/>
                  </a:lnTo>
                  <a:lnTo>
                    <a:pt x="281829" y="2500432"/>
                  </a:lnTo>
                  <a:lnTo>
                    <a:pt x="256943" y="2463316"/>
                  </a:lnTo>
                  <a:lnTo>
                    <a:pt x="233079" y="2425475"/>
                  </a:lnTo>
                  <a:lnTo>
                    <a:pt x="210255" y="2386928"/>
                  </a:lnTo>
                  <a:lnTo>
                    <a:pt x="188493" y="2347695"/>
                  </a:lnTo>
                  <a:lnTo>
                    <a:pt x="167812" y="2307795"/>
                  </a:lnTo>
                  <a:lnTo>
                    <a:pt x="148231" y="2267249"/>
                  </a:lnTo>
                  <a:lnTo>
                    <a:pt x="129770" y="2226076"/>
                  </a:lnTo>
                  <a:lnTo>
                    <a:pt x="112449" y="2184296"/>
                  </a:lnTo>
                  <a:lnTo>
                    <a:pt x="96288" y="2141929"/>
                  </a:lnTo>
                  <a:lnTo>
                    <a:pt x="81307" y="2098994"/>
                  </a:lnTo>
                  <a:lnTo>
                    <a:pt x="67525" y="2055511"/>
                  </a:lnTo>
                  <a:lnTo>
                    <a:pt x="54961" y="2011500"/>
                  </a:lnTo>
                  <a:lnTo>
                    <a:pt x="43637" y="1966980"/>
                  </a:lnTo>
                  <a:lnTo>
                    <a:pt x="33570" y="1921972"/>
                  </a:lnTo>
                  <a:lnTo>
                    <a:pt x="24782" y="1876495"/>
                  </a:lnTo>
                  <a:lnTo>
                    <a:pt x="17292" y="1830569"/>
                  </a:lnTo>
                  <a:lnTo>
                    <a:pt x="11119" y="1784213"/>
                  </a:lnTo>
                  <a:lnTo>
                    <a:pt x="6284" y="1737448"/>
                  </a:lnTo>
                  <a:lnTo>
                    <a:pt x="2806" y="1690293"/>
                  </a:lnTo>
                  <a:lnTo>
                    <a:pt x="704" y="1642767"/>
                  </a:lnTo>
                  <a:lnTo>
                    <a:pt x="0" y="1594891"/>
                  </a:lnTo>
                  <a:lnTo>
                    <a:pt x="704" y="1547014"/>
                  </a:lnTo>
                  <a:lnTo>
                    <a:pt x="2806" y="1499488"/>
                  </a:lnTo>
                  <a:lnTo>
                    <a:pt x="6284" y="1452332"/>
                  </a:lnTo>
                  <a:lnTo>
                    <a:pt x="11119" y="1405566"/>
                  </a:lnTo>
                  <a:lnTo>
                    <a:pt x="17292" y="1359210"/>
                  </a:lnTo>
                  <a:lnTo>
                    <a:pt x="24782" y="1313283"/>
                  </a:lnTo>
                  <a:lnTo>
                    <a:pt x="33570" y="1267805"/>
                  </a:lnTo>
                  <a:lnTo>
                    <a:pt x="43637" y="1222797"/>
                  </a:lnTo>
                  <a:lnTo>
                    <a:pt x="54961" y="1178277"/>
                  </a:lnTo>
                  <a:lnTo>
                    <a:pt x="67525" y="1134265"/>
                  </a:lnTo>
                  <a:lnTo>
                    <a:pt x="81307" y="1090782"/>
                  </a:lnTo>
                  <a:lnTo>
                    <a:pt x="96288" y="1047847"/>
                  </a:lnTo>
                  <a:lnTo>
                    <a:pt x="112449" y="1005479"/>
                  </a:lnTo>
                  <a:lnTo>
                    <a:pt x="129770" y="963698"/>
                  </a:lnTo>
                  <a:lnTo>
                    <a:pt x="148231" y="922525"/>
                  </a:lnTo>
                  <a:lnTo>
                    <a:pt x="167812" y="881979"/>
                  </a:lnTo>
                  <a:lnTo>
                    <a:pt x="188493" y="842079"/>
                  </a:lnTo>
                  <a:lnTo>
                    <a:pt x="210255" y="802845"/>
                  </a:lnTo>
                  <a:lnTo>
                    <a:pt x="233079" y="764298"/>
                  </a:lnTo>
                  <a:lnTo>
                    <a:pt x="256943" y="726456"/>
                  </a:lnTo>
                  <a:lnTo>
                    <a:pt x="281829" y="689340"/>
                  </a:lnTo>
                  <a:lnTo>
                    <a:pt x="307717" y="652969"/>
                  </a:lnTo>
                  <a:lnTo>
                    <a:pt x="334588" y="617363"/>
                  </a:lnTo>
                  <a:lnTo>
                    <a:pt x="362420" y="582542"/>
                  </a:lnTo>
                  <a:lnTo>
                    <a:pt x="391195" y="548525"/>
                  </a:lnTo>
                  <a:lnTo>
                    <a:pt x="420893" y="515333"/>
                  </a:lnTo>
                  <a:lnTo>
                    <a:pt x="451495" y="482984"/>
                  </a:lnTo>
                  <a:lnTo>
                    <a:pt x="482979" y="451499"/>
                  </a:lnTo>
                  <a:lnTo>
                    <a:pt x="515328" y="420898"/>
                  </a:lnTo>
                  <a:lnTo>
                    <a:pt x="548520" y="391200"/>
                  </a:lnTo>
                  <a:lnTo>
                    <a:pt x="582537" y="362424"/>
                  </a:lnTo>
                  <a:lnTo>
                    <a:pt x="617358" y="334591"/>
                  </a:lnTo>
                  <a:lnTo>
                    <a:pt x="652963" y="307721"/>
                  </a:lnTo>
                  <a:lnTo>
                    <a:pt x="689334" y="281833"/>
                  </a:lnTo>
                  <a:lnTo>
                    <a:pt x="726450" y="256946"/>
                  </a:lnTo>
                  <a:lnTo>
                    <a:pt x="764292" y="233082"/>
                  </a:lnTo>
                  <a:lnTo>
                    <a:pt x="802840" y="210258"/>
                  </a:lnTo>
                  <a:lnTo>
                    <a:pt x="842073" y="188496"/>
                  </a:lnTo>
                  <a:lnTo>
                    <a:pt x="881973" y="167814"/>
                  </a:lnTo>
                  <a:lnTo>
                    <a:pt x="922520" y="148233"/>
                  </a:lnTo>
                  <a:lnTo>
                    <a:pt x="963693" y="129772"/>
                  </a:lnTo>
                  <a:lnTo>
                    <a:pt x="1005474" y="112451"/>
                  </a:lnTo>
                  <a:lnTo>
                    <a:pt x="1047841" y="96290"/>
                  </a:lnTo>
                  <a:lnTo>
                    <a:pt x="1090777" y="81308"/>
                  </a:lnTo>
                  <a:lnTo>
                    <a:pt x="1134261" y="67526"/>
                  </a:lnTo>
                  <a:lnTo>
                    <a:pt x="1178272" y="54962"/>
                  </a:lnTo>
                  <a:lnTo>
                    <a:pt x="1222793" y="43637"/>
                  </a:lnTo>
                  <a:lnTo>
                    <a:pt x="1267802" y="33571"/>
                  </a:lnTo>
                  <a:lnTo>
                    <a:pt x="1313280" y="24783"/>
                  </a:lnTo>
                  <a:lnTo>
                    <a:pt x="1359207" y="17292"/>
                  </a:lnTo>
                  <a:lnTo>
                    <a:pt x="1405563" y="11119"/>
                  </a:lnTo>
                  <a:lnTo>
                    <a:pt x="1452330" y="6284"/>
                  </a:lnTo>
                  <a:lnTo>
                    <a:pt x="1499487" y="2806"/>
                  </a:lnTo>
                  <a:lnTo>
                    <a:pt x="1547013" y="704"/>
                  </a:lnTo>
                  <a:lnTo>
                    <a:pt x="1594891" y="0"/>
                  </a:lnTo>
                  <a:lnTo>
                    <a:pt x="1642767" y="704"/>
                  </a:lnTo>
                  <a:lnTo>
                    <a:pt x="1690293" y="2806"/>
                  </a:lnTo>
                  <a:lnTo>
                    <a:pt x="1737448" y="6284"/>
                  </a:lnTo>
                  <a:lnTo>
                    <a:pt x="1784213" y="11119"/>
                  </a:lnTo>
                  <a:lnTo>
                    <a:pt x="1830569" y="17292"/>
                  </a:lnTo>
                  <a:lnTo>
                    <a:pt x="1876495" y="24783"/>
                  </a:lnTo>
                  <a:lnTo>
                    <a:pt x="1921972" y="33571"/>
                  </a:lnTo>
                  <a:lnTo>
                    <a:pt x="1966980" y="43637"/>
                  </a:lnTo>
                  <a:lnTo>
                    <a:pt x="2011500" y="54962"/>
                  </a:lnTo>
                  <a:lnTo>
                    <a:pt x="2055511" y="67526"/>
                  </a:lnTo>
                  <a:lnTo>
                    <a:pt x="2098994" y="81308"/>
                  </a:lnTo>
                  <a:lnTo>
                    <a:pt x="2141929" y="96290"/>
                  </a:lnTo>
                  <a:lnTo>
                    <a:pt x="2184296" y="112451"/>
                  </a:lnTo>
                  <a:lnTo>
                    <a:pt x="2226076" y="129772"/>
                  </a:lnTo>
                  <a:lnTo>
                    <a:pt x="2267249" y="148233"/>
                  </a:lnTo>
                  <a:lnTo>
                    <a:pt x="2307795" y="167814"/>
                  </a:lnTo>
                  <a:lnTo>
                    <a:pt x="2347695" y="188496"/>
                  </a:lnTo>
                  <a:lnTo>
                    <a:pt x="2386928" y="210258"/>
                  </a:lnTo>
                  <a:lnTo>
                    <a:pt x="2425475" y="233082"/>
                  </a:lnTo>
                  <a:lnTo>
                    <a:pt x="2463316" y="256946"/>
                  </a:lnTo>
                  <a:lnTo>
                    <a:pt x="2500432" y="281833"/>
                  </a:lnTo>
                  <a:lnTo>
                    <a:pt x="2536803" y="307721"/>
                  </a:lnTo>
                  <a:lnTo>
                    <a:pt x="2572409" y="334591"/>
                  </a:lnTo>
                  <a:lnTo>
                    <a:pt x="2607230" y="362424"/>
                  </a:lnTo>
                  <a:lnTo>
                    <a:pt x="2641246" y="391200"/>
                  </a:lnTo>
                  <a:lnTo>
                    <a:pt x="2674438" y="420898"/>
                  </a:lnTo>
                  <a:lnTo>
                    <a:pt x="2706787" y="451499"/>
                  </a:lnTo>
                  <a:lnTo>
                    <a:pt x="2738271" y="482984"/>
                  </a:lnTo>
                  <a:lnTo>
                    <a:pt x="2768873" y="515333"/>
                  </a:lnTo>
                  <a:lnTo>
                    <a:pt x="2798571" y="548525"/>
                  </a:lnTo>
                  <a:lnTo>
                    <a:pt x="2827346" y="582542"/>
                  </a:lnTo>
                  <a:lnTo>
                    <a:pt x="2855179" y="617363"/>
                  </a:lnTo>
                  <a:lnTo>
                    <a:pt x="2882049" y="652969"/>
                  </a:lnTo>
                  <a:lnTo>
                    <a:pt x="2907937" y="689340"/>
                  </a:lnTo>
                  <a:lnTo>
                    <a:pt x="2932823" y="726456"/>
                  </a:lnTo>
                  <a:lnTo>
                    <a:pt x="2956688" y="764298"/>
                  </a:lnTo>
                  <a:lnTo>
                    <a:pt x="2979511" y="802845"/>
                  </a:lnTo>
                  <a:lnTo>
                    <a:pt x="3001274" y="842079"/>
                  </a:lnTo>
                  <a:lnTo>
                    <a:pt x="3021955" y="881979"/>
                  </a:lnTo>
                  <a:lnTo>
                    <a:pt x="3041537" y="922525"/>
                  </a:lnTo>
                  <a:lnTo>
                    <a:pt x="3059997" y="963698"/>
                  </a:lnTo>
                  <a:lnTo>
                    <a:pt x="3077318" y="1005479"/>
                  </a:lnTo>
                  <a:lnTo>
                    <a:pt x="3093479" y="1047847"/>
                  </a:lnTo>
                  <a:lnTo>
                    <a:pt x="3108461" y="1090782"/>
                  </a:lnTo>
                  <a:lnTo>
                    <a:pt x="3122243" y="1134265"/>
                  </a:lnTo>
                  <a:lnTo>
                    <a:pt x="3134807" y="1178277"/>
                  </a:lnTo>
                  <a:lnTo>
                    <a:pt x="3146132" y="1222797"/>
                  </a:lnTo>
                  <a:lnTo>
                    <a:pt x="3156198" y="1267805"/>
                  </a:lnTo>
                  <a:lnTo>
                    <a:pt x="3164987" y="1313283"/>
                  </a:lnTo>
                  <a:lnTo>
                    <a:pt x="3172477" y="1359210"/>
                  </a:lnTo>
                  <a:lnTo>
                    <a:pt x="3178650" y="1405566"/>
                  </a:lnTo>
                  <a:lnTo>
                    <a:pt x="3183485" y="1452332"/>
                  </a:lnTo>
                  <a:lnTo>
                    <a:pt x="3186963" y="1499488"/>
                  </a:lnTo>
                  <a:lnTo>
                    <a:pt x="3189065" y="1547014"/>
                  </a:lnTo>
                  <a:lnTo>
                    <a:pt x="3189770" y="1594891"/>
                  </a:lnTo>
                  <a:close/>
                </a:path>
              </a:pathLst>
            </a:custGeom>
            <a:noFill/>
            <a:ln w="177800">
              <a:solidFill>
                <a:srgbClr val="FFE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" name="object 53"/>
          <p:cNvSpPr txBox="1"/>
          <p:nvPr/>
        </p:nvSpPr>
        <p:spPr>
          <a:xfrm>
            <a:off x="4051300" y="3626305"/>
            <a:ext cx="2438400" cy="307520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315913" indent="-3032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15913" marR="0" lvl="0" indent="-303213" algn="ctr" defTabSz="914400" rtl="0" eaLnBrk="1" fontAlgn="auto" latinLnBrk="0" hangingPunct="1">
              <a:lnSpc>
                <a:spcPct val="101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УВАТСКИЙ МР</a:t>
            </a:r>
          </a:p>
        </p:txBody>
      </p:sp>
      <p:sp>
        <p:nvSpPr>
          <p:cNvPr id="44" name="object 59"/>
          <p:cNvSpPr txBox="1"/>
          <p:nvPr/>
        </p:nvSpPr>
        <p:spPr>
          <a:xfrm>
            <a:off x="1597025" y="1817356"/>
            <a:ext cx="1885950" cy="592469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Сложность привлечения финансирования для ряда проектов, нет длинных денег, высокие требования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45" name="object 61"/>
          <p:cNvSpPr txBox="1"/>
          <p:nvPr/>
        </p:nvSpPr>
        <p:spPr>
          <a:xfrm>
            <a:off x="1612900" y="4162425"/>
            <a:ext cx="1660525" cy="451405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Нехватка квалифицированных специалистов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46" name="object 62"/>
          <p:cNvSpPr txBox="1"/>
          <p:nvPr/>
        </p:nvSpPr>
        <p:spPr>
          <a:xfrm>
            <a:off x="1612900" y="5164641"/>
            <a:ext cx="1930400" cy="643765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Большое количество земельных участков, пригодных для инвестиционной деятельности, находятся в области подтопления </a:t>
            </a:r>
          </a:p>
        </p:txBody>
      </p:sp>
      <p:sp>
        <p:nvSpPr>
          <p:cNvPr id="47" name="object 63"/>
          <p:cNvSpPr txBox="1"/>
          <p:nvPr/>
        </p:nvSpPr>
        <p:spPr>
          <a:xfrm>
            <a:off x="1612900" y="3019425"/>
            <a:ext cx="2114550" cy="451406"/>
          </a:xfrm>
          <a:prstGeom prst="rect">
            <a:avLst/>
          </a:prstGeom>
        </p:spPr>
        <p:txBody>
          <a:bodyPr lIns="0" tIns="2794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Проблемы с транспортной доступностью к ресурсам дикоросов и лесного фонда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48" name="object 64"/>
          <p:cNvSpPr txBox="1"/>
          <p:nvPr/>
        </p:nvSpPr>
        <p:spPr>
          <a:xfrm>
            <a:off x="7162800" y="1800225"/>
            <a:ext cx="1917700" cy="592469"/>
          </a:xfrm>
          <a:prstGeom prst="rect">
            <a:avLst/>
          </a:prstGeom>
        </p:spPr>
        <p:txBody>
          <a:bodyPr wrap="square"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Слабое развитие логистической инфраструктуры, обеспечивающей инвестиционное развитие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49" name="object 65"/>
          <p:cNvSpPr txBox="1"/>
          <p:nvPr/>
        </p:nvSpPr>
        <p:spPr>
          <a:xfrm>
            <a:off x="7156450" y="3078163"/>
            <a:ext cx="1619250" cy="310340"/>
          </a:xfrm>
          <a:prstGeom prst="rect">
            <a:avLst/>
          </a:prstGeom>
        </p:spPr>
        <p:txBody>
          <a:bodyPr wrap="square"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Отток молодых специалистов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54" name="object 66"/>
          <p:cNvSpPr txBox="1"/>
          <p:nvPr/>
        </p:nvSpPr>
        <p:spPr>
          <a:xfrm>
            <a:off x="7169150" y="4192588"/>
            <a:ext cx="1743075" cy="451405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Высокие энергетические тарифы и транспортные издержки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55" name="object 67"/>
          <p:cNvSpPr txBox="1"/>
          <p:nvPr/>
        </p:nvSpPr>
        <p:spPr>
          <a:xfrm>
            <a:off x="7159625" y="5197475"/>
            <a:ext cx="1892300" cy="451405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Незначительная концентрация покупателей в небольших населенных пунктах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80E7202-28B2-4DED-AB50-4D41D543E54C}"/>
              </a:ext>
            </a:extLst>
          </p:cNvPr>
          <p:cNvSpPr/>
          <p:nvPr/>
        </p:nvSpPr>
        <p:spPr>
          <a:xfrm>
            <a:off x="506413" y="6143625"/>
            <a:ext cx="9412287" cy="1016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85A6D71-AD6B-4891-8141-9889D9B4E72C}"/>
              </a:ext>
            </a:extLst>
          </p:cNvPr>
          <p:cNvSpPr txBox="1"/>
          <p:nvPr/>
        </p:nvSpPr>
        <p:spPr>
          <a:xfrm>
            <a:off x="4150778" y="6074545"/>
            <a:ext cx="61851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*</a:t>
            </a:r>
            <a:r>
              <a:rPr lang="ru-RU" sz="1100" dirty="0"/>
              <a:t> Данные получены из проведенных интервью, опросов населения и бизнеса, диагностики из проведенных интервью и полученных анкетных данных, диагностики работы муниципалитета с инвесторами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="" xmlns:a16="http://schemas.microsoft.com/office/drawing/2014/main" id="{AB708B1A-DB83-4C99-9A19-4630C6E70A64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39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12700" y="2973745"/>
            <a:ext cx="5826125" cy="2400935"/>
            <a:chOff x="-12700" y="2973745"/>
            <a:chExt cx="5826125" cy="2400935"/>
          </a:xfrm>
        </p:grpSpPr>
        <p:sp>
          <p:nvSpPr>
            <p:cNvPr id="4" name="object 4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E6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986445"/>
              <a:ext cx="1202690" cy="2375535"/>
            </a:xfrm>
            <a:custGeom>
              <a:avLst/>
              <a:gdLst/>
              <a:ahLst/>
              <a:cxnLst/>
              <a:rect l="l" t="t" r="r" b="b"/>
              <a:pathLst>
                <a:path w="1202690" h="2375535">
                  <a:moveTo>
                    <a:pt x="0" y="2374630"/>
                  </a:moveTo>
                  <a:lnTo>
                    <a:pt x="62685" y="2373982"/>
                  </a:lnTo>
                  <a:lnTo>
                    <a:pt x="109965" y="2371177"/>
                  </a:lnTo>
                  <a:lnTo>
                    <a:pt x="156731" y="2366545"/>
                  </a:lnTo>
                  <a:lnTo>
                    <a:pt x="202948" y="2360122"/>
                  </a:lnTo>
                  <a:lnTo>
                    <a:pt x="248579" y="2351944"/>
                  </a:lnTo>
                  <a:lnTo>
                    <a:pt x="293590" y="2342045"/>
                  </a:lnTo>
                  <a:lnTo>
                    <a:pt x="337945" y="2330461"/>
                  </a:lnTo>
                  <a:lnTo>
                    <a:pt x="381608" y="2317228"/>
                  </a:lnTo>
                  <a:lnTo>
                    <a:pt x="424545" y="2302382"/>
                  </a:lnTo>
                  <a:lnTo>
                    <a:pt x="466719" y="2285957"/>
                  </a:lnTo>
                  <a:lnTo>
                    <a:pt x="508095" y="2267989"/>
                  </a:lnTo>
                  <a:lnTo>
                    <a:pt x="548637" y="2248513"/>
                  </a:lnTo>
                  <a:lnTo>
                    <a:pt x="588311" y="2227566"/>
                  </a:lnTo>
                  <a:lnTo>
                    <a:pt x="627080" y="2205182"/>
                  </a:lnTo>
                  <a:lnTo>
                    <a:pt x="664910" y="2181398"/>
                  </a:lnTo>
                  <a:lnTo>
                    <a:pt x="701764" y="2156247"/>
                  </a:lnTo>
                  <a:lnTo>
                    <a:pt x="737608" y="2129767"/>
                  </a:lnTo>
                  <a:lnTo>
                    <a:pt x="772405" y="2101992"/>
                  </a:lnTo>
                  <a:lnTo>
                    <a:pt x="806120" y="2072958"/>
                  </a:lnTo>
                  <a:lnTo>
                    <a:pt x="838719" y="2042701"/>
                  </a:lnTo>
                  <a:lnTo>
                    <a:pt x="870164" y="2011255"/>
                  </a:lnTo>
                  <a:lnTo>
                    <a:pt x="900422" y="1978657"/>
                  </a:lnTo>
                  <a:lnTo>
                    <a:pt x="929456" y="1944941"/>
                  </a:lnTo>
                  <a:lnTo>
                    <a:pt x="957231" y="1910144"/>
                  </a:lnTo>
                  <a:lnTo>
                    <a:pt x="983711" y="1874301"/>
                  </a:lnTo>
                  <a:lnTo>
                    <a:pt x="1008861" y="1837446"/>
                  </a:lnTo>
                  <a:lnTo>
                    <a:pt x="1032646" y="1799617"/>
                  </a:lnTo>
                  <a:lnTo>
                    <a:pt x="1055030" y="1760847"/>
                  </a:lnTo>
                  <a:lnTo>
                    <a:pt x="1075977" y="1721174"/>
                  </a:lnTo>
                  <a:lnTo>
                    <a:pt x="1095452" y="1680631"/>
                  </a:lnTo>
                  <a:lnTo>
                    <a:pt x="1113420" y="1639255"/>
                  </a:lnTo>
                  <a:lnTo>
                    <a:pt x="1129845" y="1597081"/>
                  </a:lnTo>
                  <a:lnTo>
                    <a:pt x="1144692" y="1554145"/>
                  </a:lnTo>
                  <a:lnTo>
                    <a:pt x="1157925" y="1510481"/>
                  </a:lnTo>
                  <a:lnTo>
                    <a:pt x="1169509" y="1466127"/>
                  </a:lnTo>
                  <a:lnTo>
                    <a:pt x="1179407" y="1421116"/>
                  </a:lnTo>
                  <a:lnTo>
                    <a:pt x="1187586" y="1375484"/>
                  </a:lnTo>
                  <a:lnTo>
                    <a:pt x="1194009" y="1329268"/>
                  </a:lnTo>
                  <a:lnTo>
                    <a:pt x="1198641" y="1282501"/>
                  </a:lnTo>
                  <a:lnTo>
                    <a:pt x="1201446" y="1235221"/>
                  </a:lnTo>
                  <a:lnTo>
                    <a:pt x="1202389" y="1187462"/>
                  </a:lnTo>
                  <a:lnTo>
                    <a:pt x="1201446" y="1139703"/>
                  </a:lnTo>
                  <a:lnTo>
                    <a:pt x="1198641" y="1092423"/>
                  </a:lnTo>
                  <a:lnTo>
                    <a:pt x="1194009" y="1045657"/>
                  </a:lnTo>
                  <a:lnTo>
                    <a:pt x="1187586" y="999440"/>
                  </a:lnTo>
                  <a:lnTo>
                    <a:pt x="1179407" y="953809"/>
                  </a:lnTo>
                  <a:lnTo>
                    <a:pt x="1169509" y="908798"/>
                  </a:lnTo>
                  <a:lnTo>
                    <a:pt x="1157925" y="864443"/>
                  </a:lnTo>
                  <a:lnTo>
                    <a:pt x="1144692" y="820780"/>
                  </a:lnTo>
                  <a:lnTo>
                    <a:pt x="1129845" y="777843"/>
                  </a:lnTo>
                  <a:lnTo>
                    <a:pt x="1113420" y="735669"/>
                  </a:lnTo>
                  <a:lnTo>
                    <a:pt x="1095452" y="694293"/>
                  </a:lnTo>
                  <a:lnTo>
                    <a:pt x="1075977" y="653751"/>
                  </a:lnTo>
                  <a:lnTo>
                    <a:pt x="1055030" y="614077"/>
                  </a:lnTo>
                  <a:lnTo>
                    <a:pt x="1032646" y="575308"/>
                  </a:lnTo>
                  <a:lnTo>
                    <a:pt x="1008861" y="537478"/>
                  </a:lnTo>
                  <a:lnTo>
                    <a:pt x="983711" y="500624"/>
                  </a:lnTo>
                  <a:lnTo>
                    <a:pt x="957231" y="464780"/>
                  </a:lnTo>
                  <a:lnTo>
                    <a:pt x="929456" y="429983"/>
                  </a:lnTo>
                  <a:lnTo>
                    <a:pt x="900422" y="396268"/>
                  </a:lnTo>
                  <a:lnTo>
                    <a:pt x="870164" y="363669"/>
                  </a:lnTo>
                  <a:lnTo>
                    <a:pt x="838719" y="332224"/>
                  </a:lnTo>
                  <a:lnTo>
                    <a:pt x="806120" y="301966"/>
                  </a:lnTo>
                  <a:lnTo>
                    <a:pt x="772405" y="272932"/>
                  </a:lnTo>
                  <a:lnTo>
                    <a:pt x="737608" y="245157"/>
                  </a:lnTo>
                  <a:lnTo>
                    <a:pt x="701764" y="218677"/>
                  </a:lnTo>
                  <a:lnTo>
                    <a:pt x="664910" y="193527"/>
                  </a:lnTo>
                  <a:lnTo>
                    <a:pt x="627080" y="169742"/>
                  </a:lnTo>
                  <a:lnTo>
                    <a:pt x="588311" y="147358"/>
                  </a:lnTo>
                  <a:lnTo>
                    <a:pt x="548637" y="126411"/>
                  </a:lnTo>
                  <a:lnTo>
                    <a:pt x="508095" y="106936"/>
                  </a:lnTo>
                  <a:lnTo>
                    <a:pt x="466719" y="88968"/>
                  </a:lnTo>
                  <a:lnTo>
                    <a:pt x="424545" y="72543"/>
                  </a:lnTo>
                  <a:lnTo>
                    <a:pt x="381608" y="57696"/>
                  </a:lnTo>
                  <a:lnTo>
                    <a:pt x="337945" y="44463"/>
                  </a:lnTo>
                  <a:lnTo>
                    <a:pt x="293590" y="32879"/>
                  </a:lnTo>
                  <a:lnTo>
                    <a:pt x="248579" y="22981"/>
                  </a:lnTo>
                  <a:lnTo>
                    <a:pt x="202948" y="14802"/>
                  </a:lnTo>
                  <a:lnTo>
                    <a:pt x="156731" y="8379"/>
                  </a:lnTo>
                  <a:lnTo>
                    <a:pt x="109965" y="3747"/>
                  </a:lnTo>
                  <a:lnTo>
                    <a:pt x="62685" y="942"/>
                  </a:lnTo>
                  <a:lnTo>
                    <a:pt x="14926" y="0"/>
                  </a:lnTo>
                  <a:lnTo>
                    <a:pt x="0" y="29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01458" y="417390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831030" y="3383404"/>
              <a:ext cx="1715639" cy="1569877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03300" y="1181261"/>
            <a:ext cx="5952490" cy="42191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3010"/>
              </a:lnSpc>
              <a:spcBef>
                <a:spcPts val="290"/>
              </a:spcBef>
            </a:pPr>
            <a:r>
              <a:rPr lang="ru-RU" sz="2600" b="1" spc="15" dirty="0">
                <a:solidFill>
                  <a:srgbClr val="FFDE16"/>
                </a:solidFill>
                <a:latin typeface="+mn-lt"/>
                <a:cs typeface="Montserrat"/>
              </a:rPr>
              <a:t>ПРИЛОЖЕНИЯ</a:t>
            </a:r>
            <a:endParaRPr sz="2600" dirty="0">
              <a:latin typeface="+mn-lt"/>
              <a:cs typeface="Montserra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67" y="919459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83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40529" y="5662909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83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96487" y="7161321"/>
            <a:ext cx="214629" cy="21159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"/>
              </a:rPr>
              <a:t>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68287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Стрелка: вниз 67">
            <a:extLst>
              <a:ext uri="{FF2B5EF4-FFF2-40B4-BE49-F238E27FC236}">
                <a16:creationId xmlns="" xmlns:a16="http://schemas.microsoft.com/office/drawing/2014/main" id="{F4591683-A1FB-4569-8E30-C9C266CFFE7A}"/>
              </a:ext>
            </a:extLst>
          </p:cNvPr>
          <p:cNvSpPr/>
          <p:nvPr/>
        </p:nvSpPr>
        <p:spPr>
          <a:xfrm rot="10800000">
            <a:off x="1089250" y="5407034"/>
            <a:ext cx="148613" cy="94919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67" name="object 37">
            <a:extLst>
              <a:ext uri="{FF2B5EF4-FFF2-40B4-BE49-F238E27FC236}">
                <a16:creationId xmlns="" xmlns:a16="http://schemas.microsoft.com/office/drawing/2014/main" id="{A28B0177-F138-4395-ADB3-5827FECC56BB}"/>
              </a:ext>
            </a:extLst>
          </p:cNvPr>
          <p:cNvSpPr txBox="1"/>
          <p:nvPr/>
        </p:nvSpPr>
        <p:spPr>
          <a:xfrm>
            <a:off x="3699326" y="1126465"/>
            <a:ext cx="2394643" cy="1872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Сбор статистики, сбор анкет </a:t>
            </a:r>
            <a:r>
              <a:rPr lang="ru-RU" sz="1000" b="1" spc="-5" dirty="0" err="1">
                <a:solidFill>
                  <a:srgbClr val="2B2F32"/>
                </a:solidFill>
                <a:latin typeface="+mj-lt"/>
                <a:cs typeface="DIN Pro Bold"/>
              </a:rPr>
              <a:t>ю.л</a:t>
            </a: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., </a:t>
            </a:r>
            <a:r>
              <a:rPr lang="ru-RU" sz="1000" b="1" spc="-5" dirty="0" err="1">
                <a:solidFill>
                  <a:srgbClr val="2B2F32"/>
                </a:solidFill>
                <a:latin typeface="+mj-lt"/>
                <a:cs typeface="DIN Pro Bold"/>
              </a:rPr>
              <a:t>ф.л</a:t>
            </a: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.</a:t>
            </a:r>
          </a:p>
        </p:txBody>
      </p:sp>
      <p:sp>
        <p:nvSpPr>
          <p:cNvPr id="66" name="object 37">
            <a:extLst>
              <a:ext uri="{FF2B5EF4-FFF2-40B4-BE49-F238E27FC236}">
                <a16:creationId xmlns="" xmlns:a16="http://schemas.microsoft.com/office/drawing/2014/main" id="{057C3702-BCF5-49D9-9F86-2F8A16C48BBC}"/>
              </a:ext>
            </a:extLst>
          </p:cNvPr>
          <p:cNvSpPr txBox="1"/>
          <p:nvPr/>
        </p:nvSpPr>
        <p:spPr>
          <a:xfrm>
            <a:off x="3475755" y="1540513"/>
            <a:ext cx="3333825" cy="1872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Диагностика системы работы с инвесторами в МО</a:t>
            </a:r>
          </a:p>
        </p:txBody>
      </p:sp>
      <p:sp>
        <p:nvSpPr>
          <p:cNvPr id="65" name="object 37">
            <a:extLst>
              <a:ext uri="{FF2B5EF4-FFF2-40B4-BE49-F238E27FC236}">
                <a16:creationId xmlns="" xmlns:a16="http://schemas.microsoft.com/office/drawing/2014/main" id="{98A8BB67-3225-4A30-92FF-F59FBFC06EA1}"/>
              </a:ext>
            </a:extLst>
          </p:cNvPr>
          <p:cNvSpPr txBox="1"/>
          <p:nvPr/>
        </p:nvSpPr>
        <p:spPr>
          <a:xfrm>
            <a:off x="4818422" y="1982768"/>
            <a:ext cx="4570837" cy="1872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Подготовка перечня ключевых компаний, интервью с бизнесом</a:t>
            </a:r>
          </a:p>
        </p:txBody>
      </p:sp>
      <p:sp>
        <p:nvSpPr>
          <p:cNvPr id="63" name="object 37">
            <a:extLst>
              <a:ext uri="{FF2B5EF4-FFF2-40B4-BE49-F238E27FC236}">
                <a16:creationId xmlns="" xmlns:a16="http://schemas.microsoft.com/office/drawing/2014/main" id="{6A8856AE-F26C-406C-AE5A-2439DBE4AC33}"/>
              </a:ext>
            </a:extLst>
          </p:cNvPr>
          <p:cNvSpPr txBox="1"/>
          <p:nvPr/>
        </p:nvSpPr>
        <p:spPr>
          <a:xfrm>
            <a:off x="6902519" y="2835043"/>
            <a:ext cx="3789631" cy="1872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Стратегические сессии с рабочей группой МО и экспертами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="" xmlns:a16="http://schemas.microsoft.com/office/drawing/2014/main" id="{CE2098B7-59AC-45B1-A459-0954BD4BF72E}"/>
              </a:ext>
            </a:extLst>
          </p:cNvPr>
          <p:cNvCxnSpPr>
            <a:cxnSpLocks/>
          </p:cNvCxnSpPr>
          <p:nvPr/>
        </p:nvCxnSpPr>
        <p:spPr>
          <a:xfrm>
            <a:off x="2750910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="" xmlns:a16="http://schemas.microsoft.com/office/drawing/2014/main" id="{9E29E999-6353-4F47-A247-7ABA03560C3D}"/>
              </a:ext>
            </a:extLst>
          </p:cNvPr>
          <p:cNvCxnSpPr>
            <a:cxnSpLocks/>
          </p:cNvCxnSpPr>
          <p:nvPr/>
        </p:nvCxnSpPr>
        <p:spPr>
          <a:xfrm>
            <a:off x="647164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B2213EE1-863F-4368-B2F7-C8F26E405265}"/>
              </a:ext>
            </a:extLst>
          </p:cNvPr>
          <p:cNvCxnSpPr>
            <a:cxnSpLocks/>
          </p:cNvCxnSpPr>
          <p:nvPr/>
        </p:nvCxnSpPr>
        <p:spPr>
          <a:xfrm>
            <a:off x="9151097" y="898112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9E2515EA-8F05-46A8-8CB2-FC7E1481615F}"/>
              </a:ext>
            </a:extLst>
          </p:cNvPr>
          <p:cNvSpPr/>
          <p:nvPr/>
        </p:nvSpPr>
        <p:spPr>
          <a:xfrm>
            <a:off x="2213859" y="1964021"/>
            <a:ext cx="2491985" cy="27101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67F13742-2C6C-49C5-8E26-EC6E9A89B839}"/>
              </a:ext>
            </a:extLst>
          </p:cNvPr>
          <p:cNvSpPr/>
          <p:nvPr/>
        </p:nvSpPr>
        <p:spPr>
          <a:xfrm>
            <a:off x="2095360" y="1109801"/>
            <a:ext cx="1498716" cy="27000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637344"/>
              </p:ext>
            </p:extLst>
          </p:nvPr>
        </p:nvGraphicFramePr>
        <p:xfrm>
          <a:off x="5126494" y="6266584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342900">
                        <a:lnSpc>
                          <a:spcPct val="101800"/>
                        </a:lnSpc>
                        <a:spcBef>
                          <a:spcPts val="969"/>
                        </a:spcBef>
                      </a:pPr>
                      <a:r>
                        <a:rPr sz="900" b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АНАЛИЗ И  М</a:t>
                      </a:r>
                      <a:r>
                        <a:rPr sz="900" b="1" spc="-2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О</a:t>
                      </a:r>
                      <a:r>
                        <a:rPr sz="900" b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ДЕЛИРОВАНИЕ</a:t>
                      </a:r>
                      <a:endParaRPr sz="900" dirty="0">
                        <a:latin typeface="Montserrat ExtraBold"/>
                        <a:cs typeface="Montserrat Extra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ts val="2465"/>
                        </a:lnSpc>
                      </a:pPr>
                      <a:r>
                        <a:rPr lang="ru-RU" sz="2600" b="1" spc="20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30</a:t>
                      </a:r>
                      <a:r>
                        <a:rPr sz="2600" b="1" spc="-415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 </a:t>
                      </a:r>
                      <a:r>
                        <a:rPr sz="1000" b="1" spc="15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дней</a:t>
                      </a:r>
                      <a:endParaRPr sz="1000" dirty="0">
                        <a:latin typeface="Montserrat ExtraBold"/>
                        <a:cs typeface="Montserrat ExtraBold"/>
                      </a:endParaRPr>
                    </a:p>
                  </a:txBody>
                  <a:tcPr marL="0" marR="0" marT="123189" marB="0">
                    <a:solidFill>
                      <a:srgbClr val="FFDE1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231859"/>
              </p:ext>
            </p:extLst>
          </p:nvPr>
        </p:nvGraphicFramePr>
        <p:xfrm>
          <a:off x="2995129" y="6256781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238125">
                        <a:lnSpc>
                          <a:spcPct val="101800"/>
                        </a:lnSpc>
                        <a:spcBef>
                          <a:spcPts val="955"/>
                        </a:spcBef>
                      </a:pPr>
                      <a:r>
                        <a:rPr sz="900" b="1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СБОР </a:t>
                      </a:r>
                      <a:r>
                        <a:rPr sz="900" b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И</a:t>
                      </a:r>
                      <a:r>
                        <a:rPr sz="900" b="1" spc="-10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 </a:t>
                      </a:r>
                      <a:r>
                        <a:rPr sz="900" b="1" spc="-1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ОБРАБОТКА  </a:t>
                      </a:r>
                      <a:r>
                        <a:rPr sz="900" b="1" spc="-5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ИНФОРМАЦИИ</a:t>
                      </a:r>
                      <a:endParaRPr sz="900" dirty="0">
                        <a:latin typeface="Montserrat ExtraBold"/>
                        <a:cs typeface="Montserrat Extra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ts val="2480"/>
                        </a:lnSpc>
                      </a:pPr>
                      <a:r>
                        <a:rPr lang="ru-RU" sz="2600" b="1" spc="20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30</a:t>
                      </a:r>
                      <a:r>
                        <a:rPr sz="2600" b="1" spc="-415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 </a:t>
                      </a:r>
                      <a:r>
                        <a:rPr sz="1000" b="1" spc="15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дней</a:t>
                      </a:r>
                      <a:endParaRPr sz="1000" dirty="0">
                        <a:latin typeface="Montserrat ExtraBold"/>
                        <a:cs typeface="Montserrat ExtraBold"/>
                      </a:endParaRPr>
                    </a:p>
                  </a:txBody>
                  <a:tcPr marL="0" marR="0" marT="121285" marB="0">
                    <a:solidFill>
                      <a:srgbClr val="FFDE1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object 18">
            <a:extLst>
              <a:ext uri="{FF2B5EF4-FFF2-40B4-BE49-F238E27FC236}">
                <a16:creationId xmlns="" xmlns:a16="http://schemas.microsoft.com/office/drawing/2014/main" id="{5AA283D3-AA73-4607-8486-31B25ABAD6B4}"/>
              </a:ext>
            </a:extLst>
          </p:cNvPr>
          <p:cNvSpPr txBox="1"/>
          <p:nvPr/>
        </p:nvSpPr>
        <p:spPr>
          <a:xfrm>
            <a:off x="2992364" y="4765015"/>
            <a:ext cx="1312012" cy="5514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471805">
              <a:lnSpc>
                <a:spcPts val="1000"/>
              </a:lnSpc>
              <a:spcBef>
                <a:spcPts val="450"/>
              </a:spcBef>
            </a:pPr>
            <a:r>
              <a:rPr lang="ru-RU" sz="1000" b="1">
                <a:solidFill>
                  <a:srgbClr val="2B2F32"/>
                </a:solidFill>
                <a:latin typeface="+mj-lt"/>
                <a:cs typeface="DIN Pro Bold"/>
              </a:rPr>
              <a:t>Сделана               диагности</a:t>
            </a:r>
            <a:r>
              <a:rPr lang="ru-RU" sz="1000" b="1" spc="-5">
                <a:solidFill>
                  <a:srgbClr val="2B2F32"/>
                </a:solidFill>
                <a:latin typeface="+mj-lt"/>
                <a:cs typeface="DIN Pro Bold"/>
              </a:rPr>
              <a:t>к</a:t>
            </a:r>
            <a:r>
              <a:rPr lang="ru-RU" sz="1000" b="1">
                <a:solidFill>
                  <a:srgbClr val="2B2F32"/>
                </a:solidFill>
                <a:latin typeface="+mj-lt"/>
                <a:cs typeface="DIN Pro Bold"/>
              </a:rPr>
              <a:t>а  по</a:t>
            </a:r>
            <a:r>
              <a:rPr lang="ru-RU" sz="1000" b="1" spc="-15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работе</a:t>
            </a:r>
            <a:endParaRPr lang="ru-RU" sz="1000" dirty="0">
              <a:latin typeface="+mj-lt"/>
              <a:cs typeface="DIN Pro Bold"/>
            </a:endParaRPr>
          </a:p>
          <a:p>
            <a:pPr>
              <a:lnSpc>
                <a:spcPts val="1000"/>
              </a:lnSpc>
            </a:pPr>
            <a:r>
              <a:rPr lang="ru-RU" sz="1000" b="1" dirty="0">
                <a:solidFill>
                  <a:srgbClr val="2B2F32"/>
                </a:solidFill>
                <a:latin typeface="+mj-lt"/>
                <a:cs typeface="DIN Pro Bold"/>
              </a:rPr>
              <a:t>с</a:t>
            </a: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 инвесторами</a:t>
            </a:r>
            <a:endParaRPr lang="ru-RU" sz="1000" dirty="0">
              <a:latin typeface="+mj-lt"/>
              <a:cs typeface="DIN Pro Bold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9875542" y="6629018"/>
            <a:ext cx="816610" cy="931544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15126" y="4261932"/>
            <a:ext cx="840740" cy="431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Официальная  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презентация  итогов</a:t>
            </a:r>
            <a:endParaRPr sz="1000" dirty="0">
              <a:latin typeface="+mj-lt"/>
              <a:cs typeface="DIN Pro 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0681" y="4261932"/>
            <a:ext cx="883919" cy="431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П</a:t>
            </a:r>
            <a:r>
              <a:rPr sz="1000" b="1" spc="-15">
                <a:solidFill>
                  <a:srgbClr val="2B2F32"/>
                </a:solidFill>
                <a:latin typeface="+mj-lt"/>
                <a:cs typeface="DIN Pro Bold"/>
              </a:rPr>
              <a:t>о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дг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от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о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в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лены  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итоги работы  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с</a:t>
            </a:r>
            <a:r>
              <a:rPr sz="1000" b="1" spc="-1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1000" b="1" spc="-5" dirty="0">
                <a:solidFill>
                  <a:srgbClr val="2B2F32"/>
                </a:solidFill>
                <a:latin typeface="+mj-lt"/>
                <a:cs typeface="DIN Pro Bold"/>
              </a:rPr>
              <a:t>бизнесом</a:t>
            </a:r>
            <a:endParaRPr sz="1000" dirty="0">
              <a:latin typeface="+mj-lt"/>
              <a:cs typeface="DIN Pro 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0559" y="4261953"/>
            <a:ext cx="947419" cy="431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Итоги  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стр</a:t>
            </a:r>
            <a:r>
              <a:rPr sz="1000" b="1" spc="-10">
                <a:solidFill>
                  <a:srgbClr val="2B2F32"/>
                </a:solidFill>
                <a:latin typeface="+mj-lt"/>
                <a:cs typeface="DIN Pro Bold"/>
              </a:rPr>
              <a:t>а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т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ег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и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чес</a:t>
            </a:r>
            <a:r>
              <a:rPr sz="1000" b="1" spc="-20">
                <a:solidFill>
                  <a:srgbClr val="2B2F32"/>
                </a:solidFill>
                <a:latin typeface="+mj-lt"/>
                <a:cs typeface="DIN Pro Bold"/>
              </a:rPr>
              <a:t>к</a:t>
            </a:r>
            <a:r>
              <a:rPr sz="1000" b="1">
                <a:solidFill>
                  <a:srgbClr val="2B2F32"/>
                </a:solidFill>
                <a:latin typeface="+mj-lt"/>
                <a:cs typeface="DIN Pro Bold"/>
              </a:rPr>
              <a:t>ой  </a:t>
            </a:r>
            <a:r>
              <a:rPr sz="1000" b="1" spc="-5">
                <a:solidFill>
                  <a:srgbClr val="2B2F32"/>
                </a:solidFill>
                <a:latin typeface="+mj-lt"/>
                <a:cs typeface="DIN Pro Bold"/>
              </a:rPr>
              <a:t>сессии</a:t>
            </a:r>
            <a:endParaRPr sz="1000" dirty="0">
              <a:latin typeface="+mj-lt"/>
              <a:cs typeface="DIN Pro Bold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415893"/>
              </p:ext>
            </p:extLst>
          </p:nvPr>
        </p:nvGraphicFramePr>
        <p:xfrm>
          <a:off x="7257872" y="6256781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414020">
                        <a:lnSpc>
                          <a:spcPct val="101800"/>
                        </a:lnSpc>
                        <a:spcBef>
                          <a:spcPts val="969"/>
                        </a:spcBef>
                      </a:pPr>
                      <a:r>
                        <a:rPr sz="900" b="1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ФО</a:t>
                      </a:r>
                      <a:r>
                        <a:rPr sz="900" b="1" spc="-10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Р</a:t>
                      </a:r>
                      <a:r>
                        <a:rPr sz="900" b="1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МИРОВАНИЕ </a:t>
                      </a:r>
                      <a:r>
                        <a:rPr sz="900" b="1" dirty="0" err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И</a:t>
                      </a:r>
                      <a:r>
                        <a:rPr sz="900" b="1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 </a:t>
                      </a:r>
                      <a:r>
                        <a:rPr sz="900" b="1" spc="-15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СДАЧА</a:t>
                      </a:r>
                      <a:r>
                        <a:rPr sz="900" b="1" spc="-75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ОТЧЕ</a:t>
                      </a:r>
                      <a:r>
                        <a:rPr lang="ru-RU" sz="900" b="1" spc="-10" dirty="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ТА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ru-RU" sz="1050" dirty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ts val="2465"/>
                        </a:lnSpc>
                      </a:pPr>
                      <a:r>
                        <a:rPr lang="ru-RU" sz="2600" b="1" spc="-409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1 4    </a:t>
                      </a:r>
                      <a:r>
                        <a:rPr lang="ru-RU" sz="1000" b="1" spc="15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дней</a:t>
                      </a:r>
                      <a:endParaRPr lang="ru-RU" sz="1000" dirty="0">
                        <a:latin typeface="Montserrat ExtraBold"/>
                        <a:cs typeface="Montserrat ExtraBold"/>
                      </a:endParaRPr>
                    </a:p>
                  </a:txBody>
                  <a:tcPr marL="0" marR="0" marT="123189" marB="0">
                    <a:solidFill>
                      <a:srgbClr val="FFDE1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962217"/>
              </p:ext>
            </p:extLst>
          </p:nvPr>
        </p:nvGraphicFramePr>
        <p:xfrm>
          <a:off x="863739" y="6256781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123825">
                        <a:lnSpc>
                          <a:spcPct val="101800"/>
                        </a:lnSpc>
                        <a:spcBef>
                          <a:spcPts val="955"/>
                        </a:spcBef>
                      </a:pPr>
                      <a:r>
                        <a:rPr sz="900" b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П</a:t>
                      </a:r>
                      <a:r>
                        <a:rPr sz="900" b="1" spc="-2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О</a:t>
                      </a:r>
                      <a:r>
                        <a:rPr sz="900" b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Д</a:t>
                      </a:r>
                      <a:r>
                        <a:rPr sz="900" b="1" spc="-55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Г</a:t>
                      </a:r>
                      <a:r>
                        <a:rPr sz="900" b="1" spc="-1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ОТ</a:t>
                      </a:r>
                      <a:r>
                        <a:rPr sz="900" b="1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ОВИТЕЛЬНЫЕ  </a:t>
                      </a:r>
                      <a:r>
                        <a:rPr sz="900" b="1" spc="-10">
                          <a:solidFill>
                            <a:srgbClr val="171B1E"/>
                          </a:solidFill>
                          <a:latin typeface="Montserrat ExtraBold"/>
                          <a:cs typeface="Montserrat ExtraBold"/>
                        </a:rPr>
                        <a:t>РАБОТЫ</a:t>
                      </a:r>
                      <a:endParaRPr sz="900" dirty="0">
                        <a:latin typeface="Montserrat ExtraBold"/>
                        <a:cs typeface="Montserrat Extra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ts val="2480"/>
                        </a:lnSpc>
                      </a:pPr>
                      <a:r>
                        <a:rPr lang="ru-RU" sz="2600" b="1" spc="40" dirty="0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7 </a:t>
                      </a:r>
                      <a:r>
                        <a:rPr sz="1000" b="1" spc="15" dirty="0" err="1">
                          <a:solidFill>
                            <a:srgbClr val="2B2F32"/>
                          </a:solidFill>
                          <a:latin typeface="Montserrat ExtraBold"/>
                          <a:cs typeface="Montserrat ExtraBold"/>
                        </a:rPr>
                        <a:t>дней</a:t>
                      </a:r>
                      <a:endParaRPr sz="1000" dirty="0">
                        <a:latin typeface="Montserrat ExtraBold"/>
                        <a:cs typeface="Montserrat ExtraBold"/>
                      </a:endParaRPr>
                    </a:p>
                  </a:txBody>
                  <a:tcPr marL="0" marR="0" marT="121285" marB="0">
                    <a:solidFill>
                      <a:srgbClr val="FFDE1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0" y="8"/>
            <a:ext cx="7271384" cy="648335"/>
          </a:xfrm>
          <a:custGeom>
            <a:avLst/>
            <a:gdLst/>
            <a:ahLst/>
            <a:cxnLst/>
            <a:rect l="l" t="t" r="r" b="b"/>
            <a:pathLst>
              <a:path w="7271384" h="648335">
                <a:moveTo>
                  <a:pt x="7270902" y="63"/>
                </a:moveTo>
                <a:lnTo>
                  <a:pt x="0" y="0"/>
                </a:lnTo>
                <a:lnTo>
                  <a:pt x="0" y="646277"/>
                </a:lnTo>
                <a:lnTo>
                  <a:pt x="6697192" y="647801"/>
                </a:lnTo>
                <a:lnTo>
                  <a:pt x="7270902" y="63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76397" y="151334"/>
            <a:ext cx="608950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" dirty="0">
                <a:latin typeface="+mj-lt"/>
              </a:rPr>
              <a:t>ПЛАН </a:t>
            </a:r>
            <a:r>
              <a:rPr spc="5" dirty="0">
                <a:latin typeface="+mj-lt"/>
              </a:rPr>
              <a:t>РАБОТЫ </a:t>
            </a:r>
            <a:r>
              <a:rPr dirty="0">
                <a:latin typeface="+mj-lt"/>
              </a:rPr>
              <a:t>В </a:t>
            </a:r>
            <a:r>
              <a:rPr lang="ru-RU" spc="15" dirty="0">
                <a:latin typeface="+mj-lt"/>
              </a:rPr>
              <a:t>УВАТСКОМ МР</a:t>
            </a:r>
            <a:endParaRPr spc="-20" dirty="0">
              <a:latin typeface="+mj-l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22945" y="4339561"/>
            <a:ext cx="8350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 err="1">
                <a:solidFill>
                  <a:srgbClr val="2B2F32"/>
                </a:solidFill>
                <a:latin typeface="+mj-lt"/>
                <a:cs typeface="DIN Pro Bold"/>
              </a:rPr>
              <a:t>Установочная</a:t>
            </a:r>
            <a:r>
              <a:rPr lang="ru-RU" sz="1000" b="1" spc="-10" dirty="0">
                <a:solidFill>
                  <a:srgbClr val="2B2F32"/>
                </a:solidFill>
                <a:latin typeface="+mj-lt"/>
                <a:cs typeface="DIN Pro Bold"/>
              </a:rPr>
              <a:t> встреча</a:t>
            </a:r>
            <a:endParaRPr sz="1000" dirty="0">
              <a:latin typeface="+mj-lt"/>
              <a:cs typeface="DIN Pro Bold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47164" y="914109"/>
            <a:ext cx="0" cy="5342890"/>
          </a:xfrm>
          <a:custGeom>
            <a:avLst/>
            <a:gdLst/>
            <a:ahLst/>
            <a:cxnLst/>
            <a:rect l="l" t="t" r="r" b="b"/>
            <a:pathLst>
              <a:path h="5342890">
                <a:moveTo>
                  <a:pt x="0" y="5342674"/>
                </a:moveTo>
                <a:lnTo>
                  <a:pt x="0" y="0"/>
                </a:lnTo>
              </a:path>
            </a:pathLst>
          </a:custGeom>
          <a:ln w="635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678465" y="6570188"/>
            <a:ext cx="151130" cy="259079"/>
          </a:xfrm>
          <a:custGeom>
            <a:avLst/>
            <a:gdLst/>
            <a:ahLst/>
            <a:cxnLst/>
            <a:rect l="l" t="t" r="r" b="b"/>
            <a:pathLst>
              <a:path w="151130" h="259079">
                <a:moveTo>
                  <a:pt x="2006" y="0"/>
                </a:moveTo>
                <a:lnTo>
                  <a:pt x="0" y="901"/>
                </a:lnTo>
                <a:lnTo>
                  <a:pt x="0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809839" y="6570188"/>
            <a:ext cx="151130" cy="259079"/>
          </a:xfrm>
          <a:custGeom>
            <a:avLst/>
            <a:gdLst/>
            <a:ahLst/>
            <a:cxnLst/>
            <a:rect l="l" t="t" r="r" b="b"/>
            <a:pathLst>
              <a:path w="151129" h="259079">
                <a:moveTo>
                  <a:pt x="2006" y="0"/>
                </a:moveTo>
                <a:lnTo>
                  <a:pt x="0" y="901"/>
                </a:lnTo>
                <a:lnTo>
                  <a:pt x="12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941218" y="6570188"/>
            <a:ext cx="151130" cy="259079"/>
          </a:xfrm>
          <a:custGeom>
            <a:avLst/>
            <a:gdLst/>
            <a:ahLst/>
            <a:cxnLst/>
            <a:rect l="l" t="t" r="r" b="b"/>
            <a:pathLst>
              <a:path w="151129" h="259079">
                <a:moveTo>
                  <a:pt x="2006" y="0"/>
                </a:moveTo>
                <a:lnTo>
                  <a:pt x="0" y="901"/>
                </a:lnTo>
                <a:lnTo>
                  <a:pt x="0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10916" y="3753453"/>
            <a:ext cx="10629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2B2F32"/>
                </a:solidFill>
                <a:latin typeface="+mj-lt"/>
                <a:cs typeface="DIN Pro Bold"/>
              </a:rPr>
              <a:t>Контроль</a:t>
            </a:r>
            <a:r>
              <a:rPr sz="800" b="1" spc="-4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800" b="1" dirty="0">
                <a:solidFill>
                  <a:srgbClr val="2B2F32"/>
                </a:solidFill>
                <a:latin typeface="+mj-lt"/>
                <a:cs typeface="DIN Pro Bold"/>
              </a:rPr>
              <a:t>реализации</a:t>
            </a:r>
            <a:endParaRPr sz="800">
              <a:latin typeface="+mj-lt"/>
              <a:cs typeface="DIN Pro Bold"/>
            </a:endParaRPr>
          </a:p>
        </p:txBody>
      </p:sp>
      <p:sp>
        <p:nvSpPr>
          <p:cNvPr id="38" name="object 21">
            <a:extLst>
              <a:ext uri="{FF2B5EF4-FFF2-40B4-BE49-F238E27FC236}">
                <a16:creationId xmlns="" xmlns:a16="http://schemas.microsoft.com/office/drawing/2014/main" id="{D854C0C1-1B87-49E3-94EE-DFD498CA526B}"/>
              </a:ext>
            </a:extLst>
          </p:cNvPr>
          <p:cNvSpPr txBox="1"/>
          <p:nvPr/>
        </p:nvSpPr>
        <p:spPr>
          <a:xfrm>
            <a:off x="7146500" y="4759010"/>
            <a:ext cx="1271321" cy="5514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49275">
              <a:lnSpc>
                <a:spcPts val="1000"/>
              </a:lnSpc>
              <a:spcBef>
                <a:spcPts val="450"/>
              </a:spcBef>
            </a:pPr>
            <a:r>
              <a:rPr lang="ru-RU" sz="1000" b="1" spc="-25">
                <a:solidFill>
                  <a:srgbClr val="2B2F32"/>
                </a:solidFill>
                <a:latin typeface="+mj-lt"/>
                <a:cs typeface="DIN Pro Bold"/>
              </a:rPr>
              <a:t>Обсуждение итоговых  </a:t>
            </a:r>
            <a:r>
              <a:rPr lang="ru-RU" sz="1000" b="1" spc="-20">
                <a:solidFill>
                  <a:srgbClr val="2B2F32"/>
                </a:solidFill>
                <a:latin typeface="+mj-lt"/>
                <a:cs typeface="DIN Pro Bold"/>
              </a:rPr>
              <a:t>р</a:t>
            </a:r>
            <a:r>
              <a:rPr lang="ru-RU" sz="1000" b="1" spc="-30">
                <a:solidFill>
                  <a:srgbClr val="2B2F32"/>
                </a:solidFill>
                <a:latin typeface="+mj-lt"/>
                <a:cs typeface="DIN Pro Bold"/>
              </a:rPr>
              <a:t>ез</a:t>
            </a:r>
            <a:r>
              <a:rPr lang="ru-RU" sz="1000" b="1" spc="-35">
                <a:solidFill>
                  <a:srgbClr val="2B2F32"/>
                </a:solidFill>
                <a:latin typeface="+mj-lt"/>
                <a:cs typeface="DIN Pro Bold"/>
              </a:rPr>
              <a:t>у</a:t>
            </a:r>
            <a:r>
              <a:rPr lang="ru-RU" sz="1000" b="1" spc="-20">
                <a:solidFill>
                  <a:srgbClr val="2B2F32"/>
                </a:solidFill>
                <a:latin typeface="+mj-lt"/>
                <a:cs typeface="DIN Pro Bold"/>
              </a:rPr>
              <a:t>л</a:t>
            </a:r>
            <a:r>
              <a:rPr lang="ru-RU" sz="1000" b="1" spc="-50">
                <a:solidFill>
                  <a:srgbClr val="2B2F32"/>
                </a:solidFill>
                <a:latin typeface="+mj-lt"/>
                <a:cs typeface="DIN Pro Bold"/>
              </a:rPr>
              <a:t>ь</a:t>
            </a:r>
            <a:r>
              <a:rPr lang="ru-RU" sz="1000" b="1" spc="-25">
                <a:solidFill>
                  <a:srgbClr val="2B2F32"/>
                </a:solidFill>
                <a:latin typeface="+mj-lt"/>
                <a:cs typeface="DIN Pro Bold"/>
              </a:rPr>
              <a:t>т</a:t>
            </a:r>
            <a:r>
              <a:rPr lang="ru-RU" sz="1000" b="1" spc="-35">
                <a:solidFill>
                  <a:srgbClr val="2B2F32"/>
                </a:solidFill>
                <a:latin typeface="+mj-lt"/>
                <a:cs typeface="DIN Pro Bold"/>
              </a:rPr>
              <a:t>а</a:t>
            </a:r>
            <a:r>
              <a:rPr lang="ru-RU" sz="1000" b="1" spc="-25">
                <a:solidFill>
                  <a:srgbClr val="2B2F32"/>
                </a:solidFill>
                <a:latin typeface="+mj-lt"/>
                <a:cs typeface="DIN Pro Bold"/>
              </a:rPr>
              <a:t>т</a:t>
            </a:r>
            <a:r>
              <a:rPr lang="ru-RU" sz="1000" b="1" spc="-20">
                <a:solidFill>
                  <a:srgbClr val="2B2F32"/>
                </a:solidFill>
                <a:latin typeface="+mj-lt"/>
                <a:cs typeface="DIN Pro Bold"/>
              </a:rPr>
              <a:t>ов</a:t>
            </a:r>
            <a:endParaRPr lang="ru-RU" sz="1000" dirty="0">
              <a:latin typeface="+mj-lt"/>
              <a:cs typeface="DIN Pro Bold"/>
            </a:endParaRPr>
          </a:p>
          <a:p>
            <a:pPr>
              <a:lnSpc>
                <a:spcPts val="1000"/>
              </a:lnSpc>
            </a:pPr>
            <a:r>
              <a:rPr lang="ru-RU" sz="1000" b="1" dirty="0">
                <a:solidFill>
                  <a:srgbClr val="2B2F32"/>
                </a:solidFill>
                <a:latin typeface="+mj-lt"/>
                <a:cs typeface="DIN Pro Bold"/>
              </a:rPr>
              <a:t>в </a:t>
            </a:r>
            <a:r>
              <a:rPr lang="ru-RU" sz="1000" b="1" spc="-20" dirty="0">
                <a:solidFill>
                  <a:srgbClr val="2B2F32"/>
                </a:solidFill>
                <a:latin typeface="+mj-lt"/>
                <a:cs typeface="DIN Pro Bold"/>
              </a:rPr>
              <a:t>рабочей</a:t>
            </a:r>
            <a:r>
              <a:rPr lang="ru-RU" sz="1000" b="1" spc="-9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lang="ru-RU" sz="1000" b="1" spc="-25" dirty="0">
                <a:solidFill>
                  <a:srgbClr val="2B2F32"/>
                </a:solidFill>
                <a:latin typeface="+mj-lt"/>
                <a:cs typeface="DIN Pro Bold"/>
              </a:rPr>
              <a:t>группе</a:t>
            </a:r>
            <a:endParaRPr lang="ru-RU" sz="1000" dirty="0">
              <a:latin typeface="+mj-lt"/>
              <a:cs typeface="DIN Pro Bold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="" xmlns:a16="http://schemas.microsoft.com/office/drawing/2014/main" id="{4D581BB4-BBF7-436B-B3FF-F87F0FDB9F58}"/>
              </a:ext>
            </a:extLst>
          </p:cNvPr>
          <p:cNvSpPr txBox="1"/>
          <p:nvPr/>
        </p:nvSpPr>
        <p:spPr>
          <a:xfrm>
            <a:off x="4960027" y="4988325"/>
            <a:ext cx="1305325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186690">
              <a:lnSpc>
                <a:spcPts val="1000"/>
              </a:lnSpc>
              <a:spcBef>
                <a:spcPts val="420"/>
              </a:spcBef>
            </a:pPr>
            <a:r>
              <a:rPr lang="ru-RU" sz="1000" b="1" spc="-20" dirty="0">
                <a:solidFill>
                  <a:srgbClr val="2B2F32"/>
                </a:solidFill>
                <a:latin typeface="+mj-lt"/>
                <a:cs typeface="DIN Pro Bold"/>
              </a:rPr>
              <a:t>Пр</a:t>
            </a:r>
            <a:r>
              <a:rPr lang="ru-RU" sz="1000" b="1" spc="-35" dirty="0">
                <a:solidFill>
                  <a:srgbClr val="2B2F32"/>
                </a:solidFill>
                <a:latin typeface="+mj-lt"/>
                <a:cs typeface="DIN Pro Bold"/>
              </a:rPr>
              <a:t>е</a:t>
            </a:r>
            <a:r>
              <a:rPr lang="ru-RU" sz="1000" b="1" spc="-20" dirty="0">
                <a:solidFill>
                  <a:srgbClr val="2B2F32"/>
                </a:solidFill>
                <a:latin typeface="+mj-lt"/>
                <a:cs typeface="DIN Pro Bold"/>
              </a:rPr>
              <a:t>двар</a:t>
            </a:r>
            <a:r>
              <a:rPr lang="ru-RU" sz="1000" b="1" spc="-30" dirty="0">
                <a:solidFill>
                  <a:srgbClr val="2B2F32"/>
                </a:solidFill>
                <a:latin typeface="+mj-lt"/>
                <a:cs typeface="DIN Pro Bold"/>
              </a:rPr>
              <a:t>и</a:t>
            </a:r>
            <a:r>
              <a:rPr lang="ru-RU" sz="1000" b="1" spc="-25" dirty="0">
                <a:solidFill>
                  <a:srgbClr val="2B2F32"/>
                </a:solidFill>
                <a:latin typeface="+mj-lt"/>
                <a:cs typeface="DIN Pro Bold"/>
              </a:rPr>
              <a:t>т</a:t>
            </a:r>
            <a:r>
              <a:rPr lang="ru-RU" sz="1000" b="1" spc="-40" dirty="0">
                <a:solidFill>
                  <a:srgbClr val="2B2F32"/>
                </a:solidFill>
                <a:latin typeface="+mj-lt"/>
                <a:cs typeface="DIN Pro Bold"/>
              </a:rPr>
              <a:t>е</a:t>
            </a:r>
            <a:r>
              <a:rPr lang="ru-RU" sz="1000" b="1" spc="-20" dirty="0">
                <a:solidFill>
                  <a:srgbClr val="2B2F32"/>
                </a:solidFill>
                <a:latin typeface="+mj-lt"/>
                <a:cs typeface="DIN Pro Bold"/>
              </a:rPr>
              <a:t>льный отчет </a:t>
            </a:r>
            <a:r>
              <a:rPr lang="ru-RU" sz="1000" b="1" spc="-10" dirty="0">
                <a:solidFill>
                  <a:srgbClr val="2B2F32"/>
                </a:solidFill>
                <a:latin typeface="+mj-lt"/>
                <a:cs typeface="DIN Pro Bold"/>
              </a:rPr>
              <a:t>по </a:t>
            </a:r>
            <a:r>
              <a:rPr lang="ru-RU" sz="1000" b="1" spc="-20" dirty="0">
                <a:solidFill>
                  <a:srgbClr val="2B2F32"/>
                </a:solidFill>
                <a:latin typeface="+mj-lt"/>
                <a:cs typeface="DIN Pro Bold"/>
              </a:rPr>
              <a:t>анализу  данных</a:t>
            </a:r>
            <a:endParaRPr lang="ru-RU" sz="1000" dirty="0">
              <a:latin typeface="+mj-lt"/>
              <a:cs typeface="DIN Pro Bold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82F23CF9-FD5A-4D8B-98C5-BACC520819B6}"/>
              </a:ext>
            </a:extLst>
          </p:cNvPr>
          <p:cNvSpPr/>
          <p:nvPr/>
        </p:nvSpPr>
        <p:spPr>
          <a:xfrm>
            <a:off x="2750910" y="1523960"/>
            <a:ext cx="630858" cy="27000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AEF51961-CD1F-44DA-AAC6-CB1A112E9F60}"/>
              </a:ext>
            </a:extLst>
          </p:cNvPr>
          <p:cNvSpPr/>
          <p:nvPr/>
        </p:nvSpPr>
        <p:spPr>
          <a:xfrm>
            <a:off x="3048242" y="2425359"/>
            <a:ext cx="3593856" cy="26866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63D5E581-0853-46C1-B739-B6F2A9EE7BF6}"/>
              </a:ext>
            </a:extLst>
          </p:cNvPr>
          <p:cNvSpPr/>
          <p:nvPr/>
        </p:nvSpPr>
        <p:spPr>
          <a:xfrm>
            <a:off x="4895733" y="2835043"/>
            <a:ext cx="1879212" cy="26866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D754B5C8-390F-4B51-97C2-C80C50375BDB}"/>
              </a:ext>
            </a:extLst>
          </p:cNvPr>
          <p:cNvSpPr/>
          <p:nvPr/>
        </p:nvSpPr>
        <p:spPr>
          <a:xfrm>
            <a:off x="2108827" y="3264419"/>
            <a:ext cx="5149039" cy="271016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8" name="Стрелка: пятиугольник 47">
            <a:extLst>
              <a:ext uri="{FF2B5EF4-FFF2-40B4-BE49-F238E27FC236}">
                <a16:creationId xmlns="" xmlns:a16="http://schemas.microsoft.com/office/drawing/2014/main" id="{84970C4C-DE9C-47B0-A73E-AB08B7F16D9B}"/>
              </a:ext>
            </a:extLst>
          </p:cNvPr>
          <p:cNvSpPr/>
          <p:nvPr/>
        </p:nvSpPr>
        <p:spPr>
          <a:xfrm>
            <a:off x="7157031" y="3708406"/>
            <a:ext cx="3076487" cy="271128"/>
          </a:xfrm>
          <a:prstGeom prst="homePlate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="" xmlns:a16="http://schemas.microsoft.com/office/drawing/2014/main" id="{345FE104-D919-4EAB-B313-7F8101C60105}"/>
              </a:ext>
            </a:extLst>
          </p:cNvPr>
          <p:cNvCxnSpPr>
            <a:cxnSpLocks/>
          </p:cNvCxnSpPr>
          <p:nvPr/>
        </p:nvCxnSpPr>
        <p:spPr>
          <a:xfrm>
            <a:off x="4885156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="" xmlns:a16="http://schemas.microsoft.com/office/drawing/2014/main" id="{2E31AC48-B1AE-48D5-85AC-0C94E636C593}"/>
              </a:ext>
            </a:extLst>
          </p:cNvPr>
          <p:cNvCxnSpPr>
            <a:cxnSpLocks/>
          </p:cNvCxnSpPr>
          <p:nvPr/>
        </p:nvCxnSpPr>
        <p:spPr>
          <a:xfrm>
            <a:off x="7016783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bject 37">
            <a:extLst>
              <a:ext uri="{FF2B5EF4-FFF2-40B4-BE49-F238E27FC236}">
                <a16:creationId xmlns="" xmlns:a16="http://schemas.microsoft.com/office/drawing/2014/main" id="{DB716F8D-0235-4C5D-906F-87C4F82FBB7C}"/>
              </a:ext>
            </a:extLst>
          </p:cNvPr>
          <p:cNvSpPr txBox="1"/>
          <p:nvPr/>
        </p:nvSpPr>
        <p:spPr>
          <a:xfrm>
            <a:off x="7386235" y="3298387"/>
            <a:ext cx="2425129" cy="1872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sz="1000" b="1" spc="-5" dirty="0" err="1">
                <a:solidFill>
                  <a:srgbClr val="2B2F32"/>
                </a:solidFill>
                <a:latin typeface="+mj-lt"/>
                <a:cs typeface="DIN Pro Bold"/>
              </a:rPr>
              <a:t>Подготовка</a:t>
            </a:r>
            <a:r>
              <a:rPr sz="1000" b="1" spc="-20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1000" b="1" spc="-5" dirty="0">
                <a:solidFill>
                  <a:srgbClr val="2B2F32"/>
                </a:solidFill>
                <a:latin typeface="+mj-lt"/>
                <a:cs typeface="DIN Pro Bold"/>
              </a:rPr>
              <a:t>Инвестпрофиля</a:t>
            </a:r>
            <a:endParaRPr sz="1000" dirty="0">
              <a:latin typeface="+mj-lt"/>
              <a:cs typeface="DIN Pro Bold"/>
            </a:endParaRPr>
          </a:p>
        </p:txBody>
      </p:sp>
      <p:sp>
        <p:nvSpPr>
          <p:cNvPr id="64" name="object 37">
            <a:extLst>
              <a:ext uri="{FF2B5EF4-FFF2-40B4-BE49-F238E27FC236}">
                <a16:creationId xmlns="" xmlns:a16="http://schemas.microsoft.com/office/drawing/2014/main" id="{2AF4D8D1-1BB0-4C45-B5E7-BBA1738377C9}"/>
              </a:ext>
            </a:extLst>
          </p:cNvPr>
          <p:cNvSpPr txBox="1"/>
          <p:nvPr/>
        </p:nvSpPr>
        <p:spPr>
          <a:xfrm>
            <a:off x="6734895" y="2425024"/>
            <a:ext cx="3076483" cy="1872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1000" b="1" spc="-5" dirty="0">
                <a:solidFill>
                  <a:srgbClr val="2B2F32"/>
                </a:solidFill>
                <a:latin typeface="+mj-lt"/>
                <a:cs typeface="DIN Pro Bold"/>
              </a:rPr>
              <a:t>Анализ данных</a:t>
            </a:r>
          </a:p>
        </p:txBody>
      </p:sp>
      <p:sp>
        <p:nvSpPr>
          <p:cNvPr id="71" name="object 30">
            <a:extLst>
              <a:ext uri="{FF2B5EF4-FFF2-40B4-BE49-F238E27FC236}">
                <a16:creationId xmlns="" xmlns:a16="http://schemas.microsoft.com/office/drawing/2014/main" id="{4551A709-144B-487D-A2A5-17F072B0CC70}"/>
              </a:ext>
            </a:extLst>
          </p:cNvPr>
          <p:cNvSpPr txBox="1"/>
          <p:nvPr/>
        </p:nvSpPr>
        <p:spPr>
          <a:xfrm>
            <a:off x="851840" y="4933996"/>
            <a:ext cx="978264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00"/>
              </a:lnSpc>
              <a:spcBef>
                <a:spcPts val="100"/>
              </a:spcBef>
            </a:pPr>
            <a:r>
              <a:rPr lang="ru-RU" sz="1000" b="1" spc="-10">
                <a:solidFill>
                  <a:srgbClr val="2B2F32"/>
                </a:solidFill>
                <a:latin typeface="+mj-lt"/>
                <a:cs typeface="DIN Pro Bold"/>
              </a:rPr>
              <a:t>Подготовка                 и заключение  договора</a:t>
            </a:r>
            <a:endParaRPr lang="ru-RU" sz="1000" b="1" spc="-10" dirty="0">
              <a:solidFill>
                <a:srgbClr val="2B2F32"/>
              </a:solidFill>
              <a:latin typeface="+mj-lt"/>
              <a:cs typeface="DIN Pro Bold"/>
            </a:endParaRPr>
          </a:p>
        </p:txBody>
      </p:sp>
      <p:sp>
        <p:nvSpPr>
          <p:cNvPr id="72" name="Стрелка: вниз 71">
            <a:extLst>
              <a:ext uri="{FF2B5EF4-FFF2-40B4-BE49-F238E27FC236}">
                <a16:creationId xmlns="" xmlns:a16="http://schemas.microsoft.com/office/drawing/2014/main" id="{1C8BFC24-3401-44DA-B904-149E20F2B2D2}"/>
              </a:ext>
            </a:extLst>
          </p:cNvPr>
          <p:cNvSpPr/>
          <p:nvPr/>
        </p:nvSpPr>
        <p:spPr>
          <a:xfrm rot="10800000">
            <a:off x="1860802" y="4759453"/>
            <a:ext cx="148613" cy="1612772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5" name="Стрелка: вниз 74">
            <a:extLst>
              <a:ext uri="{FF2B5EF4-FFF2-40B4-BE49-F238E27FC236}">
                <a16:creationId xmlns="" xmlns:a16="http://schemas.microsoft.com/office/drawing/2014/main" id="{D1A5D43D-5575-46EA-94C3-3D7DBA368D08}"/>
              </a:ext>
            </a:extLst>
          </p:cNvPr>
          <p:cNvSpPr/>
          <p:nvPr/>
        </p:nvSpPr>
        <p:spPr>
          <a:xfrm rot="10800000">
            <a:off x="3238840" y="5421803"/>
            <a:ext cx="148613" cy="94919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6" name="Стрелка: вниз 75">
            <a:extLst>
              <a:ext uri="{FF2B5EF4-FFF2-40B4-BE49-F238E27FC236}">
                <a16:creationId xmlns="" xmlns:a16="http://schemas.microsoft.com/office/drawing/2014/main" id="{418C7BCF-D3CA-4579-8D43-25D7495F6E9C}"/>
              </a:ext>
            </a:extLst>
          </p:cNvPr>
          <p:cNvSpPr/>
          <p:nvPr/>
        </p:nvSpPr>
        <p:spPr>
          <a:xfrm rot="10800000">
            <a:off x="4010392" y="4774222"/>
            <a:ext cx="148613" cy="1612772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7" name="Стрелка: вниз 76">
            <a:extLst>
              <a:ext uri="{FF2B5EF4-FFF2-40B4-BE49-F238E27FC236}">
                <a16:creationId xmlns="" xmlns:a16="http://schemas.microsoft.com/office/drawing/2014/main" id="{3EE0CBBF-8A0E-4CB3-B232-C105552B81B3}"/>
              </a:ext>
            </a:extLst>
          </p:cNvPr>
          <p:cNvSpPr/>
          <p:nvPr/>
        </p:nvSpPr>
        <p:spPr>
          <a:xfrm rot="10800000">
            <a:off x="5363342" y="5421804"/>
            <a:ext cx="148613" cy="94919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8" name="Стрелка: вниз 77">
            <a:extLst>
              <a:ext uri="{FF2B5EF4-FFF2-40B4-BE49-F238E27FC236}">
                <a16:creationId xmlns="" xmlns:a16="http://schemas.microsoft.com/office/drawing/2014/main" id="{2AE27896-296E-4436-8999-0A3EAF25FE06}"/>
              </a:ext>
            </a:extLst>
          </p:cNvPr>
          <p:cNvSpPr/>
          <p:nvPr/>
        </p:nvSpPr>
        <p:spPr>
          <a:xfrm rot="10800000">
            <a:off x="6134894" y="4774223"/>
            <a:ext cx="148613" cy="1612772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9" name="Стрелка: вниз 78">
            <a:extLst>
              <a:ext uri="{FF2B5EF4-FFF2-40B4-BE49-F238E27FC236}">
                <a16:creationId xmlns="" xmlns:a16="http://schemas.microsoft.com/office/drawing/2014/main" id="{72496D4E-69F2-4AB9-8D8B-E574E8E75268}"/>
              </a:ext>
            </a:extLst>
          </p:cNvPr>
          <p:cNvSpPr/>
          <p:nvPr/>
        </p:nvSpPr>
        <p:spPr>
          <a:xfrm rot="10800000">
            <a:off x="7503399" y="5421804"/>
            <a:ext cx="148613" cy="949193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80" name="Стрелка: вниз 79">
            <a:extLst>
              <a:ext uri="{FF2B5EF4-FFF2-40B4-BE49-F238E27FC236}">
                <a16:creationId xmlns="" xmlns:a16="http://schemas.microsoft.com/office/drawing/2014/main" id="{8A448B95-DE78-46CB-9CAA-8B061624D547}"/>
              </a:ext>
            </a:extLst>
          </p:cNvPr>
          <p:cNvSpPr/>
          <p:nvPr/>
        </p:nvSpPr>
        <p:spPr>
          <a:xfrm rot="10800000">
            <a:off x="8274951" y="4774223"/>
            <a:ext cx="148613" cy="1612772"/>
          </a:xfrm>
          <a:prstGeom prst="downArrow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9" name="Номер слайда 5">
            <a:extLst>
              <a:ext uri="{FF2B5EF4-FFF2-40B4-BE49-F238E27FC236}">
                <a16:creationId xmlns="" xmlns:a16="http://schemas.microsoft.com/office/drawing/2014/main" id="{CFE74477-FD28-4349-A532-A957617D3B39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41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C9874733-3D20-4097-8572-D9998CBF88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0502" y="6143625"/>
            <a:ext cx="428340" cy="498664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0065C00C-F748-4423-A9BB-D2F50947FB6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2853" y="6139596"/>
            <a:ext cx="428340" cy="498664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="" xmlns:a16="http://schemas.microsoft.com/office/drawing/2014/main" id="{FC747777-0628-4ED8-A007-D4609477D7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1788" y="4914340"/>
            <a:ext cx="428340" cy="498664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10786EE6-380E-49A1-A001-D2D11E2F0C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5340" y="2759602"/>
            <a:ext cx="428340" cy="498664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="" xmlns:a16="http://schemas.microsoft.com/office/drawing/2014/main" id="{61B29488-88BF-482B-986D-E38721D9C2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2312" y="1386827"/>
            <a:ext cx="428340" cy="498664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3F21AD75-1C88-43CC-B868-58FC43D8941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1498" y="2755110"/>
            <a:ext cx="428340" cy="498664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90A5EFB4-1C63-4470-B7D9-842293A7EA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6228" y="2755104"/>
            <a:ext cx="428340" cy="498664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40F5A9BB-7C9B-4199-8293-0BC783E8A1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5183" y="1389768"/>
            <a:ext cx="428340" cy="498664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9875530" y="6629016"/>
            <a:ext cx="816610" cy="931544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70" y="0"/>
                </a:moveTo>
                <a:lnTo>
                  <a:pt x="0" y="930986"/>
                </a:lnTo>
                <a:lnTo>
                  <a:pt x="816470" y="930986"/>
                </a:lnTo>
                <a:lnTo>
                  <a:pt x="816470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" y="36"/>
            <a:ext cx="7922259" cy="955040"/>
          </a:xfrm>
          <a:custGeom>
            <a:avLst/>
            <a:gdLst/>
            <a:ahLst/>
            <a:cxnLst/>
            <a:rect l="l" t="t" r="r" b="b"/>
            <a:pathLst>
              <a:path w="7922259" h="955040">
                <a:moveTo>
                  <a:pt x="7921879" y="76"/>
                </a:moveTo>
                <a:lnTo>
                  <a:pt x="0" y="0"/>
                </a:lnTo>
                <a:lnTo>
                  <a:pt x="0" y="952969"/>
                </a:lnTo>
                <a:lnTo>
                  <a:pt x="7076452" y="954570"/>
                </a:lnTo>
                <a:lnTo>
                  <a:pt x="7921879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76374" y="151334"/>
            <a:ext cx="64242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>
                <a:latin typeface="+mj-lt"/>
              </a:rPr>
              <a:t>СОСТАВ РАБОЧЕЙ </a:t>
            </a:r>
            <a:r>
              <a:rPr spc="10" dirty="0">
                <a:latin typeface="+mj-lt"/>
              </a:rPr>
              <a:t>ГРУППЫ </a:t>
            </a:r>
            <a:r>
              <a:rPr spc="15" dirty="0">
                <a:latin typeface="+mj-lt"/>
              </a:rPr>
              <a:t>ПО </a:t>
            </a:r>
            <a:r>
              <a:rPr dirty="0">
                <a:latin typeface="+mj-lt"/>
              </a:rPr>
              <a:t>РАЗРАБОТКЕ  </a:t>
            </a:r>
            <a:r>
              <a:rPr spc="25" dirty="0">
                <a:latin typeface="+mj-lt"/>
              </a:rPr>
              <a:t>ИНВЕСТПРОФИЛЯ </a:t>
            </a:r>
            <a:r>
              <a:rPr lang="ru-RU" spc="15" dirty="0">
                <a:latin typeface="+mj-lt"/>
              </a:rPr>
              <a:t>УВАТСКОГО МР</a:t>
            </a:r>
            <a:endParaRPr spc="-20" dirty="0">
              <a:latin typeface="+mj-l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1300" y="1948052"/>
            <a:ext cx="1800000" cy="23596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Путмин</a:t>
            </a: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С.Г.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54208" y="3388038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Белов Н.А.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32916" y="3621667"/>
            <a:ext cx="1842584" cy="31034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74295" algn="ctr" defTabSz="914400" rtl="0" eaLnBrk="1" fontAlgn="auto" latinLnBrk="0" hangingPunct="1">
              <a:lnSpc>
                <a:spcPts val="11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Начальник отдела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сельского хозяйства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2090" y="3313393"/>
            <a:ext cx="1800000" cy="23596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0" marR="762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Шешукова</a:t>
            </a: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Т.В.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16675" y="5542776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Пуртов Н.Ф.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0900" y="6753666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Сучков Е.В.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83941" y="1024029"/>
            <a:ext cx="581918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Администрация</a:t>
            </a:r>
            <a:r>
              <a:rPr kumimoji="0" sz="1400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</a:t>
            </a:r>
            <a:r>
              <a:rPr kumimoji="0" lang="ru-RU" sz="1400" b="1" i="0" u="none" strike="noStrike" kern="1200" cap="none" spc="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Уватского муниципального района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569532" y="6800972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Аверина Е.В.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503810" y="7102047"/>
            <a:ext cx="1897667" cy="59247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РЕГИОНАЛЬНЫЙ </a:t>
            </a:r>
          </a:p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ТРЕКЕР, зам. нач. отдела стратегических инициатив</a:t>
            </a:r>
          </a:p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327500" y="1945116"/>
            <a:ext cx="1800000" cy="23596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0320" marR="0" lvl="0" indent="-3175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Колунин</a:t>
            </a:r>
            <a:r>
              <a:rPr kumimoji="0" lang="ru-RU" sz="1000" b="1" i="0" u="none" strike="noStrike" kern="1200" cap="none" spc="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Д.В.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993900" y="3586404"/>
            <a:ext cx="1897667" cy="22313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lvl="0" algn="ctr">
              <a:lnSpc>
                <a:spcPts val="1100"/>
              </a:lnSpc>
              <a:spcBef>
                <a:spcPts val="730"/>
              </a:spcBef>
              <a:defRPr/>
            </a:pPr>
            <a:r>
              <a:rPr lang="ru-RU" sz="1000" dirty="0">
                <a:solidFill>
                  <a:srgbClr val="2B2F32"/>
                </a:solidFill>
                <a:cs typeface="DIN Pro Medium" panose="020B0604020101020102" pitchFamily="34" charset="0"/>
              </a:rPr>
              <a:t>Зам. Главы администрации</a:t>
            </a:r>
            <a:endParaRPr lang="ru-RU" sz="1000" dirty="0">
              <a:solidFill>
                <a:prstClr val="black"/>
              </a:solidFill>
              <a:cs typeface="DIN Pro Medium" panose="020B0604020101020102" pitchFamily="34" charset="0"/>
            </a:endParaRPr>
          </a:p>
        </p:txBody>
      </p:sp>
      <p:sp>
        <p:nvSpPr>
          <p:cNvPr id="86" name="object 30">
            <a:extLst>
              <a:ext uri="{FF2B5EF4-FFF2-40B4-BE49-F238E27FC236}">
                <a16:creationId xmlns="" xmlns:a16="http://schemas.microsoft.com/office/drawing/2014/main" id="{2A892BA9-4811-4473-B0C4-B3939406BEB6}"/>
              </a:ext>
            </a:extLst>
          </p:cNvPr>
          <p:cNvSpPr txBox="1"/>
          <p:nvPr/>
        </p:nvSpPr>
        <p:spPr>
          <a:xfrm>
            <a:off x="893119" y="6966683"/>
            <a:ext cx="1686687" cy="29944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Нач. отдела стратегических инициатив</a:t>
            </a:r>
          </a:p>
        </p:txBody>
      </p:sp>
      <p:sp>
        <p:nvSpPr>
          <p:cNvPr id="88" name="object 80">
            <a:extLst>
              <a:ext uri="{FF2B5EF4-FFF2-40B4-BE49-F238E27FC236}">
                <a16:creationId xmlns="" xmlns:a16="http://schemas.microsoft.com/office/drawing/2014/main" id="{93FC61FF-28C4-4A1B-BD5D-27749D79A884}"/>
              </a:ext>
            </a:extLst>
          </p:cNvPr>
          <p:cNvSpPr txBox="1"/>
          <p:nvPr/>
        </p:nvSpPr>
        <p:spPr>
          <a:xfrm>
            <a:off x="2404214" y="2218121"/>
            <a:ext cx="1646573" cy="36420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lvl="0" indent="7620" algn="ctr" defTabSz="914400" rtl="0" eaLnBrk="1" fontAlgn="auto" latinLnBrk="0" hangingPunct="1">
              <a:lnSpc>
                <a:spcPts val="11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Первый зам. Главы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администрации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9" name="object 81">
            <a:extLst>
              <a:ext uri="{FF2B5EF4-FFF2-40B4-BE49-F238E27FC236}">
                <a16:creationId xmlns="" xmlns:a16="http://schemas.microsoft.com/office/drawing/2014/main" id="{83D8D4FE-2291-4882-932D-4DB7FCCAFFF8}"/>
              </a:ext>
            </a:extLst>
          </p:cNvPr>
          <p:cNvSpPr txBox="1"/>
          <p:nvPr/>
        </p:nvSpPr>
        <p:spPr>
          <a:xfrm>
            <a:off x="2022700" y="3313393"/>
            <a:ext cx="1800000" cy="23596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Гордиевский С.А.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0" name="object 24">
            <a:extLst>
              <a:ext uri="{FF2B5EF4-FFF2-40B4-BE49-F238E27FC236}">
                <a16:creationId xmlns="" xmlns:a16="http://schemas.microsoft.com/office/drawing/2014/main" id="{11ED80C7-9D1A-48A0-B804-E0FAE94933C7}"/>
              </a:ext>
            </a:extLst>
          </p:cNvPr>
          <p:cNvSpPr txBox="1"/>
          <p:nvPr/>
        </p:nvSpPr>
        <p:spPr>
          <a:xfrm>
            <a:off x="360993" y="3588997"/>
            <a:ext cx="1582195" cy="22313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1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Зам. Главы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администрации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1" name="object 20">
            <a:extLst>
              <a:ext uri="{FF2B5EF4-FFF2-40B4-BE49-F238E27FC236}">
                <a16:creationId xmlns="" xmlns:a16="http://schemas.microsoft.com/office/drawing/2014/main" id="{E17300A0-0118-4B1F-A702-2A22B8DFE6B1}"/>
              </a:ext>
            </a:extLst>
          </p:cNvPr>
          <p:cNvSpPr txBox="1"/>
          <p:nvPr/>
        </p:nvSpPr>
        <p:spPr>
          <a:xfrm>
            <a:off x="520194" y="2221062"/>
            <a:ext cx="1242212" cy="22313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3970" marR="5080" lvl="0" indent="-635" algn="ctr" defTabSz="914400" rtl="0" eaLnBrk="1" fontAlgn="auto" latinLnBrk="0" hangingPunct="1">
              <a:lnSpc>
                <a:spcPts val="11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Глава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администрации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="" xmlns:a16="http://schemas.microsoft.com/office/drawing/2014/main" id="{7790C4CD-AFFD-4EAB-86E5-F915586D1193}"/>
              </a:ext>
            </a:extLst>
          </p:cNvPr>
          <p:cNvSpPr txBox="1"/>
          <p:nvPr/>
        </p:nvSpPr>
        <p:spPr>
          <a:xfrm>
            <a:off x="1821767" y="5844184"/>
            <a:ext cx="1393395" cy="29944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Ген. директор </a:t>
            </a:r>
          </a:p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11C14895-87C2-B945-BC4B-C47FF081913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4943" y="6143625"/>
            <a:ext cx="428340" cy="498664"/>
          </a:xfrm>
          <a:prstGeom prst="rect">
            <a:avLst/>
          </a:prstGeom>
        </p:spPr>
      </p:pic>
      <p:sp>
        <p:nvSpPr>
          <p:cNvPr id="49" name="object 23">
            <a:extLst>
              <a:ext uri="{FF2B5EF4-FFF2-40B4-BE49-F238E27FC236}">
                <a16:creationId xmlns="" xmlns:a16="http://schemas.microsoft.com/office/drawing/2014/main" id="{125C2D6E-0EEB-0440-BE35-2A6B413D62EA}"/>
              </a:ext>
            </a:extLst>
          </p:cNvPr>
          <p:cNvSpPr txBox="1"/>
          <p:nvPr/>
        </p:nvSpPr>
        <p:spPr>
          <a:xfrm>
            <a:off x="4469113" y="6756383"/>
            <a:ext cx="1800000" cy="23596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Калюжная Е.О.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2" name="object 79">
            <a:extLst>
              <a:ext uri="{FF2B5EF4-FFF2-40B4-BE49-F238E27FC236}">
                <a16:creationId xmlns="" xmlns:a16="http://schemas.microsoft.com/office/drawing/2014/main" id="{5C2E2E9E-7E31-4C49-80BB-C213DB2604D3}"/>
              </a:ext>
            </a:extLst>
          </p:cNvPr>
          <p:cNvSpPr txBox="1"/>
          <p:nvPr/>
        </p:nvSpPr>
        <p:spPr>
          <a:xfrm>
            <a:off x="4420279" y="7096373"/>
            <a:ext cx="1897667" cy="31034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Экономист отдела стратегических инициатив</a:t>
            </a:r>
          </a:p>
        </p:txBody>
      </p:sp>
      <p:sp>
        <p:nvSpPr>
          <p:cNvPr id="53" name="object 32">
            <a:extLst>
              <a:ext uri="{FF2B5EF4-FFF2-40B4-BE49-F238E27FC236}">
                <a16:creationId xmlns="" xmlns:a16="http://schemas.microsoft.com/office/drawing/2014/main" id="{6926E0B3-B3E8-444D-B437-380AD92A6F6A}"/>
              </a:ext>
            </a:extLst>
          </p:cNvPr>
          <p:cNvSpPr txBox="1"/>
          <p:nvPr/>
        </p:nvSpPr>
        <p:spPr>
          <a:xfrm>
            <a:off x="1871857" y="4419395"/>
            <a:ext cx="329109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Фонд «Инвестиционное агентство Тюменской области»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9713CC21-6C1C-FB48-AC48-36DBF1E5F3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6376" y="1386827"/>
            <a:ext cx="428340" cy="498664"/>
          </a:xfrm>
          <a:prstGeom prst="rect">
            <a:avLst/>
          </a:prstGeom>
        </p:spPr>
      </p:pic>
      <p:sp>
        <p:nvSpPr>
          <p:cNvPr id="55" name="object 21">
            <a:extLst>
              <a:ext uri="{FF2B5EF4-FFF2-40B4-BE49-F238E27FC236}">
                <a16:creationId xmlns="" xmlns:a16="http://schemas.microsoft.com/office/drawing/2014/main" id="{B4BAB6B3-4E05-7447-9F5B-14B11B3F3DEA}"/>
              </a:ext>
            </a:extLst>
          </p:cNvPr>
          <p:cNvSpPr txBox="1"/>
          <p:nvPr/>
        </p:nvSpPr>
        <p:spPr>
          <a:xfrm>
            <a:off x="4595244" y="2015263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762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Давшевская</a:t>
            </a: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Е.В.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6" name="object 22">
            <a:extLst>
              <a:ext uri="{FF2B5EF4-FFF2-40B4-BE49-F238E27FC236}">
                <a16:creationId xmlns="" xmlns:a16="http://schemas.microsoft.com/office/drawing/2014/main" id="{775CB68E-0613-1F41-8A23-3CDD9209460D}"/>
              </a:ext>
            </a:extLst>
          </p:cNvPr>
          <p:cNvSpPr txBox="1"/>
          <p:nvPr/>
        </p:nvSpPr>
        <p:spPr>
          <a:xfrm>
            <a:off x="4727568" y="2267516"/>
            <a:ext cx="1646573" cy="31034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1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Нач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.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отдела экономики и стратегического развития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7" name="object 32">
            <a:extLst>
              <a:ext uri="{FF2B5EF4-FFF2-40B4-BE49-F238E27FC236}">
                <a16:creationId xmlns="" xmlns:a16="http://schemas.microsoft.com/office/drawing/2014/main" id="{CFEE9016-B075-5344-AC2E-C5BE1EF4A1F8}"/>
              </a:ext>
            </a:extLst>
          </p:cNvPr>
          <p:cNvSpPr txBox="1"/>
          <p:nvPr/>
        </p:nvSpPr>
        <p:spPr>
          <a:xfrm>
            <a:off x="6018008" y="4470629"/>
            <a:ext cx="329109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Правительство Тюменской области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0B2C536F-7A91-FA48-9490-B4573D59BE7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50588" y="4924870"/>
            <a:ext cx="428340" cy="498664"/>
          </a:xfrm>
          <a:prstGeom prst="rect">
            <a:avLst/>
          </a:prstGeom>
        </p:spPr>
      </p:pic>
      <p:sp>
        <p:nvSpPr>
          <p:cNvPr id="59" name="object 25">
            <a:extLst>
              <a:ext uri="{FF2B5EF4-FFF2-40B4-BE49-F238E27FC236}">
                <a16:creationId xmlns="" xmlns:a16="http://schemas.microsoft.com/office/drawing/2014/main" id="{DDBED452-B633-884E-8312-782844667C8C}"/>
              </a:ext>
            </a:extLst>
          </p:cNvPr>
          <p:cNvSpPr txBox="1"/>
          <p:nvPr/>
        </p:nvSpPr>
        <p:spPr>
          <a:xfrm>
            <a:off x="6665475" y="5553306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Езикеева</a:t>
            </a: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О.Л.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0" name="object 30">
            <a:extLst>
              <a:ext uri="{FF2B5EF4-FFF2-40B4-BE49-F238E27FC236}">
                <a16:creationId xmlns="" xmlns:a16="http://schemas.microsoft.com/office/drawing/2014/main" id="{769E16D9-B29D-6442-A6F7-CF3DABB06598}"/>
              </a:ext>
            </a:extLst>
          </p:cNvPr>
          <p:cNvSpPr txBox="1"/>
          <p:nvPr/>
        </p:nvSpPr>
        <p:spPr>
          <a:xfrm>
            <a:off x="6870567" y="5854714"/>
            <a:ext cx="1393395" cy="4405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Советник Губернатора Тюменской области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C488E7-BF3A-48C6-89AA-6696DB98233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65524" y="2759602"/>
            <a:ext cx="428340" cy="498664"/>
          </a:xfrm>
          <a:prstGeom prst="rect">
            <a:avLst/>
          </a:prstGeom>
        </p:spPr>
      </p:pic>
      <p:sp>
        <p:nvSpPr>
          <p:cNvPr id="44" name="object 21">
            <a:extLst>
              <a:ext uri="{FF2B5EF4-FFF2-40B4-BE49-F238E27FC236}">
                <a16:creationId xmlns="" xmlns:a16="http://schemas.microsoft.com/office/drawing/2014/main" id="{7249BEDA-B3FA-45BD-B5EF-AB60325339D4}"/>
              </a:ext>
            </a:extLst>
          </p:cNvPr>
          <p:cNvSpPr txBox="1"/>
          <p:nvPr/>
        </p:nvSpPr>
        <p:spPr>
          <a:xfrm>
            <a:off x="7044392" y="3388038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Бондаренко С.В.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5" name="object 22">
            <a:extLst>
              <a:ext uri="{FF2B5EF4-FFF2-40B4-BE49-F238E27FC236}">
                <a16:creationId xmlns="" xmlns:a16="http://schemas.microsoft.com/office/drawing/2014/main" id="{2FD0DA7B-A2A2-41DE-99D0-0973A60B34CC}"/>
              </a:ext>
            </a:extLst>
          </p:cNvPr>
          <p:cNvSpPr txBox="1"/>
          <p:nvPr/>
        </p:nvSpPr>
        <p:spPr>
          <a:xfrm>
            <a:off x="7023100" y="3621667"/>
            <a:ext cx="1842584" cy="31034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74295" algn="ctr" defTabSz="914400" rtl="0" eaLnBrk="1" fontAlgn="auto" latinLnBrk="0" hangingPunct="1">
              <a:lnSpc>
                <a:spcPts val="11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Глава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Сорового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сельского поселения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5EF20149-756B-4A34-A648-DE4797E393A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39432" y="1386827"/>
            <a:ext cx="428340" cy="498664"/>
          </a:xfrm>
          <a:prstGeom prst="rect">
            <a:avLst/>
          </a:prstGeom>
        </p:spPr>
      </p:pic>
      <p:sp>
        <p:nvSpPr>
          <p:cNvPr id="50" name="object 21">
            <a:extLst>
              <a:ext uri="{FF2B5EF4-FFF2-40B4-BE49-F238E27FC236}">
                <a16:creationId xmlns="" xmlns:a16="http://schemas.microsoft.com/office/drawing/2014/main" id="{ED897106-4406-433A-9F3F-272EE4F9DE91}"/>
              </a:ext>
            </a:extLst>
          </p:cNvPr>
          <p:cNvSpPr txBox="1"/>
          <p:nvPr/>
        </p:nvSpPr>
        <p:spPr>
          <a:xfrm>
            <a:off x="6718300" y="2015263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762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Новикова А.А.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bject 22">
            <a:extLst>
              <a:ext uri="{FF2B5EF4-FFF2-40B4-BE49-F238E27FC236}">
                <a16:creationId xmlns="" xmlns:a16="http://schemas.microsoft.com/office/drawing/2014/main" id="{92F813D8-1C01-48A5-8BAF-A59C20CBF841}"/>
              </a:ext>
            </a:extLst>
          </p:cNvPr>
          <p:cNvSpPr txBox="1"/>
          <p:nvPr/>
        </p:nvSpPr>
        <p:spPr>
          <a:xfrm>
            <a:off x="6850624" y="2267516"/>
            <a:ext cx="1646573" cy="45140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1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Главный специалист отдела экономики и стратегического развития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8317E560-F084-4EDD-82DB-6616AD08B26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7393" y="4908981"/>
            <a:ext cx="428340" cy="498664"/>
          </a:xfrm>
          <a:prstGeom prst="rect">
            <a:avLst/>
          </a:prstGeom>
        </p:spPr>
      </p:pic>
      <p:sp>
        <p:nvSpPr>
          <p:cNvPr id="63" name="object 25">
            <a:extLst>
              <a:ext uri="{FF2B5EF4-FFF2-40B4-BE49-F238E27FC236}">
                <a16:creationId xmlns="" xmlns:a16="http://schemas.microsoft.com/office/drawing/2014/main" id="{96EDBDBF-5A1E-48BF-B61E-8D8F5E20C3BC}"/>
              </a:ext>
            </a:extLst>
          </p:cNvPr>
          <p:cNvSpPr txBox="1"/>
          <p:nvPr/>
        </p:nvSpPr>
        <p:spPr>
          <a:xfrm>
            <a:off x="3512280" y="5537417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Черкашина О.Ю.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4" name="object 30">
            <a:extLst>
              <a:ext uri="{FF2B5EF4-FFF2-40B4-BE49-F238E27FC236}">
                <a16:creationId xmlns="" xmlns:a16="http://schemas.microsoft.com/office/drawing/2014/main" id="{77245100-422E-4372-AC46-BB0FE25A712D}"/>
              </a:ext>
            </a:extLst>
          </p:cNvPr>
          <p:cNvSpPr txBox="1"/>
          <p:nvPr/>
        </p:nvSpPr>
        <p:spPr>
          <a:xfrm>
            <a:off x="3802475" y="5838825"/>
            <a:ext cx="1239425" cy="4405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Директор представительства в г. Тобольске 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B06C8205-9FB8-41A6-83F3-E230946D9D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41924" y="2764189"/>
            <a:ext cx="428340" cy="498664"/>
          </a:xfrm>
          <a:prstGeom prst="rect">
            <a:avLst/>
          </a:prstGeom>
        </p:spPr>
      </p:pic>
      <p:sp>
        <p:nvSpPr>
          <p:cNvPr id="66" name="object 21">
            <a:extLst>
              <a:ext uri="{FF2B5EF4-FFF2-40B4-BE49-F238E27FC236}">
                <a16:creationId xmlns="" xmlns:a16="http://schemas.microsoft.com/office/drawing/2014/main" id="{6A94F1B3-39BA-4B2F-B44D-BF67C2D039CA}"/>
              </a:ext>
            </a:extLst>
          </p:cNvPr>
          <p:cNvSpPr txBox="1"/>
          <p:nvPr/>
        </p:nvSpPr>
        <p:spPr>
          <a:xfrm>
            <a:off x="8720792" y="3392625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Елесин В.А.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67" name="object 22">
            <a:extLst>
              <a:ext uri="{FF2B5EF4-FFF2-40B4-BE49-F238E27FC236}">
                <a16:creationId xmlns="" xmlns:a16="http://schemas.microsoft.com/office/drawing/2014/main" id="{DB6AD107-DC90-473D-8870-84861867CBAA}"/>
              </a:ext>
            </a:extLst>
          </p:cNvPr>
          <p:cNvSpPr txBox="1"/>
          <p:nvPr/>
        </p:nvSpPr>
        <p:spPr>
          <a:xfrm>
            <a:off x="8699500" y="3626254"/>
            <a:ext cx="1842584" cy="31034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74295" algn="ctr" defTabSz="914400" rtl="0" eaLnBrk="1" fontAlgn="auto" latinLnBrk="0" hangingPunct="1">
              <a:lnSpc>
                <a:spcPts val="11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Глава Уватского сельского поселения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1C77F73A-4C92-4B27-BBA1-5902403D44B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20632" y="1391414"/>
            <a:ext cx="428340" cy="498664"/>
          </a:xfrm>
          <a:prstGeom prst="rect">
            <a:avLst/>
          </a:prstGeom>
        </p:spPr>
      </p:pic>
      <p:sp>
        <p:nvSpPr>
          <p:cNvPr id="69" name="object 21">
            <a:extLst>
              <a:ext uri="{FF2B5EF4-FFF2-40B4-BE49-F238E27FC236}">
                <a16:creationId xmlns="" xmlns:a16="http://schemas.microsoft.com/office/drawing/2014/main" id="{8D4F50A9-39F2-4EF3-988B-E077AE66CE43}"/>
              </a:ext>
            </a:extLst>
          </p:cNvPr>
          <p:cNvSpPr txBox="1"/>
          <p:nvPr/>
        </p:nvSpPr>
        <p:spPr>
          <a:xfrm>
            <a:off x="8699500" y="2019850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762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Амышев</a:t>
            </a: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 В.Н.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22">
            <a:extLst>
              <a:ext uri="{FF2B5EF4-FFF2-40B4-BE49-F238E27FC236}">
                <a16:creationId xmlns="" xmlns:a16="http://schemas.microsoft.com/office/drawing/2014/main" id="{9F6C1413-8452-4D05-A285-4DD0B055C4B6}"/>
              </a:ext>
            </a:extLst>
          </p:cNvPr>
          <p:cNvSpPr txBox="1"/>
          <p:nvPr/>
        </p:nvSpPr>
        <p:spPr>
          <a:xfrm>
            <a:off x="8831824" y="2272103"/>
            <a:ext cx="1646573" cy="45140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1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Директор МКУ «Дирекция муниципального хозяйства УМР»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407653D9-6828-45D1-9587-327A230F081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5202" y="2729632"/>
            <a:ext cx="428340" cy="498664"/>
          </a:xfrm>
          <a:prstGeom prst="rect">
            <a:avLst/>
          </a:prstGeom>
        </p:spPr>
      </p:pic>
      <p:sp>
        <p:nvSpPr>
          <p:cNvPr id="72" name="object 21">
            <a:extLst>
              <a:ext uri="{FF2B5EF4-FFF2-40B4-BE49-F238E27FC236}">
                <a16:creationId xmlns="" xmlns:a16="http://schemas.microsoft.com/office/drawing/2014/main" id="{21EA22BE-2FB3-4EB6-914D-52C51F9EA750}"/>
              </a:ext>
            </a:extLst>
          </p:cNvPr>
          <p:cNvSpPr txBox="1"/>
          <p:nvPr/>
        </p:nvSpPr>
        <p:spPr>
          <a:xfrm>
            <a:off x="3664070" y="3358068"/>
            <a:ext cx="180000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3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Созонов А.М.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3" name="object 22">
            <a:extLst>
              <a:ext uri="{FF2B5EF4-FFF2-40B4-BE49-F238E27FC236}">
                <a16:creationId xmlns="" xmlns:a16="http://schemas.microsoft.com/office/drawing/2014/main" id="{34004BD3-B356-4109-AF47-C230B42A4476}"/>
              </a:ext>
            </a:extLst>
          </p:cNvPr>
          <p:cNvSpPr txBox="1"/>
          <p:nvPr/>
        </p:nvSpPr>
        <p:spPr>
          <a:xfrm>
            <a:off x="3642778" y="3591697"/>
            <a:ext cx="1842584" cy="59247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74295" algn="ctr" defTabSz="914400" rtl="0" eaLnBrk="1" fontAlgn="auto" latinLnBrk="0" hangingPunct="1">
              <a:lnSpc>
                <a:spcPts val="11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Зам. Начальника управления градостроительной деятельности и муниципального хозяйства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5" name="Номер слайда 5">
            <a:extLst>
              <a:ext uri="{FF2B5EF4-FFF2-40B4-BE49-F238E27FC236}">
                <a16:creationId xmlns="" xmlns:a16="http://schemas.microsoft.com/office/drawing/2014/main" id="{DDF01739-B7B8-4FF8-A41F-4F0E33AEEBF9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42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54"/>
          <p:cNvSpPr/>
          <p:nvPr/>
        </p:nvSpPr>
        <p:spPr>
          <a:xfrm>
            <a:off x="-1" y="8"/>
            <a:ext cx="7697470" cy="647065"/>
          </a:xfrm>
          <a:custGeom>
            <a:avLst/>
            <a:gdLst/>
            <a:ahLst/>
            <a:cxnLst/>
            <a:rect l="l" t="t" r="r" b="b"/>
            <a:pathLst>
              <a:path w="7697470" h="647065">
                <a:moveTo>
                  <a:pt x="7697355" y="0"/>
                </a:moveTo>
                <a:lnTo>
                  <a:pt x="0" y="1435"/>
                </a:lnTo>
                <a:lnTo>
                  <a:pt x="0" y="646861"/>
                </a:lnTo>
                <a:lnTo>
                  <a:pt x="7124395" y="646861"/>
                </a:lnTo>
                <a:lnTo>
                  <a:pt x="7697355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449292" y="159787"/>
            <a:ext cx="34455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>
                <a:latin typeface="+mj-lt"/>
              </a:rPr>
              <a:t>ЭКСПЕРТН</a:t>
            </a:r>
            <a:r>
              <a:rPr lang="ru-RU" spc="5" dirty="0">
                <a:latin typeface="+mj-lt"/>
              </a:rPr>
              <a:t>ЫЙ</a:t>
            </a:r>
            <a:r>
              <a:rPr spc="45" dirty="0">
                <a:latin typeface="+mj-lt"/>
              </a:rPr>
              <a:t> </a:t>
            </a:r>
            <a:r>
              <a:rPr lang="ru-RU" spc="20" dirty="0">
                <a:latin typeface="+mj-lt"/>
              </a:rPr>
              <a:t>СОСТАВ</a:t>
            </a:r>
            <a:endParaRPr spc="20" dirty="0">
              <a:latin typeface="+mj-lt"/>
            </a:endParaRPr>
          </a:p>
        </p:txBody>
      </p:sp>
      <p:sp>
        <p:nvSpPr>
          <p:cNvPr id="156" name="object 56">
            <a:extLst>
              <a:ext uri="{FF2B5EF4-FFF2-40B4-BE49-F238E27FC236}">
                <a16:creationId xmlns="" xmlns:a16="http://schemas.microsoft.com/office/drawing/2014/main" id="{99BE90C2-AD10-4073-BBA1-DBB82CDDE24A}"/>
              </a:ext>
            </a:extLst>
          </p:cNvPr>
          <p:cNvSpPr/>
          <p:nvPr/>
        </p:nvSpPr>
        <p:spPr>
          <a:xfrm>
            <a:off x="9884581" y="6639328"/>
            <a:ext cx="807720" cy="920750"/>
          </a:xfrm>
          <a:custGeom>
            <a:avLst/>
            <a:gdLst/>
            <a:ahLst/>
            <a:cxnLst/>
            <a:rect l="l" t="t" r="r" b="b"/>
            <a:pathLst>
              <a:path w="807720" h="920750">
                <a:moveTo>
                  <a:pt x="807416" y="0"/>
                </a:moveTo>
                <a:lnTo>
                  <a:pt x="0" y="920676"/>
                </a:lnTo>
                <a:lnTo>
                  <a:pt x="807416" y="920676"/>
                </a:lnTo>
                <a:lnTo>
                  <a:pt x="807416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3" name="object 2">
            <a:extLst>
              <a:ext uri="{FF2B5EF4-FFF2-40B4-BE49-F238E27FC236}">
                <a16:creationId xmlns="" xmlns:a16="http://schemas.microsoft.com/office/drawing/2014/main" id="{9CFC07E7-E3D4-4B60-A35C-DF2713DF0B63}"/>
              </a:ext>
            </a:extLst>
          </p:cNvPr>
          <p:cNvGrpSpPr/>
          <p:nvPr/>
        </p:nvGrpSpPr>
        <p:grpSpPr>
          <a:xfrm>
            <a:off x="7302163" y="742315"/>
            <a:ext cx="2764155" cy="829310"/>
            <a:chOff x="3858488" y="1572081"/>
            <a:chExt cx="2764155" cy="829310"/>
          </a:xfrm>
        </p:grpSpPr>
        <p:sp>
          <p:nvSpPr>
            <p:cNvPr id="114" name="object 3">
              <a:extLst>
                <a:ext uri="{FF2B5EF4-FFF2-40B4-BE49-F238E27FC236}">
                  <a16:creationId xmlns="" xmlns:a16="http://schemas.microsoft.com/office/drawing/2014/main" id="{23E673CD-328E-4A34-BEC1-75E30871A2A8}"/>
                </a:ext>
              </a:extLst>
            </p:cNvPr>
            <p:cNvSpPr/>
            <p:nvPr/>
          </p:nvSpPr>
          <p:spPr>
            <a:xfrm>
              <a:off x="3858488" y="1572081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bject 4">
              <a:extLst>
                <a:ext uri="{FF2B5EF4-FFF2-40B4-BE49-F238E27FC236}">
                  <a16:creationId xmlns="" xmlns:a16="http://schemas.microsoft.com/office/drawing/2014/main" id="{1BDB773A-A19C-4894-BA69-4307F7EE1B93}"/>
                </a:ext>
              </a:extLst>
            </p:cNvPr>
            <p:cNvSpPr/>
            <p:nvPr/>
          </p:nvSpPr>
          <p:spPr>
            <a:xfrm>
              <a:off x="3878271" y="1591852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object 5">
              <a:extLst>
                <a:ext uri="{FF2B5EF4-FFF2-40B4-BE49-F238E27FC236}">
                  <a16:creationId xmlns="" xmlns:a16="http://schemas.microsoft.com/office/drawing/2014/main" id="{097AF9DF-D7D3-4C59-8579-D263FB0C391B}"/>
                </a:ext>
              </a:extLst>
            </p:cNvPr>
            <p:cNvSpPr/>
            <p:nvPr/>
          </p:nvSpPr>
          <p:spPr>
            <a:xfrm>
              <a:off x="4057371" y="2103768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object 6">
              <a:extLst>
                <a:ext uri="{FF2B5EF4-FFF2-40B4-BE49-F238E27FC236}">
                  <a16:creationId xmlns="" xmlns:a16="http://schemas.microsoft.com/office/drawing/2014/main" id="{64376DFD-BE9D-47DA-8803-A9665F0CEF9D}"/>
                </a:ext>
              </a:extLst>
            </p:cNvPr>
            <p:cNvSpPr/>
            <p:nvPr/>
          </p:nvSpPr>
          <p:spPr>
            <a:xfrm>
              <a:off x="4145691" y="1839000"/>
              <a:ext cx="231330" cy="236664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object 7">
              <a:extLst>
                <a:ext uri="{FF2B5EF4-FFF2-40B4-BE49-F238E27FC236}">
                  <a16:creationId xmlns="" xmlns:a16="http://schemas.microsoft.com/office/drawing/2014/main" id="{DE7003EC-D770-492E-8E53-D740359D2453}"/>
                </a:ext>
              </a:extLst>
            </p:cNvPr>
            <p:cNvSpPr/>
            <p:nvPr/>
          </p:nvSpPr>
          <p:spPr>
            <a:xfrm>
              <a:off x="4165986" y="2140934"/>
              <a:ext cx="190543" cy="222984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9" name="object 8">
            <a:extLst>
              <a:ext uri="{FF2B5EF4-FFF2-40B4-BE49-F238E27FC236}">
                <a16:creationId xmlns="" xmlns:a16="http://schemas.microsoft.com/office/drawing/2014/main" id="{4DE46A73-32AA-4AE5-A902-DA541244610E}"/>
              </a:ext>
            </a:extLst>
          </p:cNvPr>
          <p:cNvSpPr txBox="1"/>
          <p:nvPr/>
        </p:nvSpPr>
        <p:spPr>
          <a:xfrm>
            <a:off x="8247119" y="1292553"/>
            <a:ext cx="1869223" cy="2680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Советник Губернатора Тюменской области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pSp>
        <p:nvGrpSpPr>
          <p:cNvPr id="120" name="object 9">
            <a:extLst>
              <a:ext uri="{FF2B5EF4-FFF2-40B4-BE49-F238E27FC236}">
                <a16:creationId xmlns="" xmlns:a16="http://schemas.microsoft.com/office/drawing/2014/main" id="{F1696A1F-E24F-4C5E-9ADD-291069F9B1CB}"/>
              </a:ext>
            </a:extLst>
          </p:cNvPr>
          <p:cNvGrpSpPr/>
          <p:nvPr/>
        </p:nvGrpSpPr>
        <p:grpSpPr>
          <a:xfrm>
            <a:off x="627082" y="1876425"/>
            <a:ext cx="2764155" cy="829310"/>
            <a:chOff x="3816956" y="3475356"/>
            <a:chExt cx="2764155" cy="829310"/>
          </a:xfrm>
        </p:grpSpPr>
        <p:sp>
          <p:nvSpPr>
            <p:cNvPr id="121" name="object 10">
              <a:extLst>
                <a:ext uri="{FF2B5EF4-FFF2-40B4-BE49-F238E27FC236}">
                  <a16:creationId xmlns="" xmlns:a16="http://schemas.microsoft.com/office/drawing/2014/main" id="{37055650-E0FB-4A0D-BFFE-3E153F093A60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object 11">
              <a:extLst>
                <a:ext uri="{FF2B5EF4-FFF2-40B4-BE49-F238E27FC236}">
                  <a16:creationId xmlns="" xmlns:a16="http://schemas.microsoft.com/office/drawing/2014/main" id="{CD1718D4-8897-4228-9228-B22152183A1B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object 12">
              <a:extLst>
                <a:ext uri="{FF2B5EF4-FFF2-40B4-BE49-F238E27FC236}">
                  <a16:creationId xmlns="" xmlns:a16="http://schemas.microsoft.com/office/drawing/2014/main" id="{06CA6360-939B-47EC-A795-BEB819B56546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object 13">
              <a:extLst>
                <a:ext uri="{FF2B5EF4-FFF2-40B4-BE49-F238E27FC236}">
                  <a16:creationId xmlns="" xmlns:a16="http://schemas.microsoft.com/office/drawing/2014/main" id="{FDB5B6F5-8869-4210-9A8D-8110AF55CAF1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object 14">
              <a:extLst>
                <a:ext uri="{FF2B5EF4-FFF2-40B4-BE49-F238E27FC236}">
                  <a16:creationId xmlns="" xmlns:a16="http://schemas.microsoft.com/office/drawing/2014/main" id="{C79A1251-9425-4D80-85B8-021A5D50AFE5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6" name="object 15">
            <a:extLst>
              <a:ext uri="{FF2B5EF4-FFF2-40B4-BE49-F238E27FC236}">
                <a16:creationId xmlns="" xmlns:a16="http://schemas.microsoft.com/office/drawing/2014/main" id="{06A0CF73-9A08-4FA9-BEA6-43A393E6A40E}"/>
              </a:ext>
            </a:extLst>
          </p:cNvPr>
          <p:cNvSpPr txBox="1"/>
          <p:nvPr/>
        </p:nvSpPr>
        <p:spPr>
          <a:xfrm>
            <a:off x="1608852" y="2023789"/>
            <a:ext cx="1729105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Мария Сергеевна Трофимова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27" name="object 16">
            <a:extLst>
              <a:ext uri="{FF2B5EF4-FFF2-40B4-BE49-F238E27FC236}">
                <a16:creationId xmlns="" xmlns:a16="http://schemas.microsoft.com/office/drawing/2014/main" id="{2A67C5CB-88A4-4D3B-BE13-94B0B1401948}"/>
              </a:ext>
            </a:extLst>
          </p:cNvPr>
          <p:cNvGrpSpPr/>
          <p:nvPr/>
        </p:nvGrpSpPr>
        <p:grpSpPr>
          <a:xfrm>
            <a:off x="3816956" y="5762625"/>
            <a:ext cx="3001010" cy="829310"/>
            <a:chOff x="3816956" y="5397999"/>
            <a:chExt cx="3001010" cy="829310"/>
          </a:xfrm>
        </p:grpSpPr>
        <p:sp>
          <p:nvSpPr>
            <p:cNvPr id="128" name="object 17">
              <a:extLst>
                <a:ext uri="{FF2B5EF4-FFF2-40B4-BE49-F238E27FC236}">
                  <a16:creationId xmlns="" xmlns:a16="http://schemas.microsoft.com/office/drawing/2014/main" id="{13E1A57E-8BF8-419C-9143-43C713437DE8}"/>
                </a:ext>
              </a:extLst>
            </p:cNvPr>
            <p:cNvSpPr/>
            <p:nvPr/>
          </p:nvSpPr>
          <p:spPr>
            <a:xfrm>
              <a:off x="3816946" y="5398007"/>
              <a:ext cx="3001010" cy="829310"/>
            </a:xfrm>
            <a:custGeom>
              <a:avLst/>
              <a:gdLst/>
              <a:ahLst/>
              <a:cxnLst/>
              <a:rect l="l" t="t" r="r" b="b"/>
              <a:pathLst>
                <a:path w="3001009" h="829310">
                  <a:moveTo>
                    <a:pt x="3000438" y="468985"/>
                  </a:moveTo>
                  <a:lnTo>
                    <a:pt x="2665501" y="128143"/>
                  </a:ln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86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86"/>
                  </a:lnTo>
                  <a:lnTo>
                    <a:pt x="809396" y="128143"/>
                  </a:lnTo>
                  <a:lnTo>
                    <a:pt x="809396" y="468985"/>
                  </a:lnTo>
                  <a:lnTo>
                    <a:pt x="809396" y="691515"/>
                  </a:lnTo>
                  <a:lnTo>
                    <a:pt x="691515" y="809409"/>
                  </a:lnTo>
                  <a:lnTo>
                    <a:pt x="625944" y="809409"/>
                  </a:lnTo>
                  <a:lnTo>
                    <a:pt x="626046" y="767168"/>
                  </a:lnTo>
                  <a:lnTo>
                    <a:pt x="625868" y="759828"/>
                  </a:lnTo>
                  <a:lnTo>
                    <a:pt x="625754" y="744842"/>
                  </a:lnTo>
                  <a:lnTo>
                    <a:pt x="625830" y="727811"/>
                  </a:lnTo>
                  <a:lnTo>
                    <a:pt x="625716" y="699719"/>
                  </a:lnTo>
                  <a:lnTo>
                    <a:pt x="625246" y="683971"/>
                  </a:lnTo>
                  <a:lnTo>
                    <a:pt x="624065" y="665213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68"/>
                  </a:lnTo>
                  <a:lnTo>
                    <a:pt x="607047" y="809409"/>
                  </a:lnTo>
                  <a:lnTo>
                    <a:pt x="198894" y="809409"/>
                  </a:lnTo>
                  <a:lnTo>
                    <a:pt x="199186" y="767372"/>
                  </a:lnTo>
                  <a:lnTo>
                    <a:pt x="199097" y="714159"/>
                  </a:lnTo>
                  <a:lnTo>
                    <a:pt x="206349" y="638467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36"/>
                  </a:lnTo>
                  <a:lnTo>
                    <a:pt x="472541" y="533374"/>
                  </a:lnTo>
                  <a:lnTo>
                    <a:pt x="520852" y="546481"/>
                  </a:lnTo>
                  <a:lnTo>
                    <a:pt x="561873" y="575957"/>
                  </a:lnTo>
                  <a:lnTo>
                    <a:pt x="591350" y="617474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28"/>
                  </a:lnTo>
                  <a:lnTo>
                    <a:pt x="607047" y="767168"/>
                  </a:lnTo>
                  <a:lnTo>
                    <a:pt x="607047" y="609117"/>
                  </a:lnTo>
                  <a:lnTo>
                    <a:pt x="590143" y="579450"/>
                  </a:lnTo>
                  <a:lnTo>
                    <a:pt x="557593" y="546684"/>
                  </a:lnTo>
                  <a:lnTo>
                    <a:pt x="517956" y="524027"/>
                  </a:lnTo>
                  <a:lnTo>
                    <a:pt x="473735" y="513981"/>
                  </a:lnTo>
                  <a:lnTo>
                    <a:pt x="472351" y="513689"/>
                  </a:lnTo>
                  <a:lnTo>
                    <a:pt x="472059" y="513791"/>
                  </a:lnTo>
                  <a:lnTo>
                    <a:pt x="470763" y="513791"/>
                  </a:lnTo>
                  <a:lnTo>
                    <a:pt x="469379" y="513105"/>
                  </a:lnTo>
                  <a:lnTo>
                    <a:pt x="461568" y="508939"/>
                  </a:lnTo>
                  <a:lnTo>
                    <a:pt x="469176" y="504494"/>
                  </a:lnTo>
                  <a:lnTo>
                    <a:pt x="470319" y="503605"/>
                  </a:lnTo>
                  <a:lnTo>
                    <a:pt x="497801" y="482092"/>
                  </a:lnTo>
                  <a:lnTo>
                    <a:pt x="507695" y="468985"/>
                  </a:lnTo>
                  <a:lnTo>
                    <a:pt x="809396" y="468985"/>
                  </a:lnTo>
                  <a:lnTo>
                    <a:pt x="809396" y="128143"/>
                  </a:lnTo>
                  <a:lnTo>
                    <a:pt x="484873" y="128143"/>
                  </a:lnTo>
                  <a:lnTo>
                    <a:pt x="484873" y="468985"/>
                  </a:lnTo>
                  <a:lnTo>
                    <a:pt x="448691" y="494055"/>
                  </a:lnTo>
                  <a:lnTo>
                    <a:pt x="403212" y="503605"/>
                  </a:lnTo>
                  <a:lnTo>
                    <a:pt x="380365" y="501230"/>
                  </a:lnTo>
                  <a:lnTo>
                    <a:pt x="358825" y="494677"/>
                  </a:lnTo>
                  <a:lnTo>
                    <a:pt x="339090" y="484162"/>
                  </a:lnTo>
                  <a:lnTo>
                    <a:pt x="321627" y="469874"/>
                  </a:lnTo>
                  <a:lnTo>
                    <a:pt x="320903" y="468985"/>
                  </a:lnTo>
                  <a:lnTo>
                    <a:pt x="421017" y="468985"/>
                  </a:lnTo>
                  <a:lnTo>
                    <a:pt x="484873" y="468985"/>
                  </a:lnTo>
                  <a:lnTo>
                    <a:pt x="484873" y="128143"/>
                  </a:lnTo>
                  <a:lnTo>
                    <a:pt x="421017" y="128143"/>
                  </a:lnTo>
                  <a:lnTo>
                    <a:pt x="184645" y="128143"/>
                  </a:lnTo>
                  <a:lnTo>
                    <a:pt x="184645" y="468985"/>
                  </a:lnTo>
                  <a:lnTo>
                    <a:pt x="296291" y="468985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97"/>
                  </a:lnTo>
                  <a:lnTo>
                    <a:pt x="286080" y="524852"/>
                  </a:lnTo>
                  <a:lnTo>
                    <a:pt x="233946" y="559333"/>
                  </a:lnTo>
                  <a:lnTo>
                    <a:pt x="206082" y="592924"/>
                  </a:lnTo>
                  <a:lnTo>
                    <a:pt x="188277" y="632650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42"/>
                  </a:lnTo>
                  <a:lnTo>
                    <a:pt x="179908" y="809409"/>
                  </a:lnTo>
                  <a:lnTo>
                    <a:pt x="19786" y="809409"/>
                  </a:lnTo>
                  <a:lnTo>
                    <a:pt x="19786" y="137579"/>
                  </a:lnTo>
                  <a:lnTo>
                    <a:pt x="137579" y="19786"/>
                  </a:lnTo>
                  <a:lnTo>
                    <a:pt x="809396" y="19786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83"/>
                  </a:lnTo>
                  <a:lnTo>
                    <a:pt x="699719" y="829183"/>
                  </a:lnTo>
                  <a:lnTo>
                    <a:pt x="719493" y="809409"/>
                  </a:lnTo>
                  <a:lnTo>
                    <a:pt x="829183" y="699719"/>
                  </a:lnTo>
                  <a:lnTo>
                    <a:pt x="829183" y="468985"/>
                  </a:lnTo>
                  <a:lnTo>
                    <a:pt x="2764066" y="468985"/>
                  </a:lnTo>
                  <a:lnTo>
                    <a:pt x="3000438" y="468985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object 18">
              <a:extLst>
                <a:ext uri="{FF2B5EF4-FFF2-40B4-BE49-F238E27FC236}">
                  <a16:creationId xmlns="" xmlns:a16="http://schemas.microsoft.com/office/drawing/2014/main" id="{587DD7BD-846E-4BD8-BE27-0F1E154A70AA}"/>
                </a:ext>
              </a:extLst>
            </p:cNvPr>
            <p:cNvSpPr/>
            <p:nvPr/>
          </p:nvSpPr>
          <p:spPr>
            <a:xfrm>
              <a:off x="3836735" y="5417783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22"/>
                  </a:lnTo>
                  <a:lnTo>
                    <a:pt x="160134" y="789622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8"/>
                  </a:lnTo>
                  <a:lnTo>
                    <a:pt x="251080" y="393277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3"/>
                  </a:lnTo>
                  <a:lnTo>
                    <a:pt x="537797" y="526908"/>
                  </a:lnTo>
                  <a:lnTo>
                    <a:pt x="570347" y="559663"/>
                  </a:lnTo>
                  <a:lnTo>
                    <a:pt x="593335" y="600006"/>
                  </a:lnTo>
                  <a:lnTo>
                    <a:pt x="604278" y="645426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95"/>
                  </a:lnTo>
                  <a:lnTo>
                    <a:pt x="606171" y="789622"/>
                  </a:lnTo>
                  <a:lnTo>
                    <a:pt x="671741" y="789622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object 19">
              <a:extLst>
                <a:ext uri="{FF2B5EF4-FFF2-40B4-BE49-F238E27FC236}">
                  <a16:creationId xmlns="" xmlns:a16="http://schemas.microsoft.com/office/drawing/2014/main" id="{99D019E3-EBF4-4384-A09D-3BF59DCA5F99}"/>
                </a:ext>
              </a:extLst>
            </p:cNvPr>
            <p:cNvSpPr/>
            <p:nvPr/>
          </p:nvSpPr>
          <p:spPr>
            <a:xfrm>
              <a:off x="4015849" y="5929699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75"/>
                  </a:lnTo>
                  <a:lnTo>
                    <a:pt x="362977" y="44260"/>
                  </a:lnTo>
                  <a:lnTo>
                    <a:pt x="321952" y="14781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object 20">
              <a:extLst>
                <a:ext uri="{FF2B5EF4-FFF2-40B4-BE49-F238E27FC236}">
                  <a16:creationId xmlns="" xmlns:a16="http://schemas.microsoft.com/office/drawing/2014/main" id="{8A29A410-7D17-4996-9D9E-D1F8DC5BDC8A}"/>
                </a:ext>
              </a:extLst>
            </p:cNvPr>
            <p:cNvSpPr/>
            <p:nvPr/>
          </p:nvSpPr>
          <p:spPr>
            <a:xfrm>
              <a:off x="4104168" y="5664931"/>
              <a:ext cx="231317" cy="236677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object 21">
              <a:extLst>
                <a:ext uri="{FF2B5EF4-FFF2-40B4-BE49-F238E27FC236}">
                  <a16:creationId xmlns="" xmlns:a16="http://schemas.microsoft.com/office/drawing/2014/main" id="{4DF2919D-2710-4D38-A00E-8FF14C7A274F}"/>
                </a:ext>
              </a:extLst>
            </p:cNvPr>
            <p:cNvSpPr/>
            <p:nvPr/>
          </p:nvSpPr>
          <p:spPr>
            <a:xfrm>
              <a:off x="4124450" y="5966871"/>
              <a:ext cx="190543" cy="222990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3" name="object 22">
            <a:extLst>
              <a:ext uri="{FF2B5EF4-FFF2-40B4-BE49-F238E27FC236}">
                <a16:creationId xmlns="" xmlns:a16="http://schemas.microsoft.com/office/drawing/2014/main" id="{EF1A7B56-5D0A-4E0D-8B4E-80CBF718DDE4}"/>
              </a:ext>
            </a:extLst>
          </p:cNvPr>
          <p:cNvSpPr txBox="1"/>
          <p:nvPr/>
        </p:nvSpPr>
        <p:spPr>
          <a:xfrm>
            <a:off x="4841929" y="6264082"/>
            <a:ext cx="1876371" cy="4129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Эксперт по развитию туризма, руководитель компании ООО «Я-Туроператор»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34" name="object 23">
            <a:extLst>
              <a:ext uri="{FF2B5EF4-FFF2-40B4-BE49-F238E27FC236}">
                <a16:creationId xmlns="" xmlns:a16="http://schemas.microsoft.com/office/drawing/2014/main" id="{8990BF5C-39B3-44DF-AE22-62FF04844990}"/>
              </a:ext>
            </a:extLst>
          </p:cNvPr>
          <p:cNvSpPr txBox="1"/>
          <p:nvPr/>
        </p:nvSpPr>
        <p:spPr>
          <a:xfrm>
            <a:off x="5008575" y="5909996"/>
            <a:ext cx="1466215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Виктор Викторович Куликов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grpSp>
        <p:nvGrpSpPr>
          <p:cNvPr id="135" name="object 46">
            <a:extLst>
              <a:ext uri="{FF2B5EF4-FFF2-40B4-BE49-F238E27FC236}">
                <a16:creationId xmlns="" xmlns:a16="http://schemas.microsoft.com/office/drawing/2014/main" id="{F6DC6278-975D-4919-8416-C668BB6116D7}"/>
              </a:ext>
            </a:extLst>
          </p:cNvPr>
          <p:cNvGrpSpPr/>
          <p:nvPr/>
        </p:nvGrpSpPr>
        <p:grpSpPr>
          <a:xfrm>
            <a:off x="3870861" y="1875644"/>
            <a:ext cx="2764155" cy="829310"/>
            <a:chOff x="7117530" y="4589391"/>
            <a:chExt cx="2764155" cy="829310"/>
          </a:xfrm>
        </p:grpSpPr>
        <p:sp>
          <p:nvSpPr>
            <p:cNvPr id="136" name="object 47">
              <a:extLst>
                <a:ext uri="{FF2B5EF4-FFF2-40B4-BE49-F238E27FC236}">
                  <a16:creationId xmlns="" xmlns:a16="http://schemas.microsoft.com/office/drawing/2014/main" id="{8E3D6C1D-1439-4FA7-8A02-3A2A436FC786}"/>
                </a:ext>
              </a:extLst>
            </p:cNvPr>
            <p:cNvSpPr/>
            <p:nvPr/>
          </p:nvSpPr>
          <p:spPr>
            <a:xfrm>
              <a:off x="7117524" y="4589399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85"/>
                  </a:moveTo>
                  <a:lnTo>
                    <a:pt x="2429129" y="128143"/>
                  </a:lnTo>
                  <a:lnTo>
                    <a:pt x="829170" y="128143"/>
                  </a:lnTo>
                  <a:lnTo>
                    <a:pt x="829170" y="19786"/>
                  </a:lnTo>
                  <a:lnTo>
                    <a:pt x="829170" y="0"/>
                  </a:lnTo>
                  <a:lnTo>
                    <a:pt x="809383" y="0"/>
                  </a:lnTo>
                  <a:lnTo>
                    <a:pt x="809383" y="19786"/>
                  </a:lnTo>
                  <a:lnTo>
                    <a:pt x="809383" y="128143"/>
                  </a:lnTo>
                  <a:lnTo>
                    <a:pt x="809383" y="468985"/>
                  </a:lnTo>
                  <a:lnTo>
                    <a:pt x="809383" y="691515"/>
                  </a:lnTo>
                  <a:lnTo>
                    <a:pt x="691502" y="809409"/>
                  </a:lnTo>
                  <a:lnTo>
                    <a:pt x="625932" y="809409"/>
                  </a:lnTo>
                  <a:lnTo>
                    <a:pt x="626033" y="767168"/>
                  </a:lnTo>
                  <a:lnTo>
                    <a:pt x="625856" y="759828"/>
                  </a:lnTo>
                  <a:lnTo>
                    <a:pt x="625729" y="744842"/>
                  </a:lnTo>
                  <a:lnTo>
                    <a:pt x="625817" y="727811"/>
                  </a:lnTo>
                  <a:lnTo>
                    <a:pt x="625703" y="699719"/>
                  </a:lnTo>
                  <a:lnTo>
                    <a:pt x="625233" y="683971"/>
                  </a:lnTo>
                  <a:lnTo>
                    <a:pt x="624052" y="665213"/>
                  </a:lnTo>
                  <a:lnTo>
                    <a:pt x="613105" y="619785"/>
                  </a:lnTo>
                  <a:lnTo>
                    <a:pt x="607047" y="609155"/>
                  </a:lnTo>
                  <a:lnTo>
                    <a:pt x="607047" y="767168"/>
                  </a:lnTo>
                  <a:lnTo>
                    <a:pt x="607047" y="809409"/>
                  </a:lnTo>
                  <a:lnTo>
                    <a:pt x="198882" y="809409"/>
                  </a:lnTo>
                  <a:lnTo>
                    <a:pt x="199174" y="767372"/>
                  </a:lnTo>
                  <a:lnTo>
                    <a:pt x="199085" y="714159"/>
                  </a:lnTo>
                  <a:lnTo>
                    <a:pt x="206336" y="638467"/>
                  </a:lnTo>
                  <a:lnTo>
                    <a:pt x="221983" y="603351"/>
                  </a:lnTo>
                  <a:lnTo>
                    <a:pt x="246735" y="573633"/>
                  </a:lnTo>
                  <a:lnTo>
                    <a:pt x="280771" y="549097"/>
                  </a:lnTo>
                  <a:lnTo>
                    <a:pt x="328320" y="533247"/>
                  </a:lnTo>
                  <a:lnTo>
                    <a:pt x="391591" y="531698"/>
                  </a:lnTo>
                  <a:lnTo>
                    <a:pt x="418515" y="531736"/>
                  </a:lnTo>
                  <a:lnTo>
                    <a:pt x="472541" y="533374"/>
                  </a:lnTo>
                  <a:lnTo>
                    <a:pt x="520839" y="546481"/>
                  </a:lnTo>
                  <a:lnTo>
                    <a:pt x="561860" y="575957"/>
                  </a:lnTo>
                  <a:lnTo>
                    <a:pt x="591324" y="617474"/>
                  </a:lnTo>
                  <a:lnTo>
                    <a:pt x="604964" y="666686"/>
                  </a:lnTo>
                  <a:lnTo>
                    <a:pt x="606742" y="744842"/>
                  </a:lnTo>
                  <a:lnTo>
                    <a:pt x="606869" y="759828"/>
                  </a:lnTo>
                  <a:lnTo>
                    <a:pt x="607047" y="767168"/>
                  </a:lnTo>
                  <a:lnTo>
                    <a:pt x="607047" y="609155"/>
                  </a:lnTo>
                  <a:lnTo>
                    <a:pt x="557580" y="546696"/>
                  </a:lnTo>
                  <a:lnTo>
                    <a:pt x="517944" y="524027"/>
                  </a:lnTo>
                  <a:lnTo>
                    <a:pt x="473722" y="513981"/>
                  </a:lnTo>
                  <a:lnTo>
                    <a:pt x="472338" y="513689"/>
                  </a:lnTo>
                  <a:lnTo>
                    <a:pt x="472046" y="513791"/>
                  </a:lnTo>
                  <a:lnTo>
                    <a:pt x="470750" y="513791"/>
                  </a:lnTo>
                  <a:lnTo>
                    <a:pt x="469379" y="513105"/>
                  </a:lnTo>
                  <a:lnTo>
                    <a:pt x="461568" y="508939"/>
                  </a:lnTo>
                  <a:lnTo>
                    <a:pt x="469176" y="504494"/>
                  </a:lnTo>
                  <a:lnTo>
                    <a:pt x="470306" y="503605"/>
                  </a:lnTo>
                  <a:lnTo>
                    <a:pt x="497801" y="482092"/>
                  </a:lnTo>
                  <a:lnTo>
                    <a:pt x="507695" y="468985"/>
                  </a:lnTo>
                  <a:lnTo>
                    <a:pt x="809383" y="468985"/>
                  </a:lnTo>
                  <a:lnTo>
                    <a:pt x="809383" y="128143"/>
                  </a:lnTo>
                  <a:lnTo>
                    <a:pt x="484886" y="128143"/>
                  </a:lnTo>
                  <a:lnTo>
                    <a:pt x="484886" y="468985"/>
                  </a:lnTo>
                  <a:lnTo>
                    <a:pt x="448678" y="494055"/>
                  </a:lnTo>
                  <a:lnTo>
                    <a:pt x="403212" y="503605"/>
                  </a:lnTo>
                  <a:lnTo>
                    <a:pt x="380352" y="501230"/>
                  </a:lnTo>
                  <a:lnTo>
                    <a:pt x="358813" y="494677"/>
                  </a:lnTo>
                  <a:lnTo>
                    <a:pt x="339077" y="484162"/>
                  </a:lnTo>
                  <a:lnTo>
                    <a:pt x="321614" y="469874"/>
                  </a:lnTo>
                  <a:lnTo>
                    <a:pt x="320890" y="468985"/>
                  </a:lnTo>
                  <a:lnTo>
                    <a:pt x="484886" y="468985"/>
                  </a:lnTo>
                  <a:lnTo>
                    <a:pt x="484886" y="128143"/>
                  </a:lnTo>
                  <a:lnTo>
                    <a:pt x="184632" y="128143"/>
                  </a:lnTo>
                  <a:lnTo>
                    <a:pt x="184632" y="468985"/>
                  </a:lnTo>
                  <a:lnTo>
                    <a:pt x="296278" y="468985"/>
                  </a:lnTo>
                  <a:lnTo>
                    <a:pt x="308457" y="483920"/>
                  </a:lnTo>
                  <a:lnTo>
                    <a:pt x="348119" y="512102"/>
                  </a:lnTo>
                  <a:lnTo>
                    <a:pt x="332790" y="513397"/>
                  </a:lnTo>
                  <a:lnTo>
                    <a:pt x="286054" y="524852"/>
                  </a:lnTo>
                  <a:lnTo>
                    <a:pt x="233934" y="559333"/>
                  </a:lnTo>
                  <a:lnTo>
                    <a:pt x="206082" y="592924"/>
                  </a:lnTo>
                  <a:lnTo>
                    <a:pt x="188277" y="632650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13" y="744842"/>
                  </a:lnTo>
                  <a:lnTo>
                    <a:pt x="179895" y="809409"/>
                  </a:lnTo>
                  <a:lnTo>
                    <a:pt x="19773" y="809409"/>
                  </a:lnTo>
                  <a:lnTo>
                    <a:pt x="19773" y="137579"/>
                  </a:lnTo>
                  <a:lnTo>
                    <a:pt x="137566" y="19786"/>
                  </a:lnTo>
                  <a:lnTo>
                    <a:pt x="809383" y="19786"/>
                  </a:lnTo>
                  <a:lnTo>
                    <a:pt x="809383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83"/>
                  </a:lnTo>
                  <a:lnTo>
                    <a:pt x="699719" y="829183"/>
                  </a:lnTo>
                  <a:lnTo>
                    <a:pt x="719493" y="809409"/>
                  </a:lnTo>
                  <a:lnTo>
                    <a:pt x="829170" y="699719"/>
                  </a:lnTo>
                  <a:lnTo>
                    <a:pt x="829170" y="468985"/>
                  </a:lnTo>
                  <a:lnTo>
                    <a:pt x="2764053" y="468985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object 48">
              <a:extLst>
                <a:ext uri="{FF2B5EF4-FFF2-40B4-BE49-F238E27FC236}">
                  <a16:creationId xmlns="" xmlns:a16="http://schemas.microsoft.com/office/drawing/2014/main" id="{04A856D4-E84B-4B59-9931-46E216EBADF7}"/>
                </a:ext>
              </a:extLst>
            </p:cNvPr>
            <p:cNvSpPr/>
            <p:nvPr/>
          </p:nvSpPr>
          <p:spPr>
            <a:xfrm>
              <a:off x="7137296" y="4609175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40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22"/>
                  </a:lnTo>
                  <a:lnTo>
                    <a:pt x="160134" y="789622"/>
                  </a:lnTo>
                  <a:lnTo>
                    <a:pt x="160527" y="708024"/>
                  </a:lnTo>
                  <a:lnTo>
                    <a:pt x="160223" y="694372"/>
                  </a:lnTo>
                  <a:lnTo>
                    <a:pt x="160297" y="676438"/>
                  </a:lnTo>
                  <a:lnTo>
                    <a:pt x="168506" y="612868"/>
                  </a:lnTo>
                  <a:lnTo>
                    <a:pt x="186315" y="573152"/>
                  </a:lnTo>
                  <a:lnTo>
                    <a:pt x="214173" y="539554"/>
                  </a:lnTo>
                  <a:lnTo>
                    <a:pt x="252006" y="512203"/>
                  </a:lnTo>
                  <a:lnTo>
                    <a:pt x="296845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8"/>
                  </a:lnTo>
                  <a:lnTo>
                    <a:pt x="251080" y="393277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7" y="289481"/>
                  </a:lnTo>
                  <a:lnTo>
                    <a:pt x="307728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8" y="229997"/>
                  </a:lnTo>
                  <a:lnTo>
                    <a:pt x="457188" y="250278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65" y="400747"/>
                  </a:lnTo>
                  <a:lnTo>
                    <a:pt x="499605" y="433765"/>
                  </a:lnTo>
                  <a:lnTo>
                    <a:pt x="478034" y="462310"/>
                  </a:lnTo>
                  <a:lnTo>
                    <a:pt x="449414" y="484708"/>
                  </a:lnTo>
                  <a:lnTo>
                    <a:pt x="441794" y="489165"/>
                  </a:lnTo>
                  <a:lnTo>
                    <a:pt x="450989" y="494004"/>
                  </a:lnTo>
                  <a:lnTo>
                    <a:pt x="498174" y="504253"/>
                  </a:lnTo>
                  <a:lnTo>
                    <a:pt x="537802" y="526908"/>
                  </a:lnTo>
                  <a:lnTo>
                    <a:pt x="570351" y="559663"/>
                  </a:lnTo>
                  <a:lnTo>
                    <a:pt x="593337" y="600006"/>
                  </a:lnTo>
                  <a:lnTo>
                    <a:pt x="604278" y="645426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94"/>
                  </a:lnTo>
                  <a:lnTo>
                    <a:pt x="606170" y="789622"/>
                  </a:lnTo>
                  <a:lnTo>
                    <a:pt x="671741" y="789622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8" name="object 49">
              <a:extLst>
                <a:ext uri="{FF2B5EF4-FFF2-40B4-BE49-F238E27FC236}">
                  <a16:creationId xmlns="" xmlns:a16="http://schemas.microsoft.com/office/drawing/2014/main" id="{68303397-9A69-4B9E-9A2E-AE5836F125C3}"/>
                </a:ext>
              </a:extLst>
            </p:cNvPr>
            <p:cNvSpPr/>
            <p:nvPr/>
          </p:nvSpPr>
          <p:spPr>
            <a:xfrm>
              <a:off x="7316410" y="512109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3" y="39"/>
                  </a:moveTo>
                  <a:lnTo>
                    <a:pt x="146177" y="486"/>
                  </a:lnTo>
                  <a:lnTo>
                    <a:pt x="97240" y="10039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0" y="171421"/>
                  </a:lnTo>
                  <a:lnTo>
                    <a:pt x="392445" y="85775"/>
                  </a:lnTo>
                  <a:lnTo>
                    <a:pt x="362978" y="44260"/>
                  </a:lnTo>
                  <a:lnTo>
                    <a:pt x="321957" y="14781"/>
                  </a:lnTo>
                  <a:lnTo>
                    <a:pt x="273659" y="1668"/>
                  </a:lnTo>
                  <a:lnTo>
                    <a:pt x="246664" y="521"/>
                  </a:lnTo>
                  <a:lnTo>
                    <a:pt x="21963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object 50">
              <a:extLst>
                <a:ext uri="{FF2B5EF4-FFF2-40B4-BE49-F238E27FC236}">
                  <a16:creationId xmlns="" xmlns:a16="http://schemas.microsoft.com/office/drawing/2014/main" id="{22AE486B-CE00-4810-99E2-8722A2BB0E21}"/>
                </a:ext>
              </a:extLst>
            </p:cNvPr>
            <p:cNvSpPr/>
            <p:nvPr/>
          </p:nvSpPr>
          <p:spPr>
            <a:xfrm>
              <a:off x="7404729" y="4856323"/>
              <a:ext cx="231330" cy="236677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object 51">
              <a:extLst>
                <a:ext uri="{FF2B5EF4-FFF2-40B4-BE49-F238E27FC236}">
                  <a16:creationId xmlns="" xmlns:a16="http://schemas.microsoft.com/office/drawing/2014/main" id="{37CA7790-692B-402B-A588-9C622685AB07}"/>
                </a:ext>
              </a:extLst>
            </p:cNvPr>
            <p:cNvSpPr/>
            <p:nvPr/>
          </p:nvSpPr>
          <p:spPr>
            <a:xfrm>
              <a:off x="7425012" y="5158262"/>
              <a:ext cx="190543" cy="222991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1" name="object 52">
            <a:extLst>
              <a:ext uri="{FF2B5EF4-FFF2-40B4-BE49-F238E27FC236}">
                <a16:creationId xmlns="" xmlns:a16="http://schemas.microsoft.com/office/drawing/2014/main" id="{6E81A390-60F5-499D-91A8-7DF1979D302F}"/>
              </a:ext>
            </a:extLst>
          </p:cNvPr>
          <p:cNvSpPr txBox="1"/>
          <p:nvPr/>
        </p:nvSpPr>
        <p:spPr>
          <a:xfrm>
            <a:off x="4852619" y="2414221"/>
            <a:ext cx="2151779" cy="78277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Депутат Тюменской областной Думы, член комитетов по экономической политике и природопользованию; государственному строительству и местному самоуправлению, Президент ГК «Автоград»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42" name="object 15">
            <a:extLst>
              <a:ext uri="{FF2B5EF4-FFF2-40B4-BE49-F238E27FC236}">
                <a16:creationId xmlns="" xmlns:a16="http://schemas.microsoft.com/office/drawing/2014/main" id="{F022E908-BEB4-4DF4-B30E-62034FA46A4C}"/>
              </a:ext>
            </a:extLst>
          </p:cNvPr>
          <p:cNvSpPr txBox="1"/>
          <p:nvPr/>
        </p:nvSpPr>
        <p:spPr>
          <a:xfrm>
            <a:off x="1608852" y="2413388"/>
            <a:ext cx="2050359" cy="78098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Директор Департамента потребительского рынка и туризма Тюменской области, экс-руководитель ГАУ ТО "Агентство туризма и продвижения Тюменской области"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43" name="object 8">
            <a:extLst>
              <a:ext uri="{FF2B5EF4-FFF2-40B4-BE49-F238E27FC236}">
                <a16:creationId xmlns="" xmlns:a16="http://schemas.microsoft.com/office/drawing/2014/main" id="{B963CF40-14FA-44D9-9977-07CDB983908D}"/>
              </a:ext>
            </a:extLst>
          </p:cNvPr>
          <p:cNvSpPr txBox="1"/>
          <p:nvPr/>
        </p:nvSpPr>
        <p:spPr>
          <a:xfrm>
            <a:off x="8247119" y="885771"/>
            <a:ext cx="1838981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Ольга Леонидовна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Езикеева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4" name="object 52">
            <a:extLst>
              <a:ext uri="{FF2B5EF4-FFF2-40B4-BE49-F238E27FC236}">
                <a16:creationId xmlns="" xmlns:a16="http://schemas.microsoft.com/office/drawing/2014/main" id="{FBAE5418-9DD9-401F-8AA6-E4A79531E6F2}"/>
              </a:ext>
            </a:extLst>
          </p:cNvPr>
          <p:cNvSpPr txBox="1"/>
          <p:nvPr/>
        </p:nvSpPr>
        <p:spPr>
          <a:xfrm>
            <a:off x="4859681" y="1995348"/>
            <a:ext cx="1796414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44640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Алексей Павлович Салмин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45" name="object 2">
            <a:extLst>
              <a:ext uri="{FF2B5EF4-FFF2-40B4-BE49-F238E27FC236}">
                <a16:creationId xmlns="" xmlns:a16="http://schemas.microsoft.com/office/drawing/2014/main" id="{C5ECD40A-E79D-4311-BCC6-6DFDF709831A}"/>
              </a:ext>
            </a:extLst>
          </p:cNvPr>
          <p:cNvGrpSpPr/>
          <p:nvPr/>
        </p:nvGrpSpPr>
        <p:grpSpPr>
          <a:xfrm>
            <a:off x="3863262" y="733425"/>
            <a:ext cx="2764155" cy="829310"/>
            <a:chOff x="3858488" y="1572081"/>
            <a:chExt cx="2764155" cy="829310"/>
          </a:xfrm>
        </p:grpSpPr>
        <p:sp>
          <p:nvSpPr>
            <p:cNvPr id="146" name="object 3">
              <a:extLst>
                <a:ext uri="{FF2B5EF4-FFF2-40B4-BE49-F238E27FC236}">
                  <a16:creationId xmlns="" xmlns:a16="http://schemas.microsoft.com/office/drawing/2014/main" id="{72400E7F-FD21-4C47-9A68-FEE52A4BD69E}"/>
                </a:ext>
              </a:extLst>
            </p:cNvPr>
            <p:cNvSpPr/>
            <p:nvPr/>
          </p:nvSpPr>
          <p:spPr>
            <a:xfrm>
              <a:off x="3858488" y="1572081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7" name="object 4">
              <a:extLst>
                <a:ext uri="{FF2B5EF4-FFF2-40B4-BE49-F238E27FC236}">
                  <a16:creationId xmlns="" xmlns:a16="http://schemas.microsoft.com/office/drawing/2014/main" id="{98FD8B03-3661-4D3D-909B-BE116FFC14E3}"/>
                </a:ext>
              </a:extLst>
            </p:cNvPr>
            <p:cNvSpPr/>
            <p:nvPr/>
          </p:nvSpPr>
          <p:spPr>
            <a:xfrm>
              <a:off x="3878271" y="1591852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8" name="object 5">
              <a:extLst>
                <a:ext uri="{FF2B5EF4-FFF2-40B4-BE49-F238E27FC236}">
                  <a16:creationId xmlns="" xmlns:a16="http://schemas.microsoft.com/office/drawing/2014/main" id="{22B70DE5-C182-43F5-A27C-DFE3DDBABA41}"/>
                </a:ext>
              </a:extLst>
            </p:cNvPr>
            <p:cNvSpPr/>
            <p:nvPr/>
          </p:nvSpPr>
          <p:spPr>
            <a:xfrm>
              <a:off x="4057371" y="2103768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object 6">
              <a:extLst>
                <a:ext uri="{FF2B5EF4-FFF2-40B4-BE49-F238E27FC236}">
                  <a16:creationId xmlns="" xmlns:a16="http://schemas.microsoft.com/office/drawing/2014/main" id="{425C84FD-067D-4D0E-B4D8-338030BA8143}"/>
                </a:ext>
              </a:extLst>
            </p:cNvPr>
            <p:cNvSpPr/>
            <p:nvPr/>
          </p:nvSpPr>
          <p:spPr>
            <a:xfrm>
              <a:off x="4145691" y="1839000"/>
              <a:ext cx="231330" cy="236664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0" name="object 7">
              <a:extLst>
                <a:ext uri="{FF2B5EF4-FFF2-40B4-BE49-F238E27FC236}">
                  <a16:creationId xmlns="" xmlns:a16="http://schemas.microsoft.com/office/drawing/2014/main" id="{F12CE722-1DDE-4D3B-97F9-C1F7FDBC720D}"/>
                </a:ext>
              </a:extLst>
            </p:cNvPr>
            <p:cNvSpPr/>
            <p:nvPr/>
          </p:nvSpPr>
          <p:spPr>
            <a:xfrm>
              <a:off x="4165986" y="2140934"/>
              <a:ext cx="190543" cy="222984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1" name="object 8">
            <a:extLst>
              <a:ext uri="{FF2B5EF4-FFF2-40B4-BE49-F238E27FC236}">
                <a16:creationId xmlns="" xmlns:a16="http://schemas.microsoft.com/office/drawing/2014/main" id="{F610A31D-7B6E-4DD8-B159-3A1AB0A1BDA9}"/>
              </a:ext>
            </a:extLst>
          </p:cNvPr>
          <p:cNvSpPr txBox="1"/>
          <p:nvPr/>
        </p:nvSpPr>
        <p:spPr>
          <a:xfrm>
            <a:off x="4808218" y="1283663"/>
            <a:ext cx="1869223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Начальник Главного управления строительства Тюменской области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52" name="object 8">
            <a:extLst>
              <a:ext uri="{FF2B5EF4-FFF2-40B4-BE49-F238E27FC236}">
                <a16:creationId xmlns="" xmlns:a16="http://schemas.microsoft.com/office/drawing/2014/main" id="{24432C2F-EB8D-4BB9-A0F5-44BAAFD79B11}"/>
              </a:ext>
            </a:extLst>
          </p:cNvPr>
          <p:cNvSpPr txBox="1"/>
          <p:nvPr/>
        </p:nvSpPr>
        <p:spPr>
          <a:xfrm>
            <a:off x="4808219" y="876881"/>
            <a:ext cx="1621790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Павел Анатольевич Перевалов </a:t>
            </a:r>
          </a:p>
        </p:txBody>
      </p:sp>
      <p:grpSp>
        <p:nvGrpSpPr>
          <p:cNvPr id="153" name="object 2">
            <a:extLst>
              <a:ext uri="{FF2B5EF4-FFF2-40B4-BE49-F238E27FC236}">
                <a16:creationId xmlns="" xmlns:a16="http://schemas.microsoft.com/office/drawing/2014/main" id="{F4185CAA-1F06-4A03-B680-887DD9F4ED4E}"/>
              </a:ext>
            </a:extLst>
          </p:cNvPr>
          <p:cNvGrpSpPr/>
          <p:nvPr/>
        </p:nvGrpSpPr>
        <p:grpSpPr>
          <a:xfrm>
            <a:off x="7295030" y="5759091"/>
            <a:ext cx="2764155" cy="829310"/>
            <a:chOff x="3858488" y="1572081"/>
            <a:chExt cx="2764155" cy="829310"/>
          </a:xfrm>
        </p:grpSpPr>
        <p:sp>
          <p:nvSpPr>
            <p:cNvPr id="154" name="object 3">
              <a:extLst>
                <a:ext uri="{FF2B5EF4-FFF2-40B4-BE49-F238E27FC236}">
                  <a16:creationId xmlns="" xmlns:a16="http://schemas.microsoft.com/office/drawing/2014/main" id="{FE373A84-0156-4A07-8BB2-A22DCDB5E5D4}"/>
                </a:ext>
              </a:extLst>
            </p:cNvPr>
            <p:cNvSpPr/>
            <p:nvPr/>
          </p:nvSpPr>
          <p:spPr>
            <a:xfrm>
              <a:off x="3858488" y="1572081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" name="object 4">
              <a:extLst>
                <a:ext uri="{FF2B5EF4-FFF2-40B4-BE49-F238E27FC236}">
                  <a16:creationId xmlns="" xmlns:a16="http://schemas.microsoft.com/office/drawing/2014/main" id="{938DCA3B-EC38-40DA-8596-DF6652A211E9}"/>
                </a:ext>
              </a:extLst>
            </p:cNvPr>
            <p:cNvSpPr/>
            <p:nvPr/>
          </p:nvSpPr>
          <p:spPr>
            <a:xfrm>
              <a:off x="3878271" y="1591852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8" name="object 5">
              <a:extLst>
                <a:ext uri="{FF2B5EF4-FFF2-40B4-BE49-F238E27FC236}">
                  <a16:creationId xmlns="" xmlns:a16="http://schemas.microsoft.com/office/drawing/2014/main" id="{E0359EB5-999B-4F26-8091-F4BF8D91037E}"/>
                </a:ext>
              </a:extLst>
            </p:cNvPr>
            <p:cNvSpPr/>
            <p:nvPr/>
          </p:nvSpPr>
          <p:spPr>
            <a:xfrm>
              <a:off x="4057371" y="2103768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object 6">
              <a:extLst>
                <a:ext uri="{FF2B5EF4-FFF2-40B4-BE49-F238E27FC236}">
                  <a16:creationId xmlns="" xmlns:a16="http://schemas.microsoft.com/office/drawing/2014/main" id="{20DD0E83-AF74-4900-B47A-230B134CDA44}"/>
                </a:ext>
              </a:extLst>
            </p:cNvPr>
            <p:cNvSpPr/>
            <p:nvPr/>
          </p:nvSpPr>
          <p:spPr>
            <a:xfrm>
              <a:off x="4145691" y="1839000"/>
              <a:ext cx="231330" cy="236664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0" name="object 7">
              <a:extLst>
                <a:ext uri="{FF2B5EF4-FFF2-40B4-BE49-F238E27FC236}">
                  <a16:creationId xmlns="" xmlns:a16="http://schemas.microsoft.com/office/drawing/2014/main" id="{FA15239D-C302-4AD4-ABCE-25A0EA79B098}"/>
                </a:ext>
              </a:extLst>
            </p:cNvPr>
            <p:cNvSpPr/>
            <p:nvPr/>
          </p:nvSpPr>
          <p:spPr>
            <a:xfrm>
              <a:off x="4165986" y="2140934"/>
              <a:ext cx="190543" cy="222984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1" name="object 8">
            <a:extLst>
              <a:ext uri="{FF2B5EF4-FFF2-40B4-BE49-F238E27FC236}">
                <a16:creationId xmlns="" xmlns:a16="http://schemas.microsoft.com/office/drawing/2014/main" id="{F7BC4043-9C7F-4D8B-9D7D-C8AEB30A8FBC}"/>
              </a:ext>
            </a:extLst>
          </p:cNvPr>
          <p:cNvSpPr txBox="1"/>
          <p:nvPr/>
        </p:nvSpPr>
        <p:spPr>
          <a:xfrm>
            <a:off x="8239986" y="6309329"/>
            <a:ext cx="1869223" cy="90922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ООО «Русская Кожа», коммерческий директор, руководитель департамента развития и продаж; компания является лидером по утилизации животных отходов и производству кожи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62" name="object 8">
            <a:extLst>
              <a:ext uri="{FF2B5EF4-FFF2-40B4-BE49-F238E27FC236}">
                <a16:creationId xmlns="" xmlns:a16="http://schemas.microsoft.com/office/drawing/2014/main" id="{B78E904F-0420-46B5-9ECA-39A781B2664A}"/>
              </a:ext>
            </a:extLst>
          </p:cNvPr>
          <p:cNvSpPr txBox="1"/>
          <p:nvPr/>
        </p:nvSpPr>
        <p:spPr>
          <a:xfrm>
            <a:off x="8239986" y="5902547"/>
            <a:ext cx="1838981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Игорь Владимирович Яковлев</a:t>
            </a:r>
          </a:p>
        </p:txBody>
      </p:sp>
      <p:grpSp>
        <p:nvGrpSpPr>
          <p:cNvPr id="163" name="object 9">
            <a:extLst>
              <a:ext uri="{FF2B5EF4-FFF2-40B4-BE49-F238E27FC236}">
                <a16:creationId xmlns="" xmlns:a16="http://schemas.microsoft.com/office/drawing/2014/main" id="{3A024286-519F-4DA6-9611-225C4502BCCB}"/>
              </a:ext>
            </a:extLst>
          </p:cNvPr>
          <p:cNvGrpSpPr/>
          <p:nvPr/>
        </p:nvGrpSpPr>
        <p:grpSpPr>
          <a:xfrm>
            <a:off x="600681" y="4543425"/>
            <a:ext cx="2764155" cy="829310"/>
            <a:chOff x="3816956" y="3475356"/>
            <a:chExt cx="2764155" cy="829310"/>
          </a:xfrm>
        </p:grpSpPr>
        <p:sp>
          <p:nvSpPr>
            <p:cNvPr id="164" name="object 10">
              <a:extLst>
                <a:ext uri="{FF2B5EF4-FFF2-40B4-BE49-F238E27FC236}">
                  <a16:creationId xmlns="" xmlns:a16="http://schemas.microsoft.com/office/drawing/2014/main" id="{BC0C3AF7-C35C-40BE-A8BC-E5648A4310E8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object 11">
              <a:extLst>
                <a:ext uri="{FF2B5EF4-FFF2-40B4-BE49-F238E27FC236}">
                  <a16:creationId xmlns="" xmlns:a16="http://schemas.microsoft.com/office/drawing/2014/main" id="{D3176A77-D8D0-43E3-A918-79719A46C11E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6" name="object 12">
              <a:extLst>
                <a:ext uri="{FF2B5EF4-FFF2-40B4-BE49-F238E27FC236}">
                  <a16:creationId xmlns="" xmlns:a16="http://schemas.microsoft.com/office/drawing/2014/main" id="{AA71122C-04AB-4F27-A41A-081B497BF8BC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7" name="object 13">
              <a:extLst>
                <a:ext uri="{FF2B5EF4-FFF2-40B4-BE49-F238E27FC236}">
                  <a16:creationId xmlns="" xmlns:a16="http://schemas.microsoft.com/office/drawing/2014/main" id="{89427FB4-D376-4D3D-9C91-C2FC2FDCB304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object 14">
              <a:extLst>
                <a:ext uri="{FF2B5EF4-FFF2-40B4-BE49-F238E27FC236}">
                  <a16:creationId xmlns="" xmlns:a16="http://schemas.microsoft.com/office/drawing/2014/main" id="{AECE5710-59D8-45CD-9045-B1A568BCC9D7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9" name="object 15">
            <a:extLst>
              <a:ext uri="{FF2B5EF4-FFF2-40B4-BE49-F238E27FC236}">
                <a16:creationId xmlns="" xmlns:a16="http://schemas.microsoft.com/office/drawing/2014/main" id="{D7215A02-30B4-41EA-B734-1D253353A097}"/>
              </a:ext>
            </a:extLst>
          </p:cNvPr>
          <p:cNvSpPr txBox="1"/>
          <p:nvPr/>
        </p:nvSpPr>
        <p:spPr>
          <a:xfrm>
            <a:off x="1582451" y="4690789"/>
            <a:ext cx="1802164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Сергей Юрьевич Чудинов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0" name="object 15">
            <a:extLst>
              <a:ext uri="{FF2B5EF4-FFF2-40B4-BE49-F238E27FC236}">
                <a16:creationId xmlns="" xmlns:a16="http://schemas.microsoft.com/office/drawing/2014/main" id="{C74FD48E-DC09-4E99-B1E0-57AF7157974A}"/>
              </a:ext>
            </a:extLst>
          </p:cNvPr>
          <p:cNvSpPr txBox="1"/>
          <p:nvPr/>
        </p:nvSpPr>
        <p:spPr>
          <a:xfrm>
            <a:off x="1582451" y="5076825"/>
            <a:ext cx="2050359" cy="2680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Эксперт по обороту и утилизации ТБО, ООО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Буматика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», директор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pSp>
        <p:nvGrpSpPr>
          <p:cNvPr id="171" name="object 9">
            <a:extLst>
              <a:ext uri="{FF2B5EF4-FFF2-40B4-BE49-F238E27FC236}">
                <a16:creationId xmlns="" xmlns:a16="http://schemas.microsoft.com/office/drawing/2014/main" id="{AC98588E-176A-4C49-A953-7FEFC45AC5F5}"/>
              </a:ext>
            </a:extLst>
          </p:cNvPr>
          <p:cNvGrpSpPr/>
          <p:nvPr/>
        </p:nvGrpSpPr>
        <p:grpSpPr>
          <a:xfrm>
            <a:off x="7301068" y="3329559"/>
            <a:ext cx="2764155" cy="829310"/>
            <a:chOff x="3816956" y="3475356"/>
            <a:chExt cx="2764155" cy="829310"/>
          </a:xfrm>
        </p:grpSpPr>
        <p:sp>
          <p:nvSpPr>
            <p:cNvPr id="172" name="object 10">
              <a:extLst>
                <a:ext uri="{FF2B5EF4-FFF2-40B4-BE49-F238E27FC236}">
                  <a16:creationId xmlns="" xmlns:a16="http://schemas.microsoft.com/office/drawing/2014/main" id="{54D6D6B1-16C6-4B94-91B9-CA3CF6BCE603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3" name="object 11">
              <a:extLst>
                <a:ext uri="{FF2B5EF4-FFF2-40B4-BE49-F238E27FC236}">
                  <a16:creationId xmlns="" xmlns:a16="http://schemas.microsoft.com/office/drawing/2014/main" id="{F6ABB73F-8191-4415-91A7-A197139551FC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" name="object 12">
              <a:extLst>
                <a:ext uri="{FF2B5EF4-FFF2-40B4-BE49-F238E27FC236}">
                  <a16:creationId xmlns="" xmlns:a16="http://schemas.microsoft.com/office/drawing/2014/main" id="{0E006D31-38EB-4F07-AF04-0BE5BAA9BAED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object 13">
              <a:extLst>
                <a:ext uri="{FF2B5EF4-FFF2-40B4-BE49-F238E27FC236}">
                  <a16:creationId xmlns="" xmlns:a16="http://schemas.microsoft.com/office/drawing/2014/main" id="{AE3875D5-745E-4631-8CED-3449D526A20F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6" name="object 14">
              <a:extLst>
                <a:ext uri="{FF2B5EF4-FFF2-40B4-BE49-F238E27FC236}">
                  <a16:creationId xmlns="" xmlns:a16="http://schemas.microsoft.com/office/drawing/2014/main" id="{A6DCBE73-9ACA-47C4-8482-3DEA6E415927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7" name="object 15">
            <a:extLst>
              <a:ext uri="{FF2B5EF4-FFF2-40B4-BE49-F238E27FC236}">
                <a16:creationId xmlns="" xmlns:a16="http://schemas.microsoft.com/office/drawing/2014/main" id="{C4B6F170-EC02-40D5-BC92-BB9E17FB317E}"/>
              </a:ext>
            </a:extLst>
          </p:cNvPr>
          <p:cNvSpPr txBox="1"/>
          <p:nvPr/>
        </p:nvSpPr>
        <p:spPr>
          <a:xfrm>
            <a:off x="8282838" y="3466763"/>
            <a:ext cx="1802164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Алексей Александрович Бобов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8" name="object 15">
            <a:extLst>
              <a:ext uri="{FF2B5EF4-FFF2-40B4-BE49-F238E27FC236}">
                <a16:creationId xmlns="" xmlns:a16="http://schemas.microsoft.com/office/drawing/2014/main" id="{AD3B5D10-0A07-4C2A-A617-6A158BBF2013}"/>
              </a:ext>
            </a:extLst>
          </p:cNvPr>
          <p:cNvSpPr txBox="1"/>
          <p:nvPr/>
        </p:nvSpPr>
        <p:spPr>
          <a:xfrm>
            <a:off x="8282838" y="3866522"/>
            <a:ext cx="2050359" cy="5245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Эксперт по развитию АПК, опыт работы на государственной и муниципальной службы в АПК более 15 лет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pSp>
        <p:nvGrpSpPr>
          <p:cNvPr id="179" name="object 9">
            <a:extLst>
              <a:ext uri="{FF2B5EF4-FFF2-40B4-BE49-F238E27FC236}">
                <a16:creationId xmlns="" xmlns:a16="http://schemas.microsoft.com/office/drawing/2014/main" id="{D7837D5A-B906-42F7-B2DF-74469668AAF6}"/>
              </a:ext>
            </a:extLst>
          </p:cNvPr>
          <p:cNvGrpSpPr/>
          <p:nvPr/>
        </p:nvGrpSpPr>
        <p:grpSpPr>
          <a:xfrm>
            <a:off x="3852110" y="3329559"/>
            <a:ext cx="2764155" cy="829310"/>
            <a:chOff x="3816956" y="3475356"/>
            <a:chExt cx="2764155" cy="829310"/>
          </a:xfrm>
        </p:grpSpPr>
        <p:sp>
          <p:nvSpPr>
            <p:cNvPr id="180" name="object 10">
              <a:extLst>
                <a:ext uri="{FF2B5EF4-FFF2-40B4-BE49-F238E27FC236}">
                  <a16:creationId xmlns="" xmlns:a16="http://schemas.microsoft.com/office/drawing/2014/main" id="{D09D7355-5038-4F1D-A752-A99B90729177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object 11">
              <a:extLst>
                <a:ext uri="{FF2B5EF4-FFF2-40B4-BE49-F238E27FC236}">
                  <a16:creationId xmlns="" xmlns:a16="http://schemas.microsoft.com/office/drawing/2014/main" id="{74E5CD38-222A-4ECF-884F-1B0AA0F891BD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2" name="object 12">
              <a:extLst>
                <a:ext uri="{FF2B5EF4-FFF2-40B4-BE49-F238E27FC236}">
                  <a16:creationId xmlns="" xmlns:a16="http://schemas.microsoft.com/office/drawing/2014/main" id="{CE4C4FA0-2124-48DC-B3C2-751D351214F8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3" name="object 13">
              <a:extLst>
                <a:ext uri="{FF2B5EF4-FFF2-40B4-BE49-F238E27FC236}">
                  <a16:creationId xmlns="" xmlns:a16="http://schemas.microsoft.com/office/drawing/2014/main" id="{DD73BE58-7EE6-4E9F-B46B-A27D5846A6E9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object 14">
              <a:extLst>
                <a:ext uri="{FF2B5EF4-FFF2-40B4-BE49-F238E27FC236}">
                  <a16:creationId xmlns="" xmlns:a16="http://schemas.microsoft.com/office/drawing/2014/main" id="{B1A7C52A-D4F5-420E-BD8F-61D5A696B654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5" name="object 15">
            <a:extLst>
              <a:ext uri="{FF2B5EF4-FFF2-40B4-BE49-F238E27FC236}">
                <a16:creationId xmlns="" xmlns:a16="http://schemas.microsoft.com/office/drawing/2014/main" id="{A3279A7C-0ED4-44D5-98E3-845E04136E75}"/>
              </a:ext>
            </a:extLst>
          </p:cNvPr>
          <p:cNvSpPr txBox="1"/>
          <p:nvPr/>
        </p:nvSpPr>
        <p:spPr>
          <a:xfrm>
            <a:off x="4833880" y="3476923"/>
            <a:ext cx="1729105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Горохов Александр Алексеевич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6" name="object 15">
            <a:extLst>
              <a:ext uri="{FF2B5EF4-FFF2-40B4-BE49-F238E27FC236}">
                <a16:creationId xmlns="" xmlns:a16="http://schemas.microsoft.com/office/drawing/2014/main" id="{E372B8CE-DD3F-48EB-9974-9A42DC87B6D8}"/>
              </a:ext>
            </a:extLst>
          </p:cNvPr>
          <p:cNvSpPr txBox="1"/>
          <p:nvPr/>
        </p:nvSpPr>
        <p:spPr>
          <a:xfrm>
            <a:off x="4833880" y="3866522"/>
            <a:ext cx="2050359" cy="5262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Председатель общественного совета при Департаменте АПК Тюменской области, советник ректора ГАУ «Северного Зауралья»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pSp>
        <p:nvGrpSpPr>
          <p:cNvPr id="187" name="object 2">
            <a:extLst>
              <a:ext uri="{FF2B5EF4-FFF2-40B4-BE49-F238E27FC236}">
                <a16:creationId xmlns="" xmlns:a16="http://schemas.microsoft.com/office/drawing/2014/main" id="{43D81715-C7B2-4A00-B63A-25D51BF47953}"/>
              </a:ext>
            </a:extLst>
          </p:cNvPr>
          <p:cNvGrpSpPr/>
          <p:nvPr/>
        </p:nvGrpSpPr>
        <p:grpSpPr>
          <a:xfrm>
            <a:off x="7301159" y="1876425"/>
            <a:ext cx="2764155" cy="829310"/>
            <a:chOff x="3858488" y="1572081"/>
            <a:chExt cx="2764155" cy="829310"/>
          </a:xfrm>
        </p:grpSpPr>
        <p:sp>
          <p:nvSpPr>
            <p:cNvPr id="188" name="object 3">
              <a:extLst>
                <a:ext uri="{FF2B5EF4-FFF2-40B4-BE49-F238E27FC236}">
                  <a16:creationId xmlns="" xmlns:a16="http://schemas.microsoft.com/office/drawing/2014/main" id="{EF3D0EE4-32C7-47AC-93FC-8B8E1F56B4BC}"/>
                </a:ext>
              </a:extLst>
            </p:cNvPr>
            <p:cNvSpPr/>
            <p:nvPr/>
          </p:nvSpPr>
          <p:spPr>
            <a:xfrm>
              <a:off x="3858488" y="1572081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object 4">
              <a:extLst>
                <a:ext uri="{FF2B5EF4-FFF2-40B4-BE49-F238E27FC236}">
                  <a16:creationId xmlns="" xmlns:a16="http://schemas.microsoft.com/office/drawing/2014/main" id="{8FA017F6-0C0B-4DCA-8193-44DEBA813382}"/>
                </a:ext>
              </a:extLst>
            </p:cNvPr>
            <p:cNvSpPr/>
            <p:nvPr/>
          </p:nvSpPr>
          <p:spPr>
            <a:xfrm>
              <a:off x="3878271" y="1591852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object 5">
              <a:extLst>
                <a:ext uri="{FF2B5EF4-FFF2-40B4-BE49-F238E27FC236}">
                  <a16:creationId xmlns="" xmlns:a16="http://schemas.microsoft.com/office/drawing/2014/main" id="{79795938-05CF-40D9-B212-17C280F04A70}"/>
                </a:ext>
              </a:extLst>
            </p:cNvPr>
            <p:cNvSpPr/>
            <p:nvPr/>
          </p:nvSpPr>
          <p:spPr>
            <a:xfrm>
              <a:off x="4057371" y="2103768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object 6">
              <a:extLst>
                <a:ext uri="{FF2B5EF4-FFF2-40B4-BE49-F238E27FC236}">
                  <a16:creationId xmlns="" xmlns:a16="http://schemas.microsoft.com/office/drawing/2014/main" id="{4D8CD291-2198-4198-B1B3-29554AE1B0ED}"/>
                </a:ext>
              </a:extLst>
            </p:cNvPr>
            <p:cNvSpPr/>
            <p:nvPr/>
          </p:nvSpPr>
          <p:spPr>
            <a:xfrm>
              <a:off x="4145691" y="1839000"/>
              <a:ext cx="231330" cy="236664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object 7">
              <a:extLst>
                <a:ext uri="{FF2B5EF4-FFF2-40B4-BE49-F238E27FC236}">
                  <a16:creationId xmlns="" xmlns:a16="http://schemas.microsoft.com/office/drawing/2014/main" id="{8433F90E-830E-4BAF-BDFD-67656B7DADB4}"/>
                </a:ext>
              </a:extLst>
            </p:cNvPr>
            <p:cNvSpPr/>
            <p:nvPr/>
          </p:nvSpPr>
          <p:spPr>
            <a:xfrm>
              <a:off x="4165986" y="2140934"/>
              <a:ext cx="190543" cy="222984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3" name="object 8">
            <a:extLst>
              <a:ext uri="{FF2B5EF4-FFF2-40B4-BE49-F238E27FC236}">
                <a16:creationId xmlns="" xmlns:a16="http://schemas.microsoft.com/office/drawing/2014/main" id="{B2CE3DE0-1E34-463F-A0DC-24C8ED54E057}"/>
              </a:ext>
            </a:extLst>
          </p:cNvPr>
          <p:cNvSpPr txBox="1"/>
          <p:nvPr/>
        </p:nvSpPr>
        <p:spPr>
          <a:xfrm>
            <a:off x="8246115" y="2426663"/>
            <a:ext cx="1998299" cy="654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Заместитель Губернатора Тюменской области, директор Департамента агропромышленного комплекса, член Президиума Правительства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94" name="object 8">
            <a:extLst>
              <a:ext uri="{FF2B5EF4-FFF2-40B4-BE49-F238E27FC236}">
                <a16:creationId xmlns="" xmlns:a16="http://schemas.microsoft.com/office/drawing/2014/main" id="{3BD41EA6-A12A-4CED-A6BE-2A292F7344DF}"/>
              </a:ext>
            </a:extLst>
          </p:cNvPr>
          <p:cNvSpPr txBox="1"/>
          <p:nvPr/>
        </p:nvSpPr>
        <p:spPr>
          <a:xfrm>
            <a:off x="8246115" y="2019881"/>
            <a:ext cx="1838981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Чейметов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Владимир Николаевич</a:t>
            </a:r>
          </a:p>
        </p:txBody>
      </p:sp>
      <p:grpSp>
        <p:nvGrpSpPr>
          <p:cNvPr id="195" name="object 2">
            <a:extLst>
              <a:ext uri="{FF2B5EF4-FFF2-40B4-BE49-F238E27FC236}">
                <a16:creationId xmlns="" xmlns:a16="http://schemas.microsoft.com/office/drawing/2014/main" id="{5A21AC0B-568C-42E1-9D5F-F2EB7D579A62}"/>
              </a:ext>
            </a:extLst>
          </p:cNvPr>
          <p:cNvGrpSpPr/>
          <p:nvPr/>
        </p:nvGrpSpPr>
        <p:grpSpPr>
          <a:xfrm>
            <a:off x="627082" y="733425"/>
            <a:ext cx="2764155" cy="829310"/>
            <a:chOff x="3858488" y="1572081"/>
            <a:chExt cx="2764155" cy="829310"/>
          </a:xfrm>
        </p:grpSpPr>
        <p:sp>
          <p:nvSpPr>
            <p:cNvPr id="196" name="object 3">
              <a:extLst>
                <a:ext uri="{FF2B5EF4-FFF2-40B4-BE49-F238E27FC236}">
                  <a16:creationId xmlns="" xmlns:a16="http://schemas.microsoft.com/office/drawing/2014/main" id="{8CFD3758-8F73-4BCA-A415-1F57ED45B782}"/>
                </a:ext>
              </a:extLst>
            </p:cNvPr>
            <p:cNvSpPr/>
            <p:nvPr/>
          </p:nvSpPr>
          <p:spPr>
            <a:xfrm>
              <a:off x="3858488" y="1572081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object 4">
              <a:extLst>
                <a:ext uri="{FF2B5EF4-FFF2-40B4-BE49-F238E27FC236}">
                  <a16:creationId xmlns="" xmlns:a16="http://schemas.microsoft.com/office/drawing/2014/main" id="{AFED408D-FB91-47FC-8BC7-23B082016CC5}"/>
                </a:ext>
              </a:extLst>
            </p:cNvPr>
            <p:cNvSpPr/>
            <p:nvPr/>
          </p:nvSpPr>
          <p:spPr>
            <a:xfrm>
              <a:off x="3878271" y="1591852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object 5">
              <a:extLst>
                <a:ext uri="{FF2B5EF4-FFF2-40B4-BE49-F238E27FC236}">
                  <a16:creationId xmlns="" xmlns:a16="http://schemas.microsoft.com/office/drawing/2014/main" id="{5AF85B21-A7DC-4E85-80EC-F88EF0F17FB6}"/>
                </a:ext>
              </a:extLst>
            </p:cNvPr>
            <p:cNvSpPr/>
            <p:nvPr/>
          </p:nvSpPr>
          <p:spPr>
            <a:xfrm>
              <a:off x="4057371" y="2103768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object 6">
              <a:extLst>
                <a:ext uri="{FF2B5EF4-FFF2-40B4-BE49-F238E27FC236}">
                  <a16:creationId xmlns="" xmlns:a16="http://schemas.microsoft.com/office/drawing/2014/main" id="{B1109E9D-CFB1-4676-A0C4-BA7B4D1FC10E}"/>
                </a:ext>
              </a:extLst>
            </p:cNvPr>
            <p:cNvSpPr/>
            <p:nvPr/>
          </p:nvSpPr>
          <p:spPr>
            <a:xfrm>
              <a:off x="4145691" y="1839000"/>
              <a:ext cx="231330" cy="236664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object 7">
              <a:extLst>
                <a:ext uri="{FF2B5EF4-FFF2-40B4-BE49-F238E27FC236}">
                  <a16:creationId xmlns="" xmlns:a16="http://schemas.microsoft.com/office/drawing/2014/main" id="{65EE5B6B-E0B2-4B7B-8500-72446DE38F02}"/>
                </a:ext>
              </a:extLst>
            </p:cNvPr>
            <p:cNvSpPr/>
            <p:nvPr/>
          </p:nvSpPr>
          <p:spPr>
            <a:xfrm>
              <a:off x="4165986" y="2140934"/>
              <a:ext cx="190543" cy="222984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1" name="object 8">
            <a:extLst>
              <a:ext uri="{FF2B5EF4-FFF2-40B4-BE49-F238E27FC236}">
                <a16:creationId xmlns="" xmlns:a16="http://schemas.microsoft.com/office/drawing/2014/main" id="{40337039-90F9-4FB2-8C46-698A50355760}"/>
              </a:ext>
            </a:extLst>
          </p:cNvPr>
          <p:cNvSpPr txBox="1"/>
          <p:nvPr/>
        </p:nvSpPr>
        <p:spPr>
          <a:xfrm>
            <a:off x="1572038" y="1283663"/>
            <a:ext cx="1869223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Директор Департамента здравоохранения Тюменской области	</a:t>
            </a:r>
          </a:p>
        </p:txBody>
      </p:sp>
      <p:sp>
        <p:nvSpPr>
          <p:cNvPr id="202" name="object 8">
            <a:extLst>
              <a:ext uri="{FF2B5EF4-FFF2-40B4-BE49-F238E27FC236}">
                <a16:creationId xmlns="" xmlns:a16="http://schemas.microsoft.com/office/drawing/2014/main" id="{D3DCB00B-FBC8-4F0A-AEBD-ECD7A671B4D2}"/>
              </a:ext>
            </a:extLst>
          </p:cNvPr>
          <p:cNvSpPr txBox="1"/>
          <p:nvPr/>
        </p:nvSpPr>
        <p:spPr>
          <a:xfrm>
            <a:off x="1572038" y="876881"/>
            <a:ext cx="1793759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Наталья Валерьевна Логинова</a:t>
            </a:r>
          </a:p>
        </p:txBody>
      </p:sp>
      <p:grpSp>
        <p:nvGrpSpPr>
          <p:cNvPr id="203" name="object 9">
            <a:extLst>
              <a:ext uri="{FF2B5EF4-FFF2-40B4-BE49-F238E27FC236}">
                <a16:creationId xmlns="" xmlns:a16="http://schemas.microsoft.com/office/drawing/2014/main" id="{EB1D5011-045E-4763-B8A7-E90B600ED811}"/>
              </a:ext>
            </a:extLst>
          </p:cNvPr>
          <p:cNvGrpSpPr/>
          <p:nvPr/>
        </p:nvGrpSpPr>
        <p:grpSpPr>
          <a:xfrm>
            <a:off x="3846952" y="4543425"/>
            <a:ext cx="2764155" cy="829310"/>
            <a:chOff x="3816956" y="3475356"/>
            <a:chExt cx="2764155" cy="829310"/>
          </a:xfrm>
        </p:grpSpPr>
        <p:sp>
          <p:nvSpPr>
            <p:cNvPr id="204" name="object 10">
              <a:extLst>
                <a:ext uri="{FF2B5EF4-FFF2-40B4-BE49-F238E27FC236}">
                  <a16:creationId xmlns="" xmlns:a16="http://schemas.microsoft.com/office/drawing/2014/main" id="{ED51CF30-A77F-4968-B49D-0F9601BB4C00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object 11">
              <a:extLst>
                <a:ext uri="{FF2B5EF4-FFF2-40B4-BE49-F238E27FC236}">
                  <a16:creationId xmlns="" xmlns:a16="http://schemas.microsoft.com/office/drawing/2014/main" id="{7C76E1DA-71DE-432B-BB92-91957FF80350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object 12">
              <a:extLst>
                <a:ext uri="{FF2B5EF4-FFF2-40B4-BE49-F238E27FC236}">
                  <a16:creationId xmlns="" xmlns:a16="http://schemas.microsoft.com/office/drawing/2014/main" id="{4646BA65-6B06-4A92-9FDF-AB49C42589F1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object 13">
              <a:extLst>
                <a:ext uri="{FF2B5EF4-FFF2-40B4-BE49-F238E27FC236}">
                  <a16:creationId xmlns="" xmlns:a16="http://schemas.microsoft.com/office/drawing/2014/main" id="{8C274D3C-318C-4F40-95CC-A702BEF75C1C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object 14">
              <a:extLst>
                <a:ext uri="{FF2B5EF4-FFF2-40B4-BE49-F238E27FC236}">
                  <a16:creationId xmlns="" xmlns:a16="http://schemas.microsoft.com/office/drawing/2014/main" id="{9F7E9DFB-D416-4C55-9704-25DB19C25751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9" name="object 15">
            <a:extLst>
              <a:ext uri="{FF2B5EF4-FFF2-40B4-BE49-F238E27FC236}">
                <a16:creationId xmlns="" xmlns:a16="http://schemas.microsoft.com/office/drawing/2014/main" id="{179919CE-F393-4894-A139-376D663A5C95}"/>
              </a:ext>
            </a:extLst>
          </p:cNvPr>
          <p:cNvSpPr txBox="1"/>
          <p:nvPr/>
        </p:nvSpPr>
        <p:spPr>
          <a:xfrm>
            <a:off x="4828722" y="4670469"/>
            <a:ext cx="1802164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Андрей Васильевич </a:t>
            </a:r>
            <a:r>
              <a:rPr kumimoji="0" lang="ru-RU" sz="1000" b="1" i="0" u="none" strike="noStrike" kern="1200" cap="none" spc="-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Курбатских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0" name="object 15">
            <a:extLst>
              <a:ext uri="{FF2B5EF4-FFF2-40B4-BE49-F238E27FC236}">
                <a16:creationId xmlns="" xmlns:a16="http://schemas.microsoft.com/office/drawing/2014/main" id="{0CBE2D3E-3918-47B8-AEA7-A6590A6D7AB7}"/>
              </a:ext>
            </a:extLst>
          </p:cNvPr>
          <p:cNvSpPr txBox="1"/>
          <p:nvPr/>
        </p:nvSpPr>
        <p:spPr>
          <a:xfrm>
            <a:off x="4828722" y="5080388"/>
            <a:ext cx="2050359" cy="5245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Эксперт по созданию городской среды, руководитель проекта Город L-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Town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(ООО «АРК ГРУПП», генеральный директор)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pSp>
        <p:nvGrpSpPr>
          <p:cNvPr id="211" name="object 9">
            <a:extLst>
              <a:ext uri="{FF2B5EF4-FFF2-40B4-BE49-F238E27FC236}">
                <a16:creationId xmlns="" xmlns:a16="http://schemas.microsoft.com/office/drawing/2014/main" id="{30716C55-541F-476D-9243-F4C077D7290E}"/>
              </a:ext>
            </a:extLst>
          </p:cNvPr>
          <p:cNvGrpSpPr/>
          <p:nvPr/>
        </p:nvGrpSpPr>
        <p:grpSpPr>
          <a:xfrm>
            <a:off x="7302163" y="4543425"/>
            <a:ext cx="2764155" cy="829310"/>
            <a:chOff x="3816956" y="3475356"/>
            <a:chExt cx="2764155" cy="829310"/>
          </a:xfrm>
        </p:grpSpPr>
        <p:sp>
          <p:nvSpPr>
            <p:cNvPr id="212" name="object 10">
              <a:extLst>
                <a:ext uri="{FF2B5EF4-FFF2-40B4-BE49-F238E27FC236}">
                  <a16:creationId xmlns="" xmlns:a16="http://schemas.microsoft.com/office/drawing/2014/main" id="{DB7EC169-CFF9-43A6-A0D4-05D35DE5C601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object 11">
              <a:extLst>
                <a:ext uri="{FF2B5EF4-FFF2-40B4-BE49-F238E27FC236}">
                  <a16:creationId xmlns="" xmlns:a16="http://schemas.microsoft.com/office/drawing/2014/main" id="{A6F7E977-DE9E-4D93-8024-3EEC133352C0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object 12">
              <a:extLst>
                <a:ext uri="{FF2B5EF4-FFF2-40B4-BE49-F238E27FC236}">
                  <a16:creationId xmlns="" xmlns:a16="http://schemas.microsoft.com/office/drawing/2014/main" id="{CB88A747-7B61-436D-87D1-0A0BC36DB359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object 13">
              <a:extLst>
                <a:ext uri="{FF2B5EF4-FFF2-40B4-BE49-F238E27FC236}">
                  <a16:creationId xmlns="" xmlns:a16="http://schemas.microsoft.com/office/drawing/2014/main" id="{2434BC6F-F864-4F7F-8FC2-914D4E438C7E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object 14">
              <a:extLst>
                <a:ext uri="{FF2B5EF4-FFF2-40B4-BE49-F238E27FC236}">
                  <a16:creationId xmlns="" xmlns:a16="http://schemas.microsoft.com/office/drawing/2014/main" id="{D8E8F726-F56D-4737-BA04-7403009E92CE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7" name="object 15">
            <a:extLst>
              <a:ext uri="{FF2B5EF4-FFF2-40B4-BE49-F238E27FC236}">
                <a16:creationId xmlns="" xmlns:a16="http://schemas.microsoft.com/office/drawing/2014/main" id="{5B4CA869-667F-4C9D-96C4-2DFC04B2D95C}"/>
              </a:ext>
            </a:extLst>
          </p:cNvPr>
          <p:cNvSpPr txBox="1"/>
          <p:nvPr/>
        </p:nvSpPr>
        <p:spPr>
          <a:xfrm>
            <a:off x="8283933" y="4690789"/>
            <a:ext cx="1802164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Вадим Юрьевич Мамонтов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8" name="object 15">
            <a:extLst>
              <a:ext uri="{FF2B5EF4-FFF2-40B4-BE49-F238E27FC236}">
                <a16:creationId xmlns="" xmlns:a16="http://schemas.microsoft.com/office/drawing/2014/main" id="{B457506E-222F-4DFB-8666-3B98C17B3350}"/>
              </a:ext>
            </a:extLst>
          </p:cNvPr>
          <p:cNvSpPr txBox="1"/>
          <p:nvPr/>
        </p:nvSpPr>
        <p:spPr>
          <a:xfrm>
            <a:off x="8283933" y="5080388"/>
            <a:ext cx="2050359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Основатель бренда 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Russia Discovery»,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выпускник программы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Executive MBA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ИБДА РАНХиГС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9" name="object 8">
            <a:extLst>
              <a:ext uri="{FF2B5EF4-FFF2-40B4-BE49-F238E27FC236}">
                <a16:creationId xmlns="" xmlns:a16="http://schemas.microsoft.com/office/drawing/2014/main" id="{D52D934B-7F1A-4A30-A151-D0D54AC665FB}"/>
              </a:ext>
            </a:extLst>
          </p:cNvPr>
          <p:cNvSpPr txBox="1"/>
          <p:nvPr/>
        </p:nvSpPr>
        <p:spPr>
          <a:xfrm>
            <a:off x="4810989" y="4363512"/>
            <a:ext cx="1838981" cy="2759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Татьяна Васильевна</a:t>
            </a:r>
          </a:p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Чеснокова</a:t>
            </a:r>
          </a:p>
        </p:txBody>
      </p:sp>
      <p:grpSp>
        <p:nvGrpSpPr>
          <p:cNvPr id="220" name="object 2">
            <a:extLst>
              <a:ext uri="{FF2B5EF4-FFF2-40B4-BE49-F238E27FC236}">
                <a16:creationId xmlns="" xmlns:a16="http://schemas.microsoft.com/office/drawing/2014/main" id="{14DE50CA-9D30-4D3E-82E6-90E70F0C1E92}"/>
              </a:ext>
            </a:extLst>
          </p:cNvPr>
          <p:cNvGrpSpPr/>
          <p:nvPr/>
        </p:nvGrpSpPr>
        <p:grpSpPr>
          <a:xfrm>
            <a:off x="584193" y="5762625"/>
            <a:ext cx="2764155" cy="829310"/>
            <a:chOff x="3858488" y="1572081"/>
            <a:chExt cx="2764155" cy="829310"/>
          </a:xfrm>
        </p:grpSpPr>
        <p:sp>
          <p:nvSpPr>
            <p:cNvPr id="221" name="object 3">
              <a:extLst>
                <a:ext uri="{FF2B5EF4-FFF2-40B4-BE49-F238E27FC236}">
                  <a16:creationId xmlns="" xmlns:a16="http://schemas.microsoft.com/office/drawing/2014/main" id="{CC359866-F65F-44EF-8BB8-E2A6F0EFB4A7}"/>
                </a:ext>
              </a:extLst>
            </p:cNvPr>
            <p:cNvSpPr/>
            <p:nvPr/>
          </p:nvSpPr>
          <p:spPr>
            <a:xfrm>
              <a:off x="3858488" y="1572081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object 4">
              <a:extLst>
                <a:ext uri="{FF2B5EF4-FFF2-40B4-BE49-F238E27FC236}">
                  <a16:creationId xmlns="" xmlns:a16="http://schemas.microsoft.com/office/drawing/2014/main" id="{BFAAF120-A1D7-4F16-A9A4-16690D9765AE}"/>
                </a:ext>
              </a:extLst>
            </p:cNvPr>
            <p:cNvSpPr/>
            <p:nvPr/>
          </p:nvSpPr>
          <p:spPr>
            <a:xfrm>
              <a:off x="3878271" y="1591852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object 5">
              <a:extLst>
                <a:ext uri="{FF2B5EF4-FFF2-40B4-BE49-F238E27FC236}">
                  <a16:creationId xmlns="" xmlns:a16="http://schemas.microsoft.com/office/drawing/2014/main" id="{490375F8-846A-4548-B99C-03C71A18A734}"/>
                </a:ext>
              </a:extLst>
            </p:cNvPr>
            <p:cNvSpPr/>
            <p:nvPr/>
          </p:nvSpPr>
          <p:spPr>
            <a:xfrm>
              <a:off x="4057371" y="2103768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object 6">
              <a:extLst>
                <a:ext uri="{FF2B5EF4-FFF2-40B4-BE49-F238E27FC236}">
                  <a16:creationId xmlns="" xmlns:a16="http://schemas.microsoft.com/office/drawing/2014/main" id="{029CF5E4-84B7-46E9-8066-742F9B3593C3}"/>
                </a:ext>
              </a:extLst>
            </p:cNvPr>
            <p:cNvSpPr/>
            <p:nvPr/>
          </p:nvSpPr>
          <p:spPr>
            <a:xfrm>
              <a:off x="4145691" y="1839000"/>
              <a:ext cx="231330" cy="236664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object 7">
              <a:extLst>
                <a:ext uri="{FF2B5EF4-FFF2-40B4-BE49-F238E27FC236}">
                  <a16:creationId xmlns="" xmlns:a16="http://schemas.microsoft.com/office/drawing/2014/main" id="{075C6918-3182-43D7-A401-A3010263FEAA}"/>
                </a:ext>
              </a:extLst>
            </p:cNvPr>
            <p:cNvSpPr/>
            <p:nvPr/>
          </p:nvSpPr>
          <p:spPr>
            <a:xfrm>
              <a:off x="4165986" y="2140934"/>
              <a:ext cx="190543" cy="222984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6" name="object 8">
            <a:extLst>
              <a:ext uri="{FF2B5EF4-FFF2-40B4-BE49-F238E27FC236}">
                <a16:creationId xmlns="" xmlns:a16="http://schemas.microsoft.com/office/drawing/2014/main" id="{0B690AC0-E460-4C23-A8C3-8CDA1C60CE03}"/>
              </a:ext>
            </a:extLst>
          </p:cNvPr>
          <p:cNvSpPr txBox="1"/>
          <p:nvPr/>
        </p:nvSpPr>
        <p:spPr>
          <a:xfrm>
            <a:off x="1529149" y="6312863"/>
            <a:ext cx="1869223" cy="78098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ООО «Краснокамский ремонтно-механический завод», генеральный директор – специализация на сельскохозяйственном машиностроении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7" name="object 8">
            <a:extLst>
              <a:ext uri="{FF2B5EF4-FFF2-40B4-BE49-F238E27FC236}">
                <a16:creationId xmlns="" xmlns:a16="http://schemas.microsoft.com/office/drawing/2014/main" id="{1F02B016-F684-41C5-8414-90BA010EEE7D}"/>
              </a:ext>
            </a:extLst>
          </p:cNvPr>
          <p:cNvSpPr txBox="1"/>
          <p:nvPr/>
        </p:nvSpPr>
        <p:spPr>
          <a:xfrm>
            <a:off x="1529149" y="5906081"/>
            <a:ext cx="1838981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Дмитрий Викторович Теплов</a:t>
            </a:r>
          </a:p>
        </p:txBody>
      </p:sp>
      <p:grpSp>
        <p:nvGrpSpPr>
          <p:cNvPr id="228" name="object 9">
            <a:extLst>
              <a:ext uri="{FF2B5EF4-FFF2-40B4-BE49-F238E27FC236}">
                <a16:creationId xmlns="" xmlns:a16="http://schemas.microsoft.com/office/drawing/2014/main" id="{7D4B7EE0-956F-48F7-8A5A-4F352031BE2E}"/>
              </a:ext>
            </a:extLst>
          </p:cNvPr>
          <p:cNvGrpSpPr/>
          <p:nvPr/>
        </p:nvGrpSpPr>
        <p:grpSpPr>
          <a:xfrm>
            <a:off x="631345" y="3338449"/>
            <a:ext cx="2764155" cy="829310"/>
            <a:chOff x="3816956" y="3475356"/>
            <a:chExt cx="2764155" cy="829310"/>
          </a:xfrm>
        </p:grpSpPr>
        <p:sp>
          <p:nvSpPr>
            <p:cNvPr id="229" name="object 10">
              <a:extLst>
                <a:ext uri="{FF2B5EF4-FFF2-40B4-BE49-F238E27FC236}">
                  <a16:creationId xmlns="" xmlns:a16="http://schemas.microsoft.com/office/drawing/2014/main" id="{7731A88C-030B-415A-BC76-D9BDB7579525}"/>
                </a:ext>
              </a:extLst>
            </p:cNvPr>
            <p:cNvSpPr/>
            <p:nvPr/>
          </p:nvSpPr>
          <p:spPr>
            <a:xfrm>
              <a:off x="3816946" y="3475367"/>
              <a:ext cx="2764155" cy="82931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object 11">
              <a:extLst>
                <a:ext uri="{FF2B5EF4-FFF2-40B4-BE49-F238E27FC236}">
                  <a16:creationId xmlns="" xmlns:a16="http://schemas.microsoft.com/office/drawing/2014/main" id="{D7ECE65C-9ED5-4207-8E1C-34884A9C502B}"/>
                </a:ext>
              </a:extLst>
            </p:cNvPr>
            <p:cNvSpPr/>
            <p:nvPr/>
          </p:nvSpPr>
          <p:spPr>
            <a:xfrm>
              <a:off x="3836735" y="3495134"/>
              <a:ext cx="789940" cy="78994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object 12">
              <a:extLst>
                <a:ext uri="{FF2B5EF4-FFF2-40B4-BE49-F238E27FC236}">
                  <a16:creationId xmlns="" xmlns:a16="http://schemas.microsoft.com/office/drawing/2014/main" id="{7DD1C00F-F743-4201-A6CB-AB309DEE4032}"/>
                </a:ext>
              </a:extLst>
            </p:cNvPr>
            <p:cNvSpPr/>
            <p:nvPr/>
          </p:nvSpPr>
          <p:spPr>
            <a:xfrm>
              <a:off x="4015849" y="4007051"/>
              <a:ext cx="408305" cy="27813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object 13">
              <a:extLst>
                <a:ext uri="{FF2B5EF4-FFF2-40B4-BE49-F238E27FC236}">
                  <a16:creationId xmlns="" xmlns:a16="http://schemas.microsoft.com/office/drawing/2014/main" id="{C1684498-DC78-4F5C-ACC9-563AD14CCD8B}"/>
                </a:ext>
              </a:extLst>
            </p:cNvPr>
            <p:cNvSpPr/>
            <p:nvPr/>
          </p:nvSpPr>
          <p:spPr>
            <a:xfrm>
              <a:off x="4104168" y="3742283"/>
              <a:ext cx="231317" cy="23666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object 14">
              <a:extLst>
                <a:ext uri="{FF2B5EF4-FFF2-40B4-BE49-F238E27FC236}">
                  <a16:creationId xmlns="" xmlns:a16="http://schemas.microsoft.com/office/drawing/2014/main" id="{296D02BA-889C-41D0-A380-194156767C65}"/>
                </a:ext>
              </a:extLst>
            </p:cNvPr>
            <p:cNvSpPr/>
            <p:nvPr/>
          </p:nvSpPr>
          <p:spPr>
            <a:xfrm>
              <a:off x="4124450" y="4044222"/>
              <a:ext cx="190543" cy="2229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4" name="object 15">
            <a:extLst>
              <a:ext uri="{FF2B5EF4-FFF2-40B4-BE49-F238E27FC236}">
                <a16:creationId xmlns="" xmlns:a16="http://schemas.microsoft.com/office/drawing/2014/main" id="{23B3FAA0-2361-4B09-81CD-6F4E4A262268}"/>
              </a:ext>
            </a:extLst>
          </p:cNvPr>
          <p:cNvSpPr txBox="1"/>
          <p:nvPr/>
        </p:nvSpPr>
        <p:spPr>
          <a:xfrm>
            <a:off x="1613115" y="3485813"/>
            <a:ext cx="1729105" cy="3281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60" marR="391795" lvl="0" indent="0" algn="l" defTabSz="914400" rtl="0" eaLnBrk="1" fontAlgn="auto" latinLnBrk="0" hangingPunct="1">
              <a:lnSpc>
                <a:spcPct val="1046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Анна Александровна Осетрова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5" name="object 15">
            <a:extLst>
              <a:ext uri="{FF2B5EF4-FFF2-40B4-BE49-F238E27FC236}">
                <a16:creationId xmlns="" xmlns:a16="http://schemas.microsoft.com/office/drawing/2014/main" id="{6210624F-75B2-41C5-B245-8CDDFC206E75}"/>
              </a:ext>
            </a:extLst>
          </p:cNvPr>
          <p:cNvSpPr txBox="1"/>
          <p:nvPr/>
        </p:nvSpPr>
        <p:spPr>
          <a:xfrm>
            <a:off x="1613115" y="3875412"/>
            <a:ext cx="2050359" cy="2680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Руководитель по региональной аналитике АО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Россельхозбанк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»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37" name="Номер слайда 5">
            <a:extLst>
              <a:ext uri="{FF2B5EF4-FFF2-40B4-BE49-F238E27FC236}">
                <a16:creationId xmlns="" xmlns:a16="http://schemas.microsoft.com/office/drawing/2014/main" id="{F1EAC5C3-1E11-45BD-AA50-5A9DED53396E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8137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7526" y="954783"/>
            <a:ext cx="6776720" cy="80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065"/>
              </a:lnSpc>
              <a:spcBef>
                <a:spcPts val="100"/>
              </a:spcBef>
            </a:pPr>
            <a:r>
              <a:rPr lang="ru-RU" sz="2600" spc="10" dirty="0">
                <a:solidFill>
                  <a:srgbClr val="FFDE16"/>
                </a:solidFill>
                <a:latin typeface="+mj-lt"/>
                <a:cs typeface="Montserrat"/>
              </a:rPr>
              <a:t>ПУЛ </a:t>
            </a:r>
            <a:r>
              <a:rPr lang="ru-RU" sz="2600" spc="40" dirty="0">
                <a:solidFill>
                  <a:srgbClr val="FFDE16"/>
                </a:solidFill>
                <a:latin typeface="+mj-lt"/>
                <a:cs typeface="Montserrat"/>
              </a:rPr>
              <a:t>ИНВЕСТИЦИОННЫХ</a:t>
            </a:r>
            <a:r>
              <a:rPr lang="ru-RU" sz="2600" spc="80" dirty="0">
                <a:solidFill>
                  <a:srgbClr val="FFDE16"/>
                </a:solidFill>
                <a:latin typeface="+mj-lt"/>
                <a:cs typeface="Montserrat"/>
              </a:rPr>
              <a:t> </a:t>
            </a:r>
            <a:r>
              <a:rPr lang="ru-RU" sz="2600" spc="30" dirty="0">
                <a:solidFill>
                  <a:srgbClr val="FFDE16"/>
                </a:solidFill>
                <a:latin typeface="+mj-lt"/>
                <a:cs typeface="Montserrat"/>
              </a:rPr>
              <a:t>ПРОЕКТОВ С ПЕРЕЧНЕМ ПОТЕНЦИАЛЬНЫХ ИНВЕСТОРОВ</a:t>
            </a:r>
            <a:endParaRPr sz="2600" dirty="0">
              <a:latin typeface="+mj-l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702" y="904229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3459" y="5647679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13"/>
                </a:lnTo>
                <a:lnTo>
                  <a:pt x="945083" y="463613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12700" y="2955688"/>
            <a:ext cx="10717530" cy="2403475"/>
            <a:chOff x="-12700" y="2955688"/>
            <a:chExt cx="10717530" cy="2403475"/>
          </a:xfrm>
        </p:grpSpPr>
        <p:sp>
          <p:nvSpPr>
            <p:cNvPr id="7" name="object 7"/>
            <p:cNvSpPr/>
            <p:nvPr/>
          </p:nvSpPr>
          <p:spPr>
            <a:xfrm>
              <a:off x="1944913" y="415867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46939" y="415867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222834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158538" y="2968388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1187462" y="0"/>
                  </a:move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158538" y="2968388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0" y="1187462"/>
                  </a:move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E6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971215"/>
              <a:ext cx="1946275" cy="2375535"/>
            </a:xfrm>
            <a:custGeom>
              <a:avLst/>
              <a:gdLst/>
              <a:ahLst/>
              <a:cxnLst/>
              <a:rect l="l" t="t" r="r" b="b"/>
              <a:pathLst>
                <a:path w="1946275" h="2375535">
                  <a:moveTo>
                    <a:pt x="0" y="2101225"/>
                  </a:moveTo>
                  <a:lnTo>
                    <a:pt x="35693" y="2129771"/>
                  </a:lnTo>
                  <a:lnTo>
                    <a:pt x="71537" y="2156251"/>
                  </a:lnTo>
                  <a:lnTo>
                    <a:pt x="108391" y="2181401"/>
                  </a:lnTo>
                  <a:lnTo>
                    <a:pt x="146220" y="2205185"/>
                  </a:lnTo>
                  <a:lnTo>
                    <a:pt x="184990" y="2227569"/>
                  </a:lnTo>
                  <a:lnTo>
                    <a:pt x="224663" y="2248516"/>
                  </a:lnTo>
                  <a:lnTo>
                    <a:pt x="265206" y="2267991"/>
                  </a:lnTo>
                  <a:lnTo>
                    <a:pt x="306582" y="2285958"/>
                  </a:lnTo>
                  <a:lnTo>
                    <a:pt x="348756" y="2302383"/>
                  </a:lnTo>
                  <a:lnTo>
                    <a:pt x="391692" y="2317230"/>
                  </a:lnTo>
                  <a:lnTo>
                    <a:pt x="435356" y="2330462"/>
                  </a:lnTo>
                  <a:lnTo>
                    <a:pt x="479711" y="2342046"/>
                  </a:lnTo>
                  <a:lnTo>
                    <a:pt x="524721" y="2351944"/>
                  </a:lnTo>
                  <a:lnTo>
                    <a:pt x="570353" y="2360123"/>
                  </a:lnTo>
                  <a:lnTo>
                    <a:pt x="616569" y="2366545"/>
                  </a:lnTo>
                  <a:lnTo>
                    <a:pt x="663336" y="2371177"/>
                  </a:lnTo>
                  <a:lnTo>
                    <a:pt x="710616" y="2373982"/>
                  </a:lnTo>
                  <a:lnTo>
                    <a:pt x="758375" y="2374925"/>
                  </a:lnTo>
                  <a:lnTo>
                    <a:pt x="806134" y="2373982"/>
                  </a:lnTo>
                  <a:lnTo>
                    <a:pt x="853414" y="2371177"/>
                  </a:lnTo>
                  <a:lnTo>
                    <a:pt x="900180" y="2366545"/>
                  </a:lnTo>
                  <a:lnTo>
                    <a:pt x="946397" y="2360123"/>
                  </a:lnTo>
                  <a:lnTo>
                    <a:pt x="992028" y="2351944"/>
                  </a:lnTo>
                  <a:lnTo>
                    <a:pt x="1037039" y="2342046"/>
                  </a:lnTo>
                  <a:lnTo>
                    <a:pt x="1081394" y="2330462"/>
                  </a:lnTo>
                  <a:lnTo>
                    <a:pt x="1125058" y="2317230"/>
                  </a:lnTo>
                  <a:lnTo>
                    <a:pt x="1167994" y="2302383"/>
                  </a:lnTo>
                  <a:lnTo>
                    <a:pt x="1210168" y="2285958"/>
                  </a:lnTo>
                  <a:lnTo>
                    <a:pt x="1251544" y="2267991"/>
                  </a:lnTo>
                  <a:lnTo>
                    <a:pt x="1292086" y="2248516"/>
                  </a:lnTo>
                  <a:lnTo>
                    <a:pt x="1331760" y="2227569"/>
                  </a:lnTo>
                  <a:lnTo>
                    <a:pt x="1370530" y="2205185"/>
                  </a:lnTo>
                  <a:lnTo>
                    <a:pt x="1408359" y="2181401"/>
                  </a:lnTo>
                  <a:lnTo>
                    <a:pt x="1445213" y="2156251"/>
                  </a:lnTo>
                  <a:lnTo>
                    <a:pt x="1481057" y="2129771"/>
                  </a:lnTo>
                  <a:lnTo>
                    <a:pt x="1515854" y="2101996"/>
                  </a:lnTo>
                  <a:lnTo>
                    <a:pt x="1549570" y="2072963"/>
                  </a:lnTo>
                  <a:lnTo>
                    <a:pt x="1582168" y="2042705"/>
                  </a:lnTo>
                  <a:lnTo>
                    <a:pt x="1613614" y="2011260"/>
                  </a:lnTo>
                  <a:lnTo>
                    <a:pt x="1643871" y="1978662"/>
                  </a:lnTo>
                  <a:lnTo>
                    <a:pt x="1672905" y="1944947"/>
                  </a:lnTo>
                  <a:lnTo>
                    <a:pt x="1700680" y="1910150"/>
                  </a:lnTo>
                  <a:lnTo>
                    <a:pt x="1727160" y="1874306"/>
                  </a:lnTo>
                  <a:lnTo>
                    <a:pt x="1752310" y="1837452"/>
                  </a:lnTo>
                  <a:lnTo>
                    <a:pt x="1776095" y="1799622"/>
                  </a:lnTo>
                  <a:lnTo>
                    <a:pt x="1798479" y="1760853"/>
                  </a:lnTo>
                  <a:lnTo>
                    <a:pt x="1819426" y="1721179"/>
                  </a:lnTo>
                  <a:lnTo>
                    <a:pt x="1838901" y="1680637"/>
                  </a:lnTo>
                  <a:lnTo>
                    <a:pt x="1856869" y="1639260"/>
                  </a:lnTo>
                  <a:lnTo>
                    <a:pt x="1873294" y="1597086"/>
                  </a:lnTo>
                  <a:lnTo>
                    <a:pt x="1888141" y="1554150"/>
                  </a:lnTo>
                  <a:lnTo>
                    <a:pt x="1901374" y="1510486"/>
                  </a:lnTo>
                  <a:lnTo>
                    <a:pt x="1912958" y="1466131"/>
                  </a:lnTo>
                  <a:lnTo>
                    <a:pt x="1922857" y="1421119"/>
                  </a:lnTo>
                  <a:lnTo>
                    <a:pt x="1931035" y="1375487"/>
                  </a:lnTo>
                  <a:lnTo>
                    <a:pt x="1937458" y="1329270"/>
                  </a:lnTo>
                  <a:lnTo>
                    <a:pt x="1942090" y="1282503"/>
                  </a:lnTo>
                  <a:lnTo>
                    <a:pt x="1944895" y="1235222"/>
                  </a:lnTo>
                  <a:lnTo>
                    <a:pt x="1945838" y="1187462"/>
                  </a:lnTo>
                  <a:lnTo>
                    <a:pt x="1944895" y="1139703"/>
                  </a:lnTo>
                  <a:lnTo>
                    <a:pt x="1942090" y="1092423"/>
                  </a:lnTo>
                  <a:lnTo>
                    <a:pt x="1937458" y="1045657"/>
                  </a:lnTo>
                  <a:lnTo>
                    <a:pt x="1931035" y="999440"/>
                  </a:lnTo>
                  <a:lnTo>
                    <a:pt x="1922857" y="953809"/>
                  </a:lnTo>
                  <a:lnTo>
                    <a:pt x="1912958" y="908798"/>
                  </a:lnTo>
                  <a:lnTo>
                    <a:pt x="1901374" y="864443"/>
                  </a:lnTo>
                  <a:lnTo>
                    <a:pt x="1888141" y="820780"/>
                  </a:lnTo>
                  <a:lnTo>
                    <a:pt x="1873294" y="777843"/>
                  </a:lnTo>
                  <a:lnTo>
                    <a:pt x="1856869" y="735669"/>
                  </a:lnTo>
                  <a:lnTo>
                    <a:pt x="1838901" y="694293"/>
                  </a:lnTo>
                  <a:lnTo>
                    <a:pt x="1819426" y="653751"/>
                  </a:lnTo>
                  <a:lnTo>
                    <a:pt x="1798479" y="614077"/>
                  </a:lnTo>
                  <a:lnTo>
                    <a:pt x="1776095" y="575308"/>
                  </a:lnTo>
                  <a:lnTo>
                    <a:pt x="1752310" y="537478"/>
                  </a:lnTo>
                  <a:lnTo>
                    <a:pt x="1727160" y="500624"/>
                  </a:lnTo>
                  <a:lnTo>
                    <a:pt x="1700680" y="464780"/>
                  </a:lnTo>
                  <a:lnTo>
                    <a:pt x="1672905" y="429983"/>
                  </a:lnTo>
                  <a:lnTo>
                    <a:pt x="1643871" y="396268"/>
                  </a:lnTo>
                  <a:lnTo>
                    <a:pt x="1613614" y="363669"/>
                  </a:lnTo>
                  <a:lnTo>
                    <a:pt x="1582168" y="332224"/>
                  </a:lnTo>
                  <a:lnTo>
                    <a:pt x="1549570" y="301966"/>
                  </a:lnTo>
                  <a:lnTo>
                    <a:pt x="1515854" y="272932"/>
                  </a:lnTo>
                  <a:lnTo>
                    <a:pt x="1481057" y="245157"/>
                  </a:lnTo>
                  <a:lnTo>
                    <a:pt x="1445213" y="218677"/>
                  </a:lnTo>
                  <a:lnTo>
                    <a:pt x="1408359" y="193527"/>
                  </a:lnTo>
                  <a:lnTo>
                    <a:pt x="1370530" y="169742"/>
                  </a:lnTo>
                  <a:lnTo>
                    <a:pt x="1331760" y="147358"/>
                  </a:lnTo>
                  <a:lnTo>
                    <a:pt x="1292086" y="126411"/>
                  </a:lnTo>
                  <a:lnTo>
                    <a:pt x="1251544" y="106936"/>
                  </a:lnTo>
                  <a:lnTo>
                    <a:pt x="1210168" y="88968"/>
                  </a:lnTo>
                  <a:lnTo>
                    <a:pt x="1167994" y="72543"/>
                  </a:lnTo>
                  <a:lnTo>
                    <a:pt x="1125058" y="57696"/>
                  </a:lnTo>
                  <a:lnTo>
                    <a:pt x="1081394" y="44463"/>
                  </a:lnTo>
                  <a:lnTo>
                    <a:pt x="1037039" y="32879"/>
                  </a:lnTo>
                  <a:lnTo>
                    <a:pt x="992028" y="22981"/>
                  </a:lnTo>
                  <a:lnTo>
                    <a:pt x="946397" y="14802"/>
                  </a:lnTo>
                  <a:lnTo>
                    <a:pt x="900180" y="8379"/>
                  </a:lnTo>
                  <a:lnTo>
                    <a:pt x="853414" y="3747"/>
                  </a:lnTo>
                  <a:lnTo>
                    <a:pt x="806134" y="942"/>
                  </a:lnTo>
                  <a:lnTo>
                    <a:pt x="758375" y="0"/>
                  </a:lnTo>
                  <a:lnTo>
                    <a:pt x="710616" y="942"/>
                  </a:lnTo>
                  <a:lnTo>
                    <a:pt x="663336" y="3747"/>
                  </a:lnTo>
                  <a:lnTo>
                    <a:pt x="616569" y="8379"/>
                  </a:lnTo>
                  <a:lnTo>
                    <a:pt x="570353" y="14802"/>
                  </a:lnTo>
                  <a:lnTo>
                    <a:pt x="524721" y="22981"/>
                  </a:lnTo>
                  <a:lnTo>
                    <a:pt x="479711" y="32879"/>
                  </a:lnTo>
                  <a:lnTo>
                    <a:pt x="435356" y="44463"/>
                  </a:lnTo>
                  <a:lnTo>
                    <a:pt x="391692" y="57696"/>
                  </a:lnTo>
                  <a:lnTo>
                    <a:pt x="348756" y="72543"/>
                  </a:lnTo>
                  <a:lnTo>
                    <a:pt x="306582" y="88968"/>
                  </a:lnTo>
                  <a:lnTo>
                    <a:pt x="265206" y="106936"/>
                  </a:lnTo>
                  <a:lnTo>
                    <a:pt x="224663" y="126411"/>
                  </a:lnTo>
                  <a:lnTo>
                    <a:pt x="184990" y="147358"/>
                  </a:lnTo>
                  <a:lnTo>
                    <a:pt x="146220" y="169742"/>
                  </a:lnTo>
                  <a:lnTo>
                    <a:pt x="108391" y="193527"/>
                  </a:lnTo>
                  <a:lnTo>
                    <a:pt x="71537" y="218677"/>
                  </a:lnTo>
                  <a:lnTo>
                    <a:pt x="35693" y="245157"/>
                  </a:lnTo>
                  <a:lnTo>
                    <a:pt x="896" y="272932"/>
                  </a:lnTo>
                  <a:lnTo>
                    <a:pt x="0" y="27370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774356" y="2971215"/>
              <a:ext cx="1917700" cy="2375535"/>
            </a:xfrm>
            <a:custGeom>
              <a:avLst/>
              <a:gdLst/>
              <a:ahLst/>
              <a:cxnLst/>
              <a:rect l="l" t="t" r="r" b="b"/>
              <a:pathLst>
                <a:path w="1917700" h="2375535">
                  <a:moveTo>
                    <a:pt x="1917646" y="2123783"/>
                  </a:moveTo>
                  <a:lnTo>
                    <a:pt x="1874301" y="2156251"/>
                  </a:lnTo>
                  <a:lnTo>
                    <a:pt x="1837446" y="2181401"/>
                  </a:lnTo>
                  <a:lnTo>
                    <a:pt x="1799617" y="2205185"/>
                  </a:lnTo>
                  <a:lnTo>
                    <a:pt x="1760847" y="2227569"/>
                  </a:lnTo>
                  <a:lnTo>
                    <a:pt x="1721174" y="2248516"/>
                  </a:lnTo>
                  <a:lnTo>
                    <a:pt x="1680631" y="2267991"/>
                  </a:lnTo>
                  <a:lnTo>
                    <a:pt x="1639255" y="2285958"/>
                  </a:lnTo>
                  <a:lnTo>
                    <a:pt x="1597081" y="2302383"/>
                  </a:lnTo>
                  <a:lnTo>
                    <a:pt x="1554145" y="2317230"/>
                  </a:lnTo>
                  <a:lnTo>
                    <a:pt x="1510481" y="2330462"/>
                  </a:lnTo>
                  <a:lnTo>
                    <a:pt x="1466127" y="2342046"/>
                  </a:lnTo>
                  <a:lnTo>
                    <a:pt x="1421116" y="2351944"/>
                  </a:lnTo>
                  <a:lnTo>
                    <a:pt x="1375484" y="2360123"/>
                  </a:lnTo>
                  <a:lnTo>
                    <a:pt x="1329268" y="2366545"/>
                  </a:lnTo>
                  <a:lnTo>
                    <a:pt x="1282501" y="2371177"/>
                  </a:lnTo>
                  <a:lnTo>
                    <a:pt x="1235221" y="2373982"/>
                  </a:lnTo>
                  <a:lnTo>
                    <a:pt x="1187462" y="2374925"/>
                  </a:lnTo>
                  <a:lnTo>
                    <a:pt x="1139703" y="2373982"/>
                  </a:lnTo>
                  <a:lnTo>
                    <a:pt x="1092423" y="2371177"/>
                  </a:lnTo>
                  <a:lnTo>
                    <a:pt x="1045657" y="2366545"/>
                  </a:lnTo>
                  <a:lnTo>
                    <a:pt x="999440" y="2360123"/>
                  </a:lnTo>
                  <a:lnTo>
                    <a:pt x="953809" y="2351944"/>
                  </a:lnTo>
                  <a:lnTo>
                    <a:pt x="908798" y="2342046"/>
                  </a:lnTo>
                  <a:lnTo>
                    <a:pt x="864443" y="2330462"/>
                  </a:lnTo>
                  <a:lnTo>
                    <a:pt x="820780" y="2317230"/>
                  </a:lnTo>
                  <a:lnTo>
                    <a:pt x="777843" y="2302383"/>
                  </a:lnTo>
                  <a:lnTo>
                    <a:pt x="735669" y="2285958"/>
                  </a:lnTo>
                  <a:lnTo>
                    <a:pt x="694293" y="2267991"/>
                  </a:lnTo>
                  <a:lnTo>
                    <a:pt x="653751" y="2248516"/>
                  </a:lnTo>
                  <a:lnTo>
                    <a:pt x="614077" y="2227569"/>
                  </a:lnTo>
                  <a:lnTo>
                    <a:pt x="575308" y="2205185"/>
                  </a:lnTo>
                  <a:lnTo>
                    <a:pt x="537478" y="2181401"/>
                  </a:lnTo>
                  <a:lnTo>
                    <a:pt x="500624" y="2156251"/>
                  </a:lnTo>
                  <a:lnTo>
                    <a:pt x="464780" y="2129771"/>
                  </a:lnTo>
                  <a:lnTo>
                    <a:pt x="429983" y="2101996"/>
                  </a:lnTo>
                  <a:lnTo>
                    <a:pt x="396268" y="2072963"/>
                  </a:lnTo>
                  <a:lnTo>
                    <a:pt x="363669" y="2042705"/>
                  </a:lnTo>
                  <a:lnTo>
                    <a:pt x="332224" y="2011260"/>
                  </a:lnTo>
                  <a:lnTo>
                    <a:pt x="301966" y="1978662"/>
                  </a:lnTo>
                  <a:lnTo>
                    <a:pt x="272932" y="1944947"/>
                  </a:lnTo>
                  <a:lnTo>
                    <a:pt x="245157" y="1910150"/>
                  </a:lnTo>
                  <a:lnTo>
                    <a:pt x="218677" y="1874306"/>
                  </a:lnTo>
                  <a:lnTo>
                    <a:pt x="193527" y="1837452"/>
                  </a:lnTo>
                  <a:lnTo>
                    <a:pt x="169742" y="1799622"/>
                  </a:lnTo>
                  <a:lnTo>
                    <a:pt x="147358" y="1760853"/>
                  </a:lnTo>
                  <a:lnTo>
                    <a:pt x="126411" y="1721179"/>
                  </a:lnTo>
                  <a:lnTo>
                    <a:pt x="106936" y="1680637"/>
                  </a:lnTo>
                  <a:lnTo>
                    <a:pt x="88968" y="1639260"/>
                  </a:lnTo>
                  <a:lnTo>
                    <a:pt x="72543" y="1597086"/>
                  </a:lnTo>
                  <a:lnTo>
                    <a:pt x="57696" y="1554150"/>
                  </a:lnTo>
                  <a:lnTo>
                    <a:pt x="44463" y="1510486"/>
                  </a:lnTo>
                  <a:lnTo>
                    <a:pt x="32879" y="1466131"/>
                  </a:lnTo>
                  <a:lnTo>
                    <a:pt x="22981" y="1421119"/>
                  </a:lnTo>
                  <a:lnTo>
                    <a:pt x="14802" y="1375487"/>
                  </a:lnTo>
                  <a:lnTo>
                    <a:pt x="8379" y="1329270"/>
                  </a:lnTo>
                  <a:lnTo>
                    <a:pt x="3747" y="1282503"/>
                  </a:lnTo>
                  <a:lnTo>
                    <a:pt x="942" y="1235222"/>
                  </a:lnTo>
                  <a:lnTo>
                    <a:pt x="0" y="1187462"/>
                  </a:lnTo>
                  <a:lnTo>
                    <a:pt x="942" y="1139703"/>
                  </a:lnTo>
                  <a:lnTo>
                    <a:pt x="3747" y="1092423"/>
                  </a:lnTo>
                  <a:lnTo>
                    <a:pt x="8379" y="1045657"/>
                  </a:lnTo>
                  <a:lnTo>
                    <a:pt x="14802" y="999440"/>
                  </a:lnTo>
                  <a:lnTo>
                    <a:pt x="22981" y="953809"/>
                  </a:lnTo>
                  <a:lnTo>
                    <a:pt x="32879" y="908798"/>
                  </a:lnTo>
                  <a:lnTo>
                    <a:pt x="44463" y="864443"/>
                  </a:lnTo>
                  <a:lnTo>
                    <a:pt x="57696" y="820780"/>
                  </a:lnTo>
                  <a:lnTo>
                    <a:pt x="72543" y="777843"/>
                  </a:lnTo>
                  <a:lnTo>
                    <a:pt x="88968" y="735669"/>
                  </a:lnTo>
                  <a:lnTo>
                    <a:pt x="106936" y="694293"/>
                  </a:lnTo>
                  <a:lnTo>
                    <a:pt x="126411" y="653751"/>
                  </a:lnTo>
                  <a:lnTo>
                    <a:pt x="147358" y="614077"/>
                  </a:lnTo>
                  <a:lnTo>
                    <a:pt x="169742" y="575308"/>
                  </a:lnTo>
                  <a:lnTo>
                    <a:pt x="193527" y="537478"/>
                  </a:lnTo>
                  <a:lnTo>
                    <a:pt x="218677" y="500624"/>
                  </a:lnTo>
                  <a:lnTo>
                    <a:pt x="245157" y="464780"/>
                  </a:lnTo>
                  <a:lnTo>
                    <a:pt x="272932" y="429983"/>
                  </a:lnTo>
                  <a:lnTo>
                    <a:pt x="301966" y="396268"/>
                  </a:lnTo>
                  <a:lnTo>
                    <a:pt x="332224" y="363669"/>
                  </a:lnTo>
                  <a:lnTo>
                    <a:pt x="363669" y="332224"/>
                  </a:lnTo>
                  <a:lnTo>
                    <a:pt x="396268" y="301966"/>
                  </a:lnTo>
                  <a:lnTo>
                    <a:pt x="429983" y="272932"/>
                  </a:lnTo>
                  <a:lnTo>
                    <a:pt x="464780" y="245157"/>
                  </a:lnTo>
                  <a:lnTo>
                    <a:pt x="500624" y="218677"/>
                  </a:lnTo>
                  <a:lnTo>
                    <a:pt x="537478" y="193527"/>
                  </a:lnTo>
                  <a:lnTo>
                    <a:pt x="575308" y="169742"/>
                  </a:lnTo>
                  <a:lnTo>
                    <a:pt x="614077" y="147358"/>
                  </a:lnTo>
                  <a:lnTo>
                    <a:pt x="653751" y="126411"/>
                  </a:lnTo>
                  <a:lnTo>
                    <a:pt x="694293" y="106936"/>
                  </a:lnTo>
                  <a:lnTo>
                    <a:pt x="735669" y="88968"/>
                  </a:lnTo>
                  <a:lnTo>
                    <a:pt x="777843" y="72543"/>
                  </a:lnTo>
                  <a:lnTo>
                    <a:pt x="820780" y="57696"/>
                  </a:lnTo>
                  <a:lnTo>
                    <a:pt x="864443" y="44463"/>
                  </a:lnTo>
                  <a:lnTo>
                    <a:pt x="908798" y="32879"/>
                  </a:lnTo>
                  <a:lnTo>
                    <a:pt x="953809" y="22981"/>
                  </a:lnTo>
                  <a:lnTo>
                    <a:pt x="999440" y="14802"/>
                  </a:lnTo>
                  <a:lnTo>
                    <a:pt x="1045657" y="8379"/>
                  </a:lnTo>
                  <a:lnTo>
                    <a:pt x="1092423" y="3747"/>
                  </a:lnTo>
                  <a:lnTo>
                    <a:pt x="1139703" y="942"/>
                  </a:lnTo>
                  <a:lnTo>
                    <a:pt x="1187462" y="0"/>
                  </a:lnTo>
                  <a:lnTo>
                    <a:pt x="1235221" y="942"/>
                  </a:lnTo>
                  <a:lnTo>
                    <a:pt x="1282501" y="3747"/>
                  </a:lnTo>
                  <a:lnTo>
                    <a:pt x="1329268" y="8379"/>
                  </a:lnTo>
                  <a:lnTo>
                    <a:pt x="1375484" y="14802"/>
                  </a:lnTo>
                  <a:lnTo>
                    <a:pt x="1421116" y="22981"/>
                  </a:lnTo>
                  <a:lnTo>
                    <a:pt x="1466127" y="32879"/>
                  </a:lnTo>
                  <a:lnTo>
                    <a:pt x="1510481" y="44463"/>
                  </a:lnTo>
                  <a:lnTo>
                    <a:pt x="1554145" y="57696"/>
                  </a:lnTo>
                  <a:lnTo>
                    <a:pt x="1597081" y="72543"/>
                  </a:lnTo>
                  <a:lnTo>
                    <a:pt x="1639255" y="88968"/>
                  </a:lnTo>
                  <a:lnTo>
                    <a:pt x="1680631" y="106936"/>
                  </a:lnTo>
                  <a:lnTo>
                    <a:pt x="1721174" y="126411"/>
                  </a:lnTo>
                  <a:lnTo>
                    <a:pt x="1760847" y="147358"/>
                  </a:lnTo>
                  <a:lnTo>
                    <a:pt x="1799617" y="169742"/>
                  </a:lnTo>
                  <a:lnTo>
                    <a:pt x="1837446" y="193527"/>
                  </a:lnTo>
                  <a:lnTo>
                    <a:pt x="1874301" y="218677"/>
                  </a:lnTo>
                  <a:lnTo>
                    <a:pt x="1910144" y="245157"/>
                  </a:lnTo>
                  <a:lnTo>
                    <a:pt x="1917646" y="251146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909265" y="3722275"/>
              <a:ext cx="864869" cy="1194435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909265" y="3722275"/>
              <a:ext cx="864869" cy="1194435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864654" y="432384"/>
                  </a:move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close/>
                </a:path>
              </a:pathLst>
            </a:custGeom>
            <a:ln w="25399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909265" y="3722275"/>
              <a:ext cx="864869" cy="995044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7638" y="876037"/>
                  </a:lnTo>
                  <a:lnTo>
                    <a:pt x="282933" y="902015"/>
                  </a:lnTo>
                  <a:lnTo>
                    <a:pt x="255862" y="934602"/>
                  </a:lnTo>
                  <a:lnTo>
                    <a:pt x="237807" y="972540"/>
                  </a:lnTo>
                  <a:lnTo>
                    <a:pt x="273175" y="932201"/>
                  </a:lnTo>
                  <a:lnTo>
                    <a:pt x="317001" y="900934"/>
                  </a:lnTo>
                  <a:lnTo>
                    <a:pt x="366709" y="880721"/>
                  </a:lnTo>
                  <a:lnTo>
                    <a:pt x="419722" y="873544"/>
                  </a:lnTo>
                  <a:lnTo>
                    <a:pt x="469439" y="879320"/>
                  </a:lnTo>
                  <a:lnTo>
                    <a:pt x="514386" y="895717"/>
                  </a:lnTo>
                  <a:lnTo>
                    <a:pt x="553681" y="921338"/>
                  </a:lnTo>
                  <a:lnTo>
                    <a:pt x="586445" y="954786"/>
                  </a:lnTo>
                  <a:lnTo>
                    <a:pt x="611797" y="994663"/>
                  </a:lnTo>
                  <a:lnTo>
                    <a:pt x="597393" y="950720"/>
                  </a:lnTo>
                  <a:lnTo>
                    <a:pt x="571361" y="912537"/>
                  </a:lnTo>
                  <a:lnTo>
                    <a:pt x="535578" y="881773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09276" y="3722282"/>
              <a:ext cx="864869" cy="995044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611784" y="994664"/>
                  </a:moveTo>
                  <a:lnTo>
                    <a:pt x="597386" y="950720"/>
                  </a:lnTo>
                  <a:lnTo>
                    <a:pt x="571353" y="912536"/>
                  </a:lnTo>
                  <a:lnTo>
                    <a:pt x="535567" y="881767"/>
                  </a:lnTo>
                  <a:lnTo>
                    <a:pt x="491909" y="860069"/>
                  </a:lnTo>
                  <a:lnTo>
                    <a:pt x="539587" y="850726"/>
                  </a:lnTo>
                  <a:lnTo>
                    <a:pt x="585238" y="836327"/>
                  </a:lnTo>
                  <a:lnTo>
                    <a:pt x="628549" y="817179"/>
                  </a:lnTo>
                  <a:lnTo>
                    <a:pt x="669211" y="793591"/>
                  </a:lnTo>
                  <a:lnTo>
                    <a:pt x="706912" y="765872"/>
                  </a:lnTo>
                  <a:lnTo>
                    <a:pt x="741341" y="734330"/>
                  </a:lnTo>
                  <a:lnTo>
                    <a:pt x="772189" y="699272"/>
                  </a:lnTo>
                  <a:lnTo>
                    <a:pt x="799143" y="661008"/>
                  </a:lnTo>
                  <a:lnTo>
                    <a:pt x="821893" y="619846"/>
                  </a:lnTo>
                  <a:lnTo>
                    <a:pt x="840129" y="576094"/>
                  </a:lnTo>
                  <a:lnTo>
                    <a:pt x="853540" y="530061"/>
                  </a:lnTo>
                  <a:lnTo>
                    <a:pt x="861814" y="482055"/>
                  </a:lnTo>
                  <a:lnTo>
                    <a:pt x="864641" y="432384"/>
                  </a:lnTo>
                  <a:lnTo>
                    <a:pt x="862104" y="385264"/>
                  </a:lnTo>
                  <a:lnTo>
                    <a:pt x="854670" y="339616"/>
                  </a:lnTo>
                  <a:lnTo>
                    <a:pt x="842601" y="295703"/>
                  </a:lnTo>
                  <a:lnTo>
                    <a:pt x="826162" y="253788"/>
                  </a:lnTo>
                  <a:lnTo>
                    <a:pt x="805616" y="214135"/>
                  </a:lnTo>
                  <a:lnTo>
                    <a:pt x="781226" y="177007"/>
                  </a:lnTo>
                  <a:lnTo>
                    <a:pt x="753257" y="142669"/>
                  </a:lnTo>
                  <a:lnTo>
                    <a:pt x="721972" y="111383"/>
                  </a:lnTo>
                  <a:lnTo>
                    <a:pt x="687633" y="83414"/>
                  </a:lnTo>
                  <a:lnTo>
                    <a:pt x="650506" y="59024"/>
                  </a:lnTo>
                  <a:lnTo>
                    <a:pt x="610853" y="38478"/>
                  </a:lnTo>
                  <a:lnTo>
                    <a:pt x="568938" y="22039"/>
                  </a:lnTo>
                  <a:lnTo>
                    <a:pt x="525024" y="9971"/>
                  </a:lnTo>
                  <a:lnTo>
                    <a:pt x="479376" y="2536"/>
                  </a:lnTo>
                  <a:lnTo>
                    <a:pt x="432257" y="0"/>
                  </a:lnTo>
                  <a:lnTo>
                    <a:pt x="385161" y="2536"/>
                  </a:lnTo>
                  <a:lnTo>
                    <a:pt x="339533" y="9971"/>
                  </a:lnTo>
                  <a:lnTo>
                    <a:pt x="295638" y="22039"/>
                  </a:lnTo>
                  <a:lnTo>
                    <a:pt x="253738" y="38478"/>
                  </a:lnTo>
                  <a:lnTo>
                    <a:pt x="214097" y="59024"/>
                  </a:lnTo>
                  <a:lnTo>
                    <a:pt x="176980" y="83414"/>
                  </a:lnTo>
                  <a:lnTo>
                    <a:pt x="142650" y="111383"/>
                  </a:lnTo>
                  <a:lnTo>
                    <a:pt x="111370" y="142669"/>
                  </a:lnTo>
                  <a:lnTo>
                    <a:pt x="83406" y="177007"/>
                  </a:lnTo>
                  <a:lnTo>
                    <a:pt x="59020" y="214135"/>
                  </a:lnTo>
                  <a:lnTo>
                    <a:pt x="38476" y="253788"/>
                  </a:lnTo>
                  <a:lnTo>
                    <a:pt x="22038" y="295703"/>
                  </a:lnTo>
                  <a:lnTo>
                    <a:pt x="9970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2" y="480955"/>
                  </a:lnTo>
                  <a:lnTo>
                    <a:pt x="10617" y="527940"/>
                  </a:lnTo>
                  <a:lnTo>
                    <a:pt x="23454" y="573051"/>
                  </a:lnTo>
                  <a:lnTo>
                    <a:pt x="40921" y="616001"/>
                  </a:lnTo>
                  <a:lnTo>
                    <a:pt x="62729" y="656503"/>
                  </a:lnTo>
                  <a:lnTo>
                    <a:pt x="88587" y="694269"/>
                  </a:lnTo>
                  <a:lnTo>
                    <a:pt x="118204" y="729012"/>
                  </a:lnTo>
                  <a:lnTo>
                    <a:pt x="151291" y="760445"/>
                  </a:lnTo>
                  <a:lnTo>
                    <a:pt x="187555" y="788281"/>
                  </a:lnTo>
                  <a:lnTo>
                    <a:pt x="226707" y="812233"/>
                  </a:lnTo>
                  <a:lnTo>
                    <a:pt x="268456" y="832013"/>
                  </a:lnTo>
                  <a:lnTo>
                    <a:pt x="312512" y="847335"/>
                  </a:lnTo>
                  <a:lnTo>
                    <a:pt x="358584" y="857910"/>
                  </a:lnTo>
                  <a:lnTo>
                    <a:pt x="317626" y="876030"/>
                  </a:lnTo>
                  <a:lnTo>
                    <a:pt x="282921" y="902009"/>
                  </a:lnTo>
                  <a:lnTo>
                    <a:pt x="255850" y="934596"/>
                  </a:lnTo>
                  <a:lnTo>
                    <a:pt x="237794" y="972540"/>
                  </a:lnTo>
                </a:path>
              </a:pathLst>
            </a:custGeom>
            <a:ln w="25399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108008" y="4507749"/>
              <a:ext cx="467359" cy="25527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67156" y="254774"/>
                  </a:lnTo>
                  <a:lnTo>
                    <a:pt x="46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108008" y="4507749"/>
              <a:ext cx="467359" cy="25527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254774"/>
                  </a:moveTo>
                  <a:lnTo>
                    <a:pt x="0" y="254774"/>
                  </a:lnTo>
                  <a:lnTo>
                    <a:pt x="0" y="127393"/>
                  </a:lnTo>
                  <a:lnTo>
                    <a:pt x="0" y="0"/>
                  </a:lnTo>
                  <a:lnTo>
                    <a:pt x="467156" y="0"/>
                  </a:lnTo>
                  <a:lnTo>
                    <a:pt x="467156" y="254774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08008" y="4622439"/>
              <a:ext cx="467359" cy="25400"/>
            </a:xfrm>
            <a:custGeom>
              <a:avLst/>
              <a:gdLst/>
              <a:ahLst/>
              <a:cxnLst/>
              <a:rect l="l" t="t" r="r" b="b"/>
              <a:pathLst>
                <a:path w="467360" h="25400">
                  <a:moveTo>
                    <a:pt x="0" y="25400"/>
                  </a:moveTo>
                  <a:lnTo>
                    <a:pt x="467156" y="25400"/>
                  </a:lnTo>
                  <a:lnTo>
                    <a:pt x="467156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737722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0"/>
                  </a:moveTo>
                  <a:lnTo>
                    <a:pt x="0" y="687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737722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68719"/>
                  </a:moveTo>
                  <a:lnTo>
                    <a:pt x="105816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647024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647024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0" y="0"/>
                  </a:moveTo>
                  <a:lnTo>
                    <a:pt x="143611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67423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67423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819348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819348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055166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5055166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341587" y="34322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341587" y="34322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859316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0"/>
                  </a:moveTo>
                  <a:lnTo>
                    <a:pt x="105816" y="687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859316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6871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912219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912219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91222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91222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793590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793590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594837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594837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48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347725" y="1804924"/>
            <a:ext cx="4478429" cy="297005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236427"/>
            <a:ext cx="8922448" cy="555062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764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Создание единой площадки для самозанятых в сфере бытовых услуг: салоны красоты, пошив и ремонт одежды, сервис бытовой техники, изготовление предметов культа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09763" y="1448236"/>
            <a:ext cx="1007182" cy="28755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0504" marR="4791" lvl="0" indent="-10504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kumimoji="0" sz="895" b="0" i="0" u="none" strike="noStrike" kern="1200" cap="none" spc="-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4933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2493" y="933124"/>
            <a:ext cx="301795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9162" marR="0" lvl="0" indent="0" algn="l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50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l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95" b="0" i="0" u="none" strike="noStrike" kern="1200" cap="none" spc="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kumimoji="0" sz="895" b="0" i="0" u="none" strike="noStrike" kern="1200" cap="none" spc="33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5020" y="1431062"/>
            <a:ext cx="907182" cy="1498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4139" y="913406"/>
            <a:ext cx="728141" cy="455687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64139" y="933318"/>
            <a:ext cx="715420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15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97972" y="1431109"/>
            <a:ext cx="676046" cy="300377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kumimoji="0" lang="ru-RU" sz="895" b="0" i="0" u="none" strike="noStrike" kern="1200" cap="none" spc="-62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kumimoji="0" lang="ru-RU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62 мес.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71848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71848" y="933124"/>
            <a:ext cx="702169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2,8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35022" y="1431066"/>
            <a:ext cx="858680" cy="266800"/>
          </a:xfrm>
          <a:prstGeom prst="rect">
            <a:avLst/>
          </a:prstGeom>
        </p:spPr>
        <p:txBody>
          <a:bodyPr vert="horz" wrap="square" lIns="0" tIns="34731" rIns="0" bIns="0" rtlCol="0">
            <a:spAutoFit/>
          </a:bodyPr>
          <a:lstStyle/>
          <a:p>
            <a:pPr marL="0" marR="4791" lvl="0" indent="12255" algn="ctr" defTabSz="457200" rtl="0" eaLnBrk="1" fontAlgn="auto" latinLnBrk="0" hangingPunct="1">
              <a:lnSpc>
                <a:spcPts val="895"/>
              </a:lnSpc>
              <a:spcBef>
                <a:spcPts val="2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kumimoji="0" lang="ru-RU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037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43818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0,6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71856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44664" y="2310660"/>
            <a:ext cx="5651501" cy="105853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Создание социально значимого объекта – Дома бытовых услуг – с целью обеспечения стабильным и эффективным каналом продаж самозанятых, а также качественными бытовыми услугами в одном центре – населения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составе объекта будут представлены: парикмахерская, салоны красоты, пошив и ремонт одежды и обуви, сервис малогабаритной бытовой техники, изготовление предметов культа, и др. 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На базе Дома бытовых услуг может быть реализован проект-интегратор по предложению местному населению более широкого спектра услуг: транспорт, сантехника, монтаж, ремонтные работы, изготовление и ремонт мебели, репетиторство и т.д. – для этого потребуется создание специализированной он-лайн платформы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Объект предполагает зонированную организацию пространства (по направлениям деятельности)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00872" y="3944561"/>
            <a:ext cx="3846853" cy="678211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47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Аренда готового помещения площадью 600-800 м. кв. (предусмотрен ремонт, декор, минимальный набор мебели и оборудования) с возможностью подключения коммуникаций и удобной транспортной развязкой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47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8 человек, местные кадры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47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управляющая компания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44663" y="3828548"/>
            <a:ext cx="5533840" cy="1120404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Всего в России в качестве самозанятых зарегистрированы 1,8 млн. человек. Ожидается, что к 2024 году число самозанятых достигнет 2,5 млн. человек.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Тюменской области более 17 тыс. человек за 2020 год зарегистрировались как самозанятые, что указывает на стремление граждан к деловой активности и легализации своей деятельности (лица, занятые в сфере индивидуальной предпринимательской деятельности в Уватском МР - 715 чел). 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Создание единого пространства, объединяющего основные запрашиваемые услуги населения, создаст гарантированный поток потребителей (потребность в создании объединяющей качественной площадки выявлена в ходе интервью с предпринимателями и во время стратегической сессии).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650061" y="5287356"/>
            <a:ext cx="5424863" cy="470715"/>
          </a:xfrm>
          <a:prstGeom prst="rect">
            <a:avLst/>
          </a:prstGeom>
        </p:spPr>
        <p:txBody>
          <a:bodyPr vert="horz" wrap="square" lIns="0" tIns="62874" rIns="0" bIns="0" rtlCol="0">
            <a:spAutoFit/>
          </a:bodyPr>
          <a:lstStyle/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Местные предприниматели (ИП, самозанятые)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Администрация Уватского муниципального района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Торговые центры МР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09527" y="5926114"/>
            <a:ext cx="10083800" cy="297005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371" y="5952807"/>
            <a:ext cx="278801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Государственная </a:t>
            </a:r>
            <a:r>
              <a:rPr kumimoji="0" sz="132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поддержка</a:t>
            </a:r>
            <a:endParaRPr kumimoji="0" sz="132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980" y="6384828"/>
            <a:ext cx="4531234" cy="53531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Информационное содействие - обеспечение субъектов предпринимательства актуальными сведениями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Организация переговоров с потенциальными партнерами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помещения в аренду на льготных условиях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522255" y="6386428"/>
            <a:ext cx="4284066" cy="555062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Организационная поддержка при организации переговоров с якорными арендаторами объекта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Помощь в подготовки кадров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lang="ru-RU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51" name="object 36">
            <a:extLst>
              <a:ext uri="{FF2B5EF4-FFF2-40B4-BE49-F238E27FC236}">
                <a16:creationId xmlns="" xmlns:a16="http://schemas.microsoft.com/office/drawing/2014/main" id="{6542E43A-3CBC-46BC-A5CE-697B7BE0F6F3}"/>
              </a:ext>
            </a:extLst>
          </p:cNvPr>
          <p:cNvSpPr txBox="1"/>
          <p:nvPr/>
        </p:nvSpPr>
        <p:spPr>
          <a:xfrm>
            <a:off x="4857268" y="3555795"/>
            <a:ext cx="3742502" cy="237598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2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kumimoji="0" sz="84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2" name="object 34">
            <a:extLst>
              <a:ext uri="{FF2B5EF4-FFF2-40B4-BE49-F238E27FC236}">
                <a16:creationId xmlns="" xmlns:a16="http://schemas.microsoft.com/office/drawing/2014/main" id="{94081892-E1FF-4AC9-BA73-EFD061E360E2}"/>
              </a:ext>
            </a:extLst>
          </p:cNvPr>
          <p:cNvSpPr txBox="1"/>
          <p:nvPr/>
        </p:nvSpPr>
        <p:spPr>
          <a:xfrm>
            <a:off x="656562" y="3706323"/>
            <a:ext cx="3785617" cy="227318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4" name="object 37">
            <a:extLst>
              <a:ext uri="{FF2B5EF4-FFF2-40B4-BE49-F238E27FC236}">
                <a16:creationId xmlns="" xmlns:a16="http://schemas.microsoft.com/office/drawing/2014/main" id="{510CBC30-5FDD-44C3-9828-1E4A9EB069DA}"/>
              </a:ext>
            </a:extLst>
          </p:cNvPr>
          <p:cNvSpPr txBox="1"/>
          <p:nvPr/>
        </p:nvSpPr>
        <p:spPr>
          <a:xfrm>
            <a:off x="4857268" y="5015834"/>
            <a:ext cx="4102981" cy="267225"/>
          </a:xfrm>
          <a:prstGeom prst="rect">
            <a:avLst/>
          </a:prstGeom>
        </p:spPr>
        <p:txBody>
          <a:bodyPr vert="horz" wrap="square" lIns="0" tIns="63473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5" name="object 3">
            <a:extLst>
              <a:ext uri="{FF2B5EF4-FFF2-40B4-BE49-F238E27FC236}">
                <a16:creationId xmlns="" xmlns:a16="http://schemas.microsoft.com/office/drawing/2014/main" id="{52B1B029-71EF-4DF0-A01A-A436510B9A7C}"/>
              </a:ext>
            </a:extLst>
          </p:cNvPr>
          <p:cNvSpPr txBox="1"/>
          <p:nvPr/>
        </p:nvSpPr>
        <p:spPr>
          <a:xfrm>
            <a:off x="4848013" y="1822621"/>
            <a:ext cx="129580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Суть</a:t>
            </a:r>
            <a:r>
              <a:rPr kumimoji="0" sz="1320" b="1" i="0" u="none" strike="noStrike" kern="1200" cap="none" spc="-23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1320" b="1" i="0" u="none" strike="noStrike" kern="1200" cap="none" spc="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проекта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="" xmlns:a16="http://schemas.microsoft.com/office/drawing/2014/main" id="{0384A0FB-551D-4F8B-A192-7A066156836A}"/>
              </a:ext>
            </a:extLst>
          </p:cNvPr>
          <p:cNvSpPr txBox="1"/>
          <p:nvPr/>
        </p:nvSpPr>
        <p:spPr>
          <a:xfrm>
            <a:off x="8339256" y="992103"/>
            <a:ext cx="612573" cy="262392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64672" marR="0" lvl="0" indent="0" algn="ctr" defTabSz="457200" rtl="0" eaLnBrk="1" fontAlgn="auto" latinLnBrk="0" hangingPunct="1">
              <a:lnSpc>
                <a:spcPct val="100000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12,6</a:t>
            </a:r>
            <a:r>
              <a:rPr kumimoji="0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7" name="object 23">
            <a:extLst>
              <a:ext uri="{FF2B5EF4-FFF2-40B4-BE49-F238E27FC236}">
                <a16:creationId xmlns="" xmlns:a16="http://schemas.microsoft.com/office/drawing/2014/main" id="{BBF9D4E3-3342-45C1-B118-B45AD07C706A}"/>
              </a:ext>
            </a:extLst>
          </p:cNvPr>
          <p:cNvSpPr txBox="1"/>
          <p:nvPr/>
        </p:nvSpPr>
        <p:spPr>
          <a:xfrm>
            <a:off x="8339256" y="1443757"/>
            <a:ext cx="612573" cy="153451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15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kumimoji="0" sz="895" b="0" i="0" u="none" strike="noStrike" kern="1200" cap="none" spc="-66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28" y="916911"/>
            <a:ext cx="4049400" cy="2584285"/>
          </a:xfrm>
          <a:prstGeom prst="rect">
            <a:avLst/>
          </a:prstGeom>
        </p:spPr>
      </p:pic>
      <p:sp>
        <p:nvSpPr>
          <p:cNvPr id="34" name="Номер слайда 5">
            <a:extLst>
              <a:ext uri="{FF2B5EF4-FFF2-40B4-BE49-F238E27FC236}">
                <a16:creationId xmlns="" xmlns:a16="http://schemas.microsoft.com/office/drawing/2014/main" id="{06653EF6-66E5-4552-B14E-80121CF806C0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45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6597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347725" y="1804924"/>
            <a:ext cx="4478429" cy="297005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206840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77"/>
            <a:ext cx="7595777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Строительство логистического центра для перевалки грузов</a:t>
            </a:r>
            <a:endParaRPr sz="1985" dirty="0">
              <a:solidFill>
                <a:schemeClr val="bg1"/>
              </a:solidFill>
              <a:latin typeface="+mn-lt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09763" y="1448236"/>
            <a:ext cx="1007182" cy="28755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0504" marR="4791" lvl="0" indent="-10504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kumimoji="0" sz="895" b="0" i="0" u="none" strike="noStrike" kern="1200" cap="none" spc="-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4933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2493" y="933124"/>
            <a:ext cx="301795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9162" marR="0" lvl="0" indent="0" algn="l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84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l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kumimoji="0" sz="895" b="0" i="0" u="none" strike="noStrike" kern="1200" cap="none" spc="33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5020" y="1431062"/>
            <a:ext cx="907182" cy="1498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4139" y="913406"/>
            <a:ext cx="728141" cy="455687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64140" y="933318"/>
            <a:ext cx="690097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830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97972" y="1431109"/>
            <a:ext cx="676046" cy="300377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kumimoji="0" lang="ru-RU" sz="895" b="0" i="0" u="none" strike="noStrike" kern="1200" cap="none" spc="-62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kumimoji="0" lang="ru-RU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96 мес.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71848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15287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66,2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35022" y="1431066"/>
            <a:ext cx="858680" cy="266800"/>
          </a:xfrm>
          <a:prstGeom prst="rect">
            <a:avLst/>
          </a:prstGeom>
        </p:spPr>
        <p:txBody>
          <a:bodyPr vert="horz" wrap="square" lIns="0" tIns="34731" rIns="0" bIns="0" rtlCol="0">
            <a:spAutoFit/>
          </a:bodyPr>
          <a:lstStyle/>
          <a:p>
            <a:pPr marL="0" marR="4791" lvl="0" indent="12255" algn="ctr" defTabSz="457200" rtl="0" eaLnBrk="1" fontAlgn="auto" latinLnBrk="0" hangingPunct="1">
              <a:lnSpc>
                <a:spcPts val="895"/>
              </a:lnSpc>
              <a:spcBef>
                <a:spcPts val="2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kumimoji="0" lang="ru-RU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037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43818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20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71856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0078" y="2203524"/>
            <a:ext cx="5389911" cy="1369516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Строительство и организация работы центра логистического обслуживания на территории Уватского МР, включая создание необходимой производственной, инженерной и транспортной инфраструктуры и обеспечение функционирования автоматизированных информационных логистических и расчетных систем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Комплекс зданий, строений и сооружений, предназначенный для перевалки грузов: водный транспорт – железная дорога – автотранспорт; отправка на нефтепромыслы, в направлении Ханты-Мансийска, Нижневартовска и Сургута; доставка малых партий и формирование сборных грузов для малого бизнеса района; мощности для почтовых операторов и маркетплейсов (Вайлдберрис, СДЭК и т.п.)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Оказание комплексных и дополнительных услуг складирования, погрузки </a:t>
            </a:r>
            <a:r>
              <a:rPr kumimoji="0" lang="en-US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</a:t>
            </a: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разгрузки / перепаллечивания, укрупнение / разукрупнение партий товаров, транспортной упаковки, учета товародвижения и доставка до точки реализации/потребления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67561" y="3541669"/>
            <a:ext cx="4013614" cy="939821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Земельный участок 15-25 Га.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Инженерная инфраструктура: (строительство/аренда/реконструкция) - ж/д тупик, причальная стенка, и др. объекты обеспечения; тепловая и электрическая энергия, холодная и горячая вода (скважины, КТП по 450 кВт, котельные и др.)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47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Общая площадь объектов 100-120 тыс. м. кв.; быстровозводимые конструкции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47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120 человек (без учета услуг доставки), персонал местный / АУП – приглашенные специалисты по логистике.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05206" y="3839676"/>
            <a:ext cx="5368812" cy="1080906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Тюменская область обладает высоким уровнем аграрного и промышленного развития, экономической активности, в том числе, в сегменте малого бизнеса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 итогам 2019 года (к 2018г.) перевозки грузов в России всеми видами транспорта выросли на 1,7%, составив 8,3 млрд. тонн (в т. ч. автомобильные, рост на 3,3% - до 5,73 млрд тонн., железнодорожные - падение на 0,9%, до 1,28 млрд тонн, внутренний водный транспорт - падение на 14,9%, до 98,8 млн. тонн)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Тюменской области, в период 2018-2019гг. грузооборот составил 150-200 млн. тонн в год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Дальнейшее освоение месторождений МР, ожидаемое развитие сети дорог, экономическое развитие ХМАО создают благоприятные предпосылки для развития в Увате логистического центра.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705205" y="5160078"/>
            <a:ext cx="6296826" cy="717513"/>
          </a:xfrm>
          <a:prstGeom prst="rect">
            <a:avLst/>
          </a:prstGeom>
        </p:spPr>
        <p:txBody>
          <a:bodyPr vert="horz" wrap="square" lIns="0" tIns="62874" rIns="0" bIns="0" rtlCol="0">
            <a:spAutoFit/>
          </a:bodyPr>
          <a:lstStyle/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Управление транспорта и дорожного хозяйства главного управления строительства Тюменской области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Компании ТЭК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Производственные предприятия, в том числе, предприятия малого бизнеса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Сетевые торговые операторы и местные торговые сети и предприятия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Курьерские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почтовые компании, крупные предприятия агропромышленного комплекса, и др.</a:t>
            </a:r>
          </a:p>
        </p:txBody>
      </p:sp>
      <p:sp>
        <p:nvSpPr>
          <p:cNvPr id="2" name="object 2"/>
          <p:cNvSpPr/>
          <p:nvPr/>
        </p:nvSpPr>
        <p:spPr>
          <a:xfrm>
            <a:off x="309527" y="5926114"/>
            <a:ext cx="10083800" cy="297005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371" y="5952807"/>
            <a:ext cx="278801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Государственная </a:t>
            </a:r>
            <a:r>
              <a:rPr kumimoji="0" sz="132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поддержка</a:t>
            </a:r>
            <a:endParaRPr kumimoji="0" sz="132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614" y="6286468"/>
            <a:ext cx="4531234" cy="555062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с подведенными коммуникациями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подведение коммуникаций на основе ГЧП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МЧП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оборудования, строительства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целевых займов / предоставления гарантий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615744" y="6286468"/>
            <a:ext cx="4284066" cy="419320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Координация в части взаимодействия с администрациями муниципальных образований – продвижение проекта в деловой среде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Организация переговоров с потенциальными партнерами</a:t>
            </a:r>
          </a:p>
        </p:txBody>
      </p:sp>
      <p:sp>
        <p:nvSpPr>
          <p:cNvPr id="51" name="object 36">
            <a:extLst>
              <a:ext uri="{FF2B5EF4-FFF2-40B4-BE49-F238E27FC236}">
                <a16:creationId xmlns="" xmlns:a16="http://schemas.microsoft.com/office/drawing/2014/main" id="{6542E43A-3CBC-46BC-A5CE-697B7BE0F6F3}"/>
              </a:ext>
            </a:extLst>
          </p:cNvPr>
          <p:cNvSpPr txBox="1"/>
          <p:nvPr/>
        </p:nvSpPr>
        <p:spPr>
          <a:xfrm>
            <a:off x="4857268" y="3581708"/>
            <a:ext cx="3742502" cy="237598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2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kumimoji="0" sz="84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2" name="object 34">
            <a:extLst>
              <a:ext uri="{FF2B5EF4-FFF2-40B4-BE49-F238E27FC236}">
                <a16:creationId xmlns="" xmlns:a16="http://schemas.microsoft.com/office/drawing/2014/main" id="{94081892-E1FF-4AC9-BA73-EFD061E360E2}"/>
              </a:ext>
            </a:extLst>
          </p:cNvPr>
          <p:cNvSpPr txBox="1"/>
          <p:nvPr/>
        </p:nvSpPr>
        <p:spPr>
          <a:xfrm>
            <a:off x="635298" y="3329176"/>
            <a:ext cx="3785617" cy="227318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4" name="object 37">
            <a:extLst>
              <a:ext uri="{FF2B5EF4-FFF2-40B4-BE49-F238E27FC236}">
                <a16:creationId xmlns="" xmlns:a16="http://schemas.microsoft.com/office/drawing/2014/main" id="{510CBC30-5FDD-44C3-9828-1E4A9EB069DA}"/>
              </a:ext>
            </a:extLst>
          </p:cNvPr>
          <p:cNvSpPr txBox="1"/>
          <p:nvPr/>
        </p:nvSpPr>
        <p:spPr>
          <a:xfrm>
            <a:off x="4848849" y="4923919"/>
            <a:ext cx="4102981" cy="267225"/>
          </a:xfrm>
          <a:prstGeom prst="rect">
            <a:avLst/>
          </a:prstGeom>
        </p:spPr>
        <p:txBody>
          <a:bodyPr vert="horz" wrap="square" lIns="0" tIns="63473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5" name="object 3">
            <a:extLst>
              <a:ext uri="{FF2B5EF4-FFF2-40B4-BE49-F238E27FC236}">
                <a16:creationId xmlns="" xmlns:a16="http://schemas.microsoft.com/office/drawing/2014/main" id="{52B1B029-71EF-4DF0-A01A-A436510B9A7C}"/>
              </a:ext>
            </a:extLst>
          </p:cNvPr>
          <p:cNvSpPr txBox="1"/>
          <p:nvPr/>
        </p:nvSpPr>
        <p:spPr>
          <a:xfrm>
            <a:off x="4848013" y="1822621"/>
            <a:ext cx="129580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Суть</a:t>
            </a:r>
            <a:r>
              <a:rPr kumimoji="0" sz="1320" b="1" i="0" u="none" strike="noStrike" kern="1200" cap="none" spc="-23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1320" b="1" i="0" u="none" strike="noStrike" kern="1200" cap="none" spc="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проекта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="" xmlns:a16="http://schemas.microsoft.com/office/drawing/2014/main" id="{0384A0FB-551D-4F8B-A192-7A066156836A}"/>
              </a:ext>
            </a:extLst>
          </p:cNvPr>
          <p:cNvSpPr txBox="1"/>
          <p:nvPr/>
        </p:nvSpPr>
        <p:spPr>
          <a:xfrm>
            <a:off x="8339256" y="992103"/>
            <a:ext cx="612573" cy="262392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64672" marR="0" lvl="0" indent="0" algn="ctr" defTabSz="457200" rtl="0" eaLnBrk="1" fontAlgn="auto" latinLnBrk="0" hangingPunct="1">
              <a:lnSpc>
                <a:spcPct val="100000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4,0</a:t>
            </a:r>
            <a:r>
              <a:rPr kumimoji="0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7" name="object 23">
            <a:extLst>
              <a:ext uri="{FF2B5EF4-FFF2-40B4-BE49-F238E27FC236}">
                <a16:creationId xmlns="" xmlns:a16="http://schemas.microsoft.com/office/drawing/2014/main" id="{BBF9D4E3-3342-45C1-B118-B45AD07C706A}"/>
              </a:ext>
            </a:extLst>
          </p:cNvPr>
          <p:cNvSpPr txBox="1"/>
          <p:nvPr/>
        </p:nvSpPr>
        <p:spPr>
          <a:xfrm>
            <a:off x="8339256" y="1443757"/>
            <a:ext cx="612573" cy="153451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15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kumimoji="0" sz="895" b="0" i="0" u="none" strike="noStrike" kern="1200" cap="none" spc="-66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pic>
        <p:nvPicPr>
          <p:cNvPr id="1026" name="Picture 2" descr="https://pbs.twimg.com/media/D-DISQbW4AEy0q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64" y="913406"/>
            <a:ext cx="4040761" cy="240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Номер слайда 5">
            <a:extLst>
              <a:ext uri="{FF2B5EF4-FFF2-40B4-BE49-F238E27FC236}">
                <a16:creationId xmlns="" xmlns:a16="http://schemas.microsoft.com/office/drawing/2014/main" id="{1C37EDA8-F735-4FB9-96E9-31CE17228470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46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279366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347725" y="1804924"/>
            <a:ext cx="4478429" cy="297005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72169"/>
            <a:ext cx="7595777" cy="283578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764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Создание тепличного хозяйства: выращивание томатов, огурцов, зелени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09763" y="1448236"/>
            <a:ext cx="1007182" cy="28755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0504" marR="4791" lvl="0" indent="-10504" algn="ctr" defTabSz="1008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kumimoji="0" sz="895" b="0" i="0" u="none" strike="noStrike" kern="1200" cap="none" spc="-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4933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2493" y="933124"/>
            <a:ext cx="301795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9162" marR="0" lvl="0" indent="0" algn="l" defTabSz="10084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65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l" defTabSz="10084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kumimoji="0" sz="895" b="0" i="0" u="none" strike="noStrike" kern="1200" cap="none" spc="33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5020" y="1431062"/>
            <a:ext cx="907182" cy="1498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1008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4139" y="913406"/>
            <a:ext cx="728141" cy="455687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48013" y="933318"/>
            <a:ext cx="73154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10084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620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10084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97972" y="1431109"/>
            <a:ext cx="676046" cy="300377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1008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kumimoji="0" lang="ru-RU" sz="895" b="0" i="0" u="none" strike="noStrike" kern="1200" cap="none" spc="-62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ctr" defTabSz="1008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kumimoji="0" lang="ru-RU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84 мес.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71848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15287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10084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90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10084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35022" y="1431066"/>
            <a:ext cx="858680" cy="266800"/>
          </a:xfrm>
          <a:prstGeom prst="rect">
            <a:avLst/>
          </a:prstGeom>
        </p:spPr>
        <p:txBody>
          <a:bodyPr vert="horz" wrap="square" lIns="0" tIns="34731" rIns="0" bIns="0" rtlCol="0">
            <a:spAutoFit/>
          </a:bodyPr>
          <a:lstStyle/>
          <a:p>
            <a:pPr marL="0" marR="4791" lvl="0" indent="12255" algn="ctr" defTabSz="1008400" rtl="0" eaLnBrk="1" fontAlgn="auto" latinLnBrk="0" hangingPunct="1">
              <a:lnSpc>
                <a:spcPts val="895"/>
              </a:lnSpc>
              <a:spcBef>
                <a:spcPts val="2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kumimoji="0" lang="ru-RU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037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43818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10084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11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10084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71856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57641" y="2304726"/>
            <a:ext cx="5503214" cy="7969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11557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Строительство и эксплуатация тепличного комплекса – выращивание овощей по гидропонной технологии; в том числе с использованием для целей отопления отходов заготовки и переработки древесины на территории округа;</a:t>
            </a:r>
          </a:p>
          <a:p>
            <a:pPr marL="173655" marR="11557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Конструктивная особенность – покрытие стеклом;</a:t>
            </a:r>
          </a:p>
          <a:p>
            <a:pPr marL="173655" marR="11557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Продукция: томаты, огурцы, свежая зелень. При заданных параметрах валовый сбор предприятия составит до 1,8 тыс. тонн продукции в год;</a:t>
            </a:r>
          </a:p>
          <a:p>
            <a:pPr marL="173655" marR="11557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Транспортировка в торговые сети Тюменской области – собственным транспортом.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67320" y="3803056"/>
            <a:ext cx="4072160" cy="838640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76050" marR="4791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Участок для размещения тепличного комплекса 5 Га (сам комплекс – 4,5 Га);</a:t>
            </a:r>
          </a:p>
          <a:p>
            <a:pPr marL="176050" marR="4791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Обеспеченность из расчета на 1 Га теплицы: водоснабжение – 180 м.куб., водоотведение – 35 м. куб., электроэнергия – 180 кВт/ч – в сутки;</a:t>
            </a:r>
          </a:p>
          <a:p>
            <a:pPr marL="176050" marR="4791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Обеспеченность твердотопливных котлов на 1 Га – 1,2 м.куб. пеллет;</a:t>
            </a:r>
          </a:p>
          <a:p>
            <a:pPr marL="176050" marR="4791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190 человек, местные кадры;</a:t>
            </a:r>
          </a:p>
          <a:p>
            <a:pPr marL="176050" marR="4791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привлечение технологов с действующих производств.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656909" y="3655669"/>
            <a:ext cx="5503946" cy="1211711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76649" marR="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Мировой рынок овощей закрытого грунта растет – эксперты оценивают темпы роста площадей теплиц в 11% в год;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2020 года Тюменская область будет полностью обеспечивать себя овощами закрытого грунта, но, при этом, стоит отметить, что потребление овощей и бахчевых в Тюменской области ниже уровня нормы (примерно 110 кг., при норме в 140 кг. на чел.). Таким образом, можно говорить о перспективе роста рынка на 10-15%, что составляет 2,3-3,5 тыс. тонн. овощей закрытого грунта. Также,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имеется потенциал в направлении консервации овощной продукции.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Близости к большим рынкам ХМАО и ЯНАО, где сельское хозяйство сложное, а спрос на данную продукцию велик, существенно расширяет возможности проекта.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656910" y="5128741"/>
            <a:ext cx="6179663" cy="742200"/>
          </a:xfrm>
          <a:prstGeom prst="rect">
            <a:avLst/>
          </a:prstGeom>
        </p:spPr>
        <p:txBody>
          <a:bodyPr vert="horz" wrap="square" lIns="0" tIns="62874" rIns="0" bIns="0" rtlCol="0">
            <a:spAutoFit/>
          </a:bodyPr>
          <a:lstStyle/>
          <a:p>
            <a:pPr marL="173655" marR="849709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Технологии: корпорация «ИМПОТЕК», ООО «ПКФ Тепличные Технологии», ООО «</a:t>
            </a:r>
            <a:r>
              <a:rPr kumimoji="0" lang="ru-RU" sz="850" b="0" i="0" u="none" strike="noStrike" kern="1200" cap="none" spc="4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ПромТеплицПроект</a:t>
            </a: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 ООО «ПРОФИТ-АГРО»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Продажи: Тюменская область (в первую очередь для рынка северных регионов и вахтовых поселков Уватского района) 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Сетевые торговые операторы</a:t>
            </a:r>
          </a:p>
        </p:txBody>
      </p:sp>
      <p:sp>
        <p:nvSpPr>
          <p:cNvPr id="2" name="object 2"/>
          <p:cNvSpPr/>
          <p:nvPr/>
        </p:nvSpPr>
        <p:spPr>
          <a:xfrm>
            <a:off x="309527" y="5926114"/>
            <a:ext cx="10083800" cy="297005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371" y="5952807"/>
            <a:ext cx="278801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1008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Государственная </a:t>
            </a:r>
            <a:r>
              <a:rPr kumimoji="0" sz="132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поддержка</a:t>
            </a:r>
            <a:endParaRPr kumimoji="0" sz="132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550" y="6369333"/>
            <a:ext cx="4531234" cy="555062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61678" marR="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с подведенными коммуникациями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подведение коммуникаций на основе ГЧП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МЧП</a:t>
            </a:r>
          </a:p>
          <a:p>
            <a:pPr marL="161678" marR="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оборудования, строительство</a:t>
            </a:r>
          </a:p>
          <a:p>
            <a:pPr marL="161678" marR="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гарантий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593134" y="6368902"/>
            <a:ext cx="4284066" cy="419320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Решение вопросов с СПО о кадровом обеспечении предприятия</a:t>
            </a:r>
          </a:p>
          <a:p>
            <a:pPr marL="173655" marR="0" lvl="0" indent="-161678" algn="l" defTabSz="1008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Организация переговоров с торговыми сетями на региональном уровне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Предоставление налоговых преференций</a:t>
            </a:r>
          </a:p>
        </p:txBody>
      </p:sp>
      <p:sp>
        <p:nvSpPr>
          <p:cNvPr id="51" name="object 36">
            <a:extLst>
              <a:ext uri="{FF2B5EF4-FFF2-40B4-BE49-F238E27FC236}">
                <a16:creationId xmlns="" xmlns:a16="http://schemas.microsoft.com/office/drawing/2014/main" id="{6542E43A-3CBC-46BC-A5CE-697B7BE0F6F3}"/>
              </a:ext>
            </a:extLst>
          </p:cNvPr>
          <p:cNvSpPr txBox="1"/>
          <p:nvPr/>
        </p:nvSpPr>
        <p:spPr>
          <a:xfrm>
            <a:off x="4775021" y="3355810"/>
            <a:ext cx="3742502" cy="237598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1976" marR="0" lvl="0" indent="0" algn="l" defTabSz="1008400" rtl="0" eaLnBrk="1" fontAlgn="auto" latinLnBrk="0" hangingPunct="1">
              <a:lnSpc>
                <a:spcPct val="100000"/>
              </a:lnSpc>
              <a:spcBef>
                <a:spcPts val="2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kumimoji="0" sz="84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2" name="object 34">
            <a:extLst>
              <a:ext uri="{FF2B5EF4-FFF2-40B4-BE49-F238E27FC236}">
                <a16:creationId xmlns="" xmlns:a16="http://schemas.microsoft.com/office/drawing/2014/main" id="{94081892-E1FF-4AC9-BA73-EFD061E360E2}"/>
              </a:ext>
            </a:extLst>
          </p:cNvPr>
          <p:cNvSpPr txBox="1"/>
          <p:nvPr/>
        </p:nvSpPr>
        <p:spPr>
          <a:xfrm>
            <a:off x="632941" y="3523619"/>
            <a:ext cx="3785617" cy="227318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1976" marR="0" lvl="0" indent="0" algn="l" defTabSz="1008400" rtl="0" eaLnBrk="1" fontAlgn="auto" latinLnBrk="0" hangingPunct="1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3" name="object 35">
            <a:extLst>
              <a:ext uri="{FF2B5EF4-FFF2-40B4-BE49-F238E27FC236}">
                <a16:creationId xmlns="" xmlns:a16="http://schemas.microsoft.com/office/drawing/2014/main" id="{74E66C29-BA44-412B-9942-D343C0191AE6}"/>
              </a:ext>
            </a:extLst>
          </p:cNvPr>
          <p:cNvSpPr txBox="1"/>
          <p:nvPr/>
        </p:nvSpPr>
        <p:spPr>
          <a:xfrm>
            <a:off x="663980" y="4755199"/>
            <a:ext cx="2677237" cy="256341"/>
          </a:xfrm>
          <a:prstGeom prst="rect">
            <a:avLst/>
          </a:prstGeom>
        </p:spPr>
        <p:txBody>
          <a:bodyPr vert="horz" wrap="square" lIns="0" tIns="52694" rIns="0" bIns="0" rtlCol="0">
            <a:spAutoFit/>
          </a:bodyPr>
          <a:lstStyle/>
          <a:p>
            <a:pPr marL="12575" marR="0" lvl="0" indent="0" algn="l" defTabSz="1008400" rtl="0" eaLnBrk="1" fontAlgn="auto" latinLnBrk="0" hangingPunct="1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инвесторы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4" name="object 37">
            <a:extLst>
              <a:ext uri="{FF2B5EF4-FFF2-40B4-BE49-F238E27FC236}">
                <a16:creationId xmlns="" xmlns:a16="http://schemas.microsoft.com/office/drawing/2014/main" id="{510CBC30-5FDD-44C3-9828-1E4A9EB069DA}"/>
              </a:ext>
            </a:extLst>
          </p:cNvPr>
          <p:cNvSpPr txBox="1"/>
          <p:nvPr/>
        </p:nvSpPr>
        <p:spPr>
          <a:xfrm>
            <a:off x="4782240" y="4863785"/>
            <a:ext cx="4102981" cy="267225"/>
          </a:xfrm>
          <a:prstGeom prst="rect">
            <a:avLst/>
          </a:prstGeom>
        </p:spPr>
        <p:txBody>
          <a:bodyPr vert="horz" wrap="square" lIns="0" tIns="63473" rIns="0" bIns="0" rtlCol="0">
            <a:spAutoFit/>
          </a:bodyPr>
          <a:lstStyle/>
          <a:p>
            <a:pPr marL="11976" marR="0" lvl="0" indent="0" algn="l" defTabSz="1008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5" name="object 3">
            <a:extLst>
              <a:ext uri="{FF2B5EF4-FFF2-40B4-BE49-F238E27FC236}">
                <a16:creationId xmlns="" xmlns:a16="http://schemas.microsoft.com/office/drawing/2014/main" id="{52B1B029-71EF-4DF0-A01A-A436510B9A7C}"/>
              </a:ext>
            </a:extLst>
          </p:cNvPr>
          <p:cNvSpPr txBox="1"/>
          <p:nvPr/>
        </p:nvSpPr>
        <p:spPr>
          <a:xfrm>
            <a:off x="4848013" y="1822621"/>
            <a:ext cx="129580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1008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Суть</a:t>
            </a:r>
            <a:r>
              <a:rPr kumimoji="0" sz="1320" b="1" i="0" u="none" strike="noStrike" kern="1200" cap="none" spc="-23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1320" b="1" i="0" u="none" strike="noStrike" kern="1200" cap="none" spc="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проекта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7" name="object 23">
            <a:extLst>
              <a:ext uri="{FF2B5EF4-FFF2-40B4-BE49-F238E27FC236}">
                <a16:creationId xmlns="" xmlns:a16="http://schemas.microsoft.com/office/drawing/2014/main" id="{BBF9D4E3-3342-45C1-B118-B45AD07C706A}"/>
              </a:ext>
            </a:extLst>
          </p:cNvPr>
          <p:cNvSpPr txBox="1"/>
          <p:nvPr/>
        </p:nvSpPr>
        <p:spPr>
          <a:xfrm>
            <a:off x="8339256" y="1443757"/>
            <a:ext cx="612573" cy="153451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1976" marR="0" lvl="0" indent="0" algn="ctr" defTabSz="1008400" rtl="0" eaLnBrk="1" fontAlgn="auto" latinLnBrk="0" hangingPunct="1">
              <a:lnSpc>
                <a:spcPct val="100000"/>
              </a:lnSpc>
              <a:spcBef>
                <a:spcPts val="15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kumimoji="0" sz="895" b="0" i="0" u="none" strike="noStrike" kern="1200" cap="none" spc="-66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pic>
        <p:nvPicPr>
          <p:cNvPr id="1026" name="Picture 2" descr="https://xn--80ag1afcagddcf.xn--p1ai/wp-content/uploads/2020/04/teplits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5" y="916005"/>
            <a:ext cx="4041940" cy="246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bject 23">
            <a:extLst>
              <a:ext uri="{FF2B5EF4-FFF2-40B4-BE49-F238E27FC236}">
                <a16:creationId xmlns="" xmlns:a16="http://schemas.microsoft.com/office/drawing/2014/main" id="{F6CDC04A-82DB-42A4-B4E0-5AF58BFE0D58}"/>
              </a:ext>
            </a:extLst>
          </p:cNvPr>
          <p:cNvSpPr txBox="1"/>
          <p:nvPr/>
        </p:nvSpPr>
        <p:spPr>
          <a:xfrm>
            <a:off x="8396347" y="1021932"/>
            <a:ext cx="555482" cy="238035"/>
          </a:xfrm>
          <a:prstGeom prst="rect">
            <a:avLst/>
          </a:prstGeom>
        </p:spPr>
        <p:txBody>
          <a:bodyPr vert="horz" wrap="square" lIns="0" tIns="14118" rIns="0" bIns="0" rtlCol="0">
            <a:spAutoFit/>
          </a:bodyPr>
          <a:lstStyle/>
          <a:p>
            <a:pPr marL="58643" marR="0" lvl="0" indent="0" algn="l" defTabSz="457200" rtl="0" eaLnBrk="1" fontAlgn="auto" latinLnBrk="0" hangingPunct="1">
              <a:lnSpc>
                <a:spcPct val="100000"/>
              </a:lnSpc>
              <a:spcBef>
                <a:spcPts val="11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54" b="0" i="0" u="none" strike="noStrike" kern="1200" cap="none" spc="3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ExtraBold"/>
              </a:rPr>
              <a:t>19</a:t>
            </a:r>
            <a:r>
              <a:rPr kumimoji="0" sz="1454" b="0" i="0" u="none" strike="noStrike" kern="1200" cap="none" spc="3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ExtraBold"/>
              </a:rPr>
              <a:t>%</a:t>
            </a:r>
            <a:endParaRPr kumimoji="0" sz="81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35" name="Номер слайда 5">
            <a:extLst>
              <a:ext uri="{FF2B5EF4-FFF2-40B4-BE49-F238E27FC236}">
                <a16:creationId xmlns="" xmlns:a16="http://schemas.microsoft.com/office/drawing/2014/main" id="{2B7D2FB8-3055-4925-AD96-5DE0877AC3BD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47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198855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347725" y="1804924"/>
            <a:ext cx="4478429" cy="297005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202445"/>
            <a:ext cx="9067403" cy="623029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Организация крупного предприятия по глубокой переработке древесины: производство плит, </a:t>
            </a:r>
            <a:r>
              <a:rPr lang="ru-RU" sz="1985" dirty="0" err="1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декинга</a:t>
            </a: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, мебельного щита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09763" y="1448236"/>
            <a:ext cx="1007182" cy="28755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0504" marR="4791" lvl="0" indent="-10504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kumimoji="0" sz="895" b="0" i="0" u="none" strike="noStrike" kern="1200" cap="none" spc="-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4933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2493" y="933124"/>
            <a:ext cx="301795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9162" marR="0" lvl="0" indent="0" algn="l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65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l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kumimoji="0" sz="895" b="0" i="0" u="none" strike="noStrike" kern="1200" cap="none" spc="33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5020" y="1431062"/>
            <a:ext cx="907182" cy="1498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4139" y="913406"/>
            <a:ext cx="728141" cy="455687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48013" y="933318"/>
            <a:ext cx="73154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750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97972" y="1431109"/>
            <a:ext cx="676046" cy="300377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kumimoji="0" lang="ru-RU" sz="895" b="0" i="0" u="none" strike="noStrike" kern="1200" cap="none" spc="-62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kumimoji="0" lang="ru-RU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84 мес.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71848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15287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90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35022" y="1431066"/>
            <a:ext cx="858680" cy="266800"/>
          </a:xfrm>
          <a:prstGeom prst="rect">
            <a:avLst/>
          </a:prstGeom>
        </p:spPr>
        <p:txBody>
          <a:bodyPr vert="horz" wrap="square" lIns="0" tIns="34731" rIns="0" bIns="0" rtlCol="0">
            <a:spAutoFit/>
          </a:bodyPr>
          <a:lstStyle/>
          <a:p>
            <a:pPr marL="0" marR="4791" lvl="0" indent="12255" algn="ctr" defTabSz="457200" rtl="0" eaLnBrk="1" fontAlgn="auto" latinLnBrk="0" hangingPunct="1">
              <a:lnSpc>
                <a:spcPts val="895"/>
              </a:lnSpc>
              <a:spcBef>
                <a:spcPts val="2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kumimoji="0" lang="ru-RU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037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43818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35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71856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0079" y="2203524"/>
            <a:ext cx="5399994" cy="962289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Организация глубокой переработки древесины, заготавливаемой местными компаниями, с выпуском мебельного щита, плит, а так же элементов и готовых компонентов мебели на основе контрактного производства для крупных производителей в Тюменской области и РФ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Продукцией могут быть мебельный щит, плита, элементы лестниц, доска пола, плоские обшивки, террасная доска, мебельные фасады по контрактному производству (объем производства до 20 тыс. м. куб. в год);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Дополнительным видом производимой продукции в перспективе может быть мебель – потребует масштабирования производства, увеличения площадей.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03420" y="3729261"/>
            <a:ext cx="4010602" cy="1245867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Сырьевой ресурс: с учетом транспортной доступности возможный ежегодный объем заготовки древесины в Тюменской области - 5,8 млн. м. куб. 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Участок для размещения предприятия с подведенными коммуникациями и примыканием к транспортной сети: 1,2 Га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Обеспечение сырьем: в Уватском МР заготовкой леса занимаются 17 предприятий (за первое полугодие 2019 года они заготовили 37 тыс. куб. м. деловой древесины и 3 тысячи куб. м. пиломатериала)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132 человека, местные кадры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привлечение технологов с действующих производств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08130" y="3727661"/>
            <a:ext cx="5363939" cy="1256146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 данным </a:t>
            </a:r>
            <a:r>
              <a:rPr kumimoji="0" lang="ru-RU" sz="8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Indufor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</a:t>
            </a:r>
            <a:r>
              <a:rPr kumimoji="0" lang="ru-RU" sz="8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Group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, рост мирового спроса на древесную продукцию в следующие пять лет составит 3-5%, в том числе за счёт общественной и государственной поддержки деревянного домостроения, как малоэтажного, так и высотного.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2019 году была начата государственная поддержка организаций, реализующих корпоративные программы повышения конкурентоспособности (КППК), что также ориентирует лесную промышленность на углубленную переработку древесины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Академия конъюнктуры промышленных рынков: общий потенциал потребления мебельного щита в России составляет 3,1 млн. м. куб (по УФО – 193 тыс. м. куб.).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Наличие высокого экспортного спроса на продукцию глубокой переработки древесины.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775021" y="5287356"/>
            <a:ext cx="5683248" cy="586708"/>
          </a:xfrm>
          <a:prstGeom prst="rect">
            <a:avLst/>
          </a:prstGeom>
        </p:spPr>
        <p:txBody>
          <a:bodyPr vert="horz" wrap="square" lIns="0" tIns="62874" rIns="0" bIns="0" rtlCol="0">
            <a:spAutoFit/>
          </a:bodyPr>
          <a:lstStyle/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ООО «</a:t>
            </a:r>
            <a:r>
              <a:rPr kumimoji="0" lang="ru-RU" sz="850" b="0" i="0" u="none" strike="noStrike" kern="1200" cap="none" spc="4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Ровиал</a:t>
            </a: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 ООО «</a:t>
            </a:r>
            <a:r>
              <a:rPr kumimoji="0" lang="ru-RU" sz="850" b="0" i="0" u="none" strike="noStrike" kern="1200" cap="none" spc="4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Уватлес</a:t>
            </a: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 ООО «</a:t>
            </a:r>
            <a:r>
              <a:rPr kumimoji="0" lang="ru-RU" sz="850" b="0" i="0" u="none" strike="noStrike" kern="1200" cap="none" spc="4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Уватстройиндустрия</a:t>
            </a: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 ООО «Березка»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IKEA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Leroy Merlin</a:t>
            </a:r>
            <a:endParaRPr kumimoji="0" lang="ru-RU" sz="850" b="0" i="0" u="none" strike="noStrike" kern="1200" cap="none" spc="4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«Строительный двор»</a:t>
            </a:r>
          </a:p>
        </p:txBody>
      </p:sp>
      <p:sp>
        <p:nvSpPr>
          <p:cNvPr id="2" name="object 2"/>
          <p:cNvSpPr/>
          <p:nvPr/>
        </p:nvSpPr>
        <p:spPr>
          <a:xfrm>
            <a:off x="309527" y="5926114"/>
            <a:ext cx="10083800" cy="297005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371" y="5952807"/>
            <a:ext cx="278801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Государственная </a:t>
            </a:r>
            <a:r>
              <a:rPr kumimoji="0" sz="132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поддержка</a:t>
            </a:r>
            <a:endParaRPr kumimoji="0" sz="132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614" y="6286467"/>
            <a:ext cx="4531234" cy="69080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с подведенными коммуникациями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подведение коммуникаций на основе ГЧП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МЧП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оборудования, строительство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гарантий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налоговых преференций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615744" y="6286468"/>
            <a:ext cx="4284066" cy="283578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Решение вопросов с СПО о кадровом обеспечении предприятия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Организация переговоров с потенциальными партнерами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51" name="object 36">
            <a:extLst>
              <a:ext uri="{FF2B5EF4-FFF2-40B4-BE49-F238E27FC236}">
                <a16:creationId xmlns="" xmlns:a16="http://schemas.microsoft.com/office/drawing/2014/main" id="{6542E43A-3CBC-46BC-A5CE-697B7BE0F6F3}"/>
              </a:ext>
            </a:extLst>
          </p:cNvPr>
          <p:cNvSpPr txBox="1"/>
          <p:nvPr/>
        </p:nvSpPr>
        <p:spPr>
          <a:xfrm>
            <a:off x="4893424" y="3464895"/>
            <a:ext cx="3742502" cy="237598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2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kumimoji="0" sz="84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2" name="object 34">
            <a:extLst>
              <a:ext uri="{FF2B5EF4-FFF2-40B4-BE49-F238E27FC236}">
                <a16:creationId xmlns="" xmlns:a16="http://schemas.microsoft.com/office/drawing/2014/main" id="{94081892-E1FF-4AC9-BA73-EFD061E360E2}"/>
              </a:ext>
            </a:extLst>
          </p:cNvPr>
          <p:cNvSpPr txBox="1"/>
          <p:nvPr/>
        </p:nvSpPr>
        <p:spPr>
          <a:xfrm>
            <a:off x="689664" y="3460832"/>
            <a:ext cx="3785617" cy="227318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4" name="object 37">
            <a:extLst>
              <a:ext uri="{FF2B5EF4-FFF2-40B4-BE49-F238E27FC236}">
                <a16:creationId xmlns="" xmlns:a16="http://schemas.microsoft.com/office/drawing/2014/main" id="{510CBC30-5FDD-44C3-9828-1E4A9EB069DA}"/>
              </a:ext>
            </a:extLst>
          </p:cNvPr>
          <p:cNvSpPr txBox="1"/>
          <p:nvPr/>
        </p:nvSpPr>
        <p:spPr>
          <a:xfrm>
            <a:off x="4897016" y="5018356"/>
            <a:ext cx="4102981" cy="267225"/>
          </a:xfrm>
          <a:prstGeom prst="rect">
            <a:avLst/>
          </a:prstGeom>
        </p:spPr>
        <p:txBody>
          <a:bodyPr vert="horz" wrap="square" lIns="0" tIns="63473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5" name="object 3">
            <a:extLst>
              <a:ext uri="{FF2B5EF4-FFF2-40B4-BE49-F238E27FC236}">
                <a16:creationId xmlns="" xmlns:a16="http://schemas.microsoft.com/office/drawing/2014/main" id="{52B1B029-71EF-4DF0-A01A-A436510B9A7C}"/>
              </a:ext>
            </a:extLst>
          </p:cNvPr>
          <p:cNvSpPr txBox="1"/>
          <p:nvPr/>
        </p:nvSpPr>
        <p:spPr>
          <a:xfrm>
            <a:off x="4848013" y="1822621"/>
            <a:ext cx="129580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Суть</a:t>
            </a:r>
            <a:r>
              <a:rPr kumimoji="0" sz="1320" b="1" i="0" u="none" strike="noStrike" kern="1200" cap="none" spc="-23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1320" b="1" i="0" u="none" strike="noStrike" kern="1200" cap="none" spc="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проекта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="" xmlns:a16="http://schemas.microsoft.com/office/drawing/2014/main" id="{0384A0FB-551D-4F8B-A192-7A066156836A}"/>
              </a:ext>
            </a:extLst>
          </p:cNvPr>
          <p:cNvSpPr txBox="1"/>
          <p:nvPr/>
        </p:nvSpPr>
        <p:spPr>
          <a:xfrm>
            <a:off x="8339256" y="992103"/>
            <a:ext cx="612573" cy="262392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64672" marR="0" lvl="0" indent="0" algn="l" defTabSz="457200" rtl="0" eaLnBrk="1" fontAlgn="auto" latinLnBrk="0" hangingPunct="1">
              <a:lnSpc>
                <a:spcPct val="100000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19</a:t>
            </a:r>
            <a:r>
              <a:rPr kumimoji="0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7" name="object 23">
            <a:extLst>
              <a:ext uri="{FF2B5EF4-FFF2-40B4-BE49-F238E27FC236}">
                <a16:creationId xmlns="" xmlns:a16="http://schemas.microsoft.com/office/drawing/2014/main" id="{BBF9D4E3-3342-45C1-B118-B45AD07C706A}"/>
              </a:ext>
            </a:extLst>
          </p:cNvPr>
          <p:cNvSpPr txBox="1"/>
          <p:nvPr/>
        </p:nvSpPr>
        <p:spPr>
          <a:xfrm>
            <a:off x="8339256" y="1443757"/>
            <a:ext cx="612573" cy="153451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15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kumimoji="0" sz="895" b="0" i="0" u="none" strike="noStrike" kern="1200" cap="none" spc="-66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pic>
        <p:nvPicPr>
          <p:cNvPr id="2050" name="Picture 2" descr="https://club.mmkc.su/uploads/monthly_2019_01/%D0%92_%D0%A1%D0%B2%D0%B5%D1%80%D0%B4%D0%BB%D0%BE%D0%B2%D1%81%D0%BA%D0%BE%D0%B9_%D0%BE%D0%B1%D0%BB%D0%B0%D1%81%D1%82%D0%B8_%D0%BF%D0%BE%D1%8F%D0%B2%D1%8F%D1%82%D1%81%D1%8F_%D1%82%D1%80%D0%B8_%D0%BD%D0%BE%D0%B2%D1%8B%D1%85_%D0%B4%D0%B5%D1%80%D0%B5%D0%B2%D0%BE%D0%BE%D0%B1%D1%80%D0%B0%D0%B1%D0%B0%D1%82%D1%8B%D0%B2%D0%B0%D1%8E%D1%89%D0%B8%D1%85_%D0%BF%D1%80%D0%BE%D0%B8%D0%B7%D0%B2%D0%BE%D0%B4%D1%81%D1%82%D0%B2%D0%B0.png.fa7c5e86f6c307ddb650a690ee8bdb3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41" y="914412"/>
            <a:ext cx="4046984" cy="246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Номер слайда 5">
            <a:extLst>
              <a:ext uri="{FF2B5EF4-FFF2-40B4-BE49-F238E27FC236}">
                <a16:creationId xmlns="" xmlns:a16="http://schemas.microsoft.com/office/drawing/2014/main" id="{F5733A0A-63F7-4382-9F84-AE9763C084AD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48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09399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347725" y="1804924"/>
            <a:ext cx="4478429" cy="297005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78"/>
            <a:ext cx="8455232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Предприятие крупного мясного животноводства – КРС, выпасная технология 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09763" y="1448236"/>
            <a:ext cx="1007182" cy="28755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0504" marR="4791" lvl="0" indent="-10504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kumimoji="0" sz="895" b="0" i="0" u="none" strike="noStrike" kern="1200" cap="none" spc="-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4933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2493" y="933124"/>
            <a:ext cx="301795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9162" marR="0" lvl="0" indent="0" algn="l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60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l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95" b="0" i="0" u="none" strike="noStrike" kern="1200" cap="none" spc="1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14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kumimoji="0" sz="895" b="0" i="0" u="none" strike="noStrike" kern="1200" cap="none" spc="33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5020" y="1431062"/>
            <a:ext cx="907182" cy="1498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4139" y="913406"/>
            <a:ext cx="728141" cy="455687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64139" y="933318"/>
            <a:ext cx="715420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103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97972" y="1431109"/>
            <a:ext cx="676046" cy="300377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kumimoji="0" lang="ru-RU" sz="895" b="0" i="0" u="none" strike="noStrike" kern="1200" cap="none" spc="-62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kumimoji="0" lang="ru-RU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мес.</a:t>
            </a:r>
            <a:r>
              <a:rPr kumimoji="0" sz="895" b="0" i="0" u="none" strike="noStrike" kern="1200" cap="none" spc="-4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71848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23033" y="933124"/>
            <a:ext cx="650984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14,5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35022" y="1431066"/>
            <a:ext cx="858680" cy="266800"/>
          </a:xfrm>
          <a:prstGeom prst="rect">
            <a:avLst/>
          </a:prstGeom>
        </p:spPr>
        <p:txBody>
          <a:bodyPr vert="horz" wrap="square" lIns="0" tIns="34731" rIns="0" bIns="0" rtlCol="0">
            <a:spAutoFit/>
          </a:bodyPr>
          <a:lstStyle/>
          <a:p>
            <a:pPr marL="0" marR="4791" lvl="0" indent="12255" algn="ctr" defTabSz="457200" rtl="0" eaLnBrk="1" fontAlgn="auto" latinLnBrk="0" hangingPunct="1">
              <a:lnSpc>
                <a:spcPts val="895"/>
              </a:lnSpc>
              <a:spcBef>
                <a:spcPts val="2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kumimoji="0" lang="ru-RU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-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0379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43818" y="933124"/>
            <a:ext cx="441316" cy="374794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48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8,4</a:t>
            </a:r>
            <a:endParaRPr kumimoji="0" sz="16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0" marR="0" lvl="0" indent="0" algn="ctr" defTabSz="457200" rtl="0" eaLnBrk="1" fontAlgn="auto" latinLnBrk="0" hangingPunct="1">
              <a:lnSpc>
                <a:spcPts val="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kumimoji="0" sz="895" b="0" i="0" u="none" strike="noStrike" kern="1200" cap="none" spc="-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71856" y="913406"/>
            <a:ext cx="728141" cy="455089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99657" y="2192395"/>
            <a:ext cx="5464302" cy="105853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Строительство и организация работы животноводческого комплекса (КРС мясного направления, на 400 голов маточного стада); планируется постепенное увеличение динамики поголовья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Формат деятельности: откорм и убой бычков примерно в 16 месячном  возрасте (но, не менее 450 кг. в живом весе), с дальнейшей первичной переработкой и реализацией мяса (туши, полутуши, четвертины)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Предусмотрен собственный мясной цех (производительность по сырью: 16 голов/смена).  Он буден организован на основе модульного сооружения, включающего: забой животного, первичную обработку и хранение мяса</a:t>
            </a:r>
          </a:p>
          <a:p>
            <a:pPr marL="173655" marR="11557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-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перспективе возможна организация взаимодействия с КФХ и ЛПХ: снабжение стандартизованными кормами, скотом, технологическое консультирование, и др. – предприятие выступит интегратором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66952" y="3751308"/>
            <a:ext cx="4031029" cy="1332236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Земельный участок: под кормовую базу – до 2,4 тыс. Га; площадь под объекты животноводческого комплекса – 1 Га, с подведенными коммуникациями (электроэнергия КТП - 450 кВт, водоснабжение – обустройство скважины, разводка сетей водопровода, канализации, теплоснабжение - для обеспечения теплом (родильного отделения, лаборатории, АБК) – биореактор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Модульный  мясной цех (сырье - 16 голов в смену), укомплектованный лабораторией; специализированный автомобиль для доставки охлажденной продукции - рефрижератор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45 человек, местные кадры</a:t>
            </a:r>
          </a:p>
          <a:p>
            <a:pPr marL="176050" marR="4791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поставщик модульного оборудования; приглашенный технолог</a:t>
            </a: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99656" y="3861654"/>
            <a:ext cx="5464302" cy="950101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Объем производимой говядины из скота, выращиваемого сельхоз организациями и крестьянско-фермерскими хозяйствами - 786,3 тыс. тонн; перспектива роста рынка говядины по Тюменской области – 25,2 тыс. тонн. Планируемое производство (на начальном этапе - 1,3 тыс. тонн в год) – незначительно в масштабах области, что дает стабильный рынок сбыта мясной продукции непосредственно на данной территории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Северные региона – ХМАО, ЯНАО – представляют собой стабильный и растущий рынок сбыта мяса</a:t>
            </a:r>
          </a:p>
          <a:p>
            <a:pPr marL="176649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Уровень производства мяса (в живом весе) в Тюменской области в 1,2 раза больше (2 место), чем по УрФО в целом – здесь сосредоточены значительные квалификационные ресурсы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699655" y="5158464"/>
            <a:ext cx="5200155" cy="606457"/>
          </a:xfrm>
          <a:prstGeom prst="rect">
            <a:avLst/>
          </a:prstGeom>
        </p:spPr>
        <p:txBody>
          <a:bodyPr vert="horz" wrap="square" lIns="0" tIns="62874" rIns="0" bIns="0" rtlCol="0">
            <a:spAutoFit/>
          </a:bodyPr>
          <a:lstStyle/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АО «</a:t>
            </a:r>
            <a:r>
              <a:rPr kumimoji="0" lang="ru-RU" sz="850" b="0" i="0" u="none" strike="noStrike" kern="1200" cap="none" spc="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Росагролизинг</a:t>
            </a: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»; компания «КОЛАКС», Москва; ООО «</a:t>
            </a:r>
            <a:r>
              <a:rPr kumimoji="0" lang="ru-RU" sz="850" b="0" i="0" u="none" strike="noStrike" kern="1200" cap="none" spc="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Иглус</a:t>
            </a: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 Москва.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Федеральные и региональные торговые сети</a:t>
            </a:r>
          </a:p>
          <a:p>
            <a:pPr marL="173655" marR="849709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15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85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Оптовые торговые компании, обеспечивающие сезонный завоз продукции в труднодоступные районы ХМАО и ЯНАО</a:t>
            </a:r>
          </a:p>
        </p:txBody>
      </p:sp>
      <p:sp>
        <p:nvSpPr>
          <p:cNvPr id="2" name="object 2"/>
          <p:cNvSpPr/>
          <p:nvPr/>
        </p:nvSpPr>
        <p:spPr>
          <a:xfrm>
            <a:off x="309527" y="5926114"/>
            <a:ext cx="10083800" cy="297005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371" y="5952807"/>
            <a:ext cx="278801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Государственная </a:t>
            </a:r>
            <a:r>
              <a:rPr kumimoji="0" sz="132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поддержка</a:t>
            </a:r>
            <a:endParaRPr kumimoji="0" sz="132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614" y="6286468"/>
            <a:ext cx="4531234" cy="7969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участка и подведенными коммуникациями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подведение коммуникаций на основе ГЧП 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 </a:t>
            </a: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МЧП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 сельскохозяйственного назначения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оборудования, специализированной техники, строительство</a:t>
            </a:r>
          </a:p>
          <a:p>
            <a:pPr marL="161678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целевых займов / предоставления гарантий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615744" y="6286468"/>
            <a:ext cx="4284066" cy="796923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части процентной ставки по инвестиционным и краткосрочным кредитам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Организационная поддержка при получении необходимой разрешительно документации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Субсидии на кг реализованной продукции</a:t>
            </a:r>
          </a:p>
          <a:p>
            <a:pPr marL="173655" marR="0" lvl="0" indent="-1616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+mn-cs"/>
              </a:rPr>
              <a:t>Помощь в подготовки кадров</a:t>
            </a:r>
          </a:p>
        </p:txBody>
      </p:sp>
      <p:sp>
        <p:nvSpPr>
          <p:cNvPr id="51" name="object 36">
            <a:extLst>
              <a:ext uri="{FF2B5EF4-FFF2-40B4-BE49-F238E27FC236}">
                <a16:creationId xmlns="" xmlns:a16="http://schemas.microsoft.com/office/drawing/2014/main" id="{6542E43A-3CBC-46BC-A5CE-697B7BE0F6F3}"/>
              </a:ext>
            </a:extLst>
          </p:cNvPr>
          <p:cNvSpPr txBox="1"/>
          <p:nvPr/>
        </p:nvSpPr>
        <p:spPr>
          <a:xfrm>
            <a:off x="4864140" y="3573256"/>
            <a:ext cx="3742502" cy="237598"/>
          </a:xfrm>
          <a:prstGeom prst="rect">
            <a:avLst/>
          </a:prstGeom>
        </p:spPr>
        <p:txBody>
          <a:bodyPr vert="horz" wrap="square" lIns="0" tIns="3413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2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kumimoji="0" sz="84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2" name="object 34">
            <a:extLst>
              <a:ext uri="{FF2B5EF4-FFF2-40B4-BE49-F238E27FC236}">
                <a16:creationId xmlns="" xmlns:a16="http://schemas.microsoft.com/office/drawing/2014/main" id="{94081892-E1FF-4AC9-BA73-EFD061E360E2}"/>
              </a:ext>
            </a:extLst>
          </p:cNvPr>
          <p:cNvSpPr txBox="1"/>
          <p:nvPr/>
        </p:nvSpPr>
        <p:spPr>
          <a:xfrm>
            <a:off x="628648" y="3505420"/>
            <a:ext cx="3785617" cy="227318"/>
          </a:xfrm>
          <a:prstGeom prst="rect">
            <a:avLst/>
          </a:prstGeom>
        </p:spPr>
        <p:txBody>
          <a:bodyPr vert="horz" wrap="square" lIns="0" tIns="23952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4" name="object 37">
            <a:extLst>
              <a:ext uri="{FF2B5EF4-FFF2-40B4-BE49-F238E27FC236}">
                <a16:creationId xmlns="" xmlns:a16="http://schemas.microsoft.com/office/drawing/2014/main" id="{510CBC30-5FDD-44C3-9828-1E4A9EB069DA}"/>
              </a:ext>
            </a:extLst>
          </p:cNvPr>
          <p:cNvSpPr txBox="1"/>
          <p:nvPr/>
        </p:nvSpPr>
        <p:spPr>
          <a:xfrm>
            <a:off x="4839752" y="4869052"/>
            <a:ext cx="4102981" cy="267225"/>
          </a:xfrm>
          <a:prstGeom prst="rect">
            <a:avLst/>
          </a:prstGeom>
        </p:spPr>
        <p:txBody>
          <a:bodyPr vert="horz" wrap="square" lIns="0" tIns="63473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5" name="object 3">
            <a:extLst>
              <a:ext uri="{FF2B5EF4-FFF2-40B4-BE49-F238E27FC236}">
                <a16:creationId xmlns="" xmlns:a16="http://schemas.microsoft.com/office/drawing/2014/main" id="{52B1B029-71EF-4DF0-A01A-A436510B9A7C}"/>
              </a:ext>
            </a:extLst>
          </p:cNvPr>
          <p:cNvSpPr txBox="1"/>
          <p:nvPr/>
        </p:nvSpPr>
        <p:spPr>
          <a:xfrm>
            <a:off x="4848013" y="1822621"/>
            <a:ext cx="1295805" cy="215225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/>
          <a:p>
            <a:pPr marL="11976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20" b="1" i="0" u="none" strike="noStrike" kern="1200" cap="none" spc="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Суть</a:t>
            </a:r>
            <a:r>
              <a:rPr kumimoji="0" sz="1320" b="1" i="0" u="none" strike="noStrike" kern="1200" cap="none" spc="-23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1320" b="1" i="0" u="none" strike="noStrike" kern="1200" cap="none" spc="1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проекта</a:t>
            </a:r>
            <a:endParaRPr kumimoji="0" sz="13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="" xmlns:a16="http://schemas.microsoft.com/office/drawing/2014/main" id="{0384A0FB-551D-4F8B-A192-7A066156836A}"/>
              </a:ext>
            </a:extLst>
          </p:cNvPr>
          <p:cNvSpPr txBox="1"/>
          <p:nvPr/>
        </p:nvSpPr>
        <p:spPr>
          <a:xfrm>
            <a:off x="8298298" y="992103"/>
            <a:ext cx="701699" cy="262392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64672" marR="0" lvl="0" indent="0" algn="ctr" defTabSz="457200" rtl="0" eaLnBrk="1" fontAlgn="auto" latinLnBrk="0" hangingPunct="1">
              <a:lnSpc>
                <a:spcPct val="100000"/>
              </a:lnSpc>
              <a:spcBef>
                <a:spcPts val="1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7,9</a:t>
            </a:r>
            <a:r>
              <a:rPr kumimoji="0" sz="1603" b="0" i="0" u="none" strike="noStrike" kern="1200" cap="none" spc="37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7" name="object 23">
            <a:extLst>
              <a:ext uri="{FF2B5EF4-FFF2-40B4-BE49-F238E27FC236}">
                <a16:creationId xmlns="" xmlns:a16="http://schemas.microsoft.com/office/drawing/2014/main" id="{BBF9D4E3-3342-45C1-B118-B45AD07C706A}"/>
              </a:ext>
            </a:extLst>
          </p:cNvPr>
          <p:cNvSpPr txBox="1"/>
          <p:nvPr/>
        </p:nvSpPr>
        <p:spPr>
          <a:xfrm>
            <a:off x="8339256" y="1443757"/>
            <a:ext cx="612573" cy="153451"/>
          </a:xfrm>
          <a:prstGeom prst="rect">
            <a:avLst/>
          </a:prstGeom>
        </p:spPr>
        <p:txBody>
          <a:bodyPr vert="horz" wrap="square" lIns="0" tIns="15569" rIns="0" bIns="0" rtlCol="0">
            <a:spAutoFit/>
          </a:bodyPr>
          <a:lstStyle/>
          <a:p>
            <a:pPr marL="11976" marR="0" lvl="0" indent="0" algn="ctr" defTabSz="457200" rtl="0" eaLnBrk="1" fontAlgn="auto" latinLnBrk="0" hangingPunct="1">
              <a:lnSpc>
                <a:spcPct val="100000"/>
              </a:lnSpc>
              <a:spcBef>
                <a:spcPts val="15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kumimoji="0" sz="895" b="0" i="0" u="none" strike="noStrike" kern="1200" cap="none" spc="-66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kumimoji="0" sz="895" b="0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kumimoji="0" sz="8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pic>
        <p:nvPicPr>
          <p:cNvPr id="3074" name="Picture 2" descr="https://smollenta.ru/uploads/posts/2016-08/1470410659_mir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1" y="909619"/>
            <a:ext cx="4042943" cy="24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Номер слайда 5">
            <a:extLst>
              <a:ext uri="{FF2B5EF4-FFF2-40B4-BE49-F238E27FC236}">
                <a16:creationId xmlns="" xmlns:a16="http://schemas.microsoft.com/office/drawing/2014/main" id="{30C10601-91DD-45FC-B5C2-536306242184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49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10888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3325" y="1171801"/>
            <a:ext cx="6776720" cy="410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065"/>
              </a:lnSpc>
              <a:spcBef>
                <a:spcPts val="100"/>
              </a:spcBef>
            </a:pPr>
            <a:r>
              <a:rPr lang="ru-RU" sz="2600" spc="10" dirty="0">
                <a:solidFill>
                  <a:srgbClr val="FFDE16"/>
                </a:solidFill>
                <a:latin typeface="+mj-lt"/>
                <a:cs typeface="Montserrat"/>
              </a:rPr>
              <a:t>СЕТЕВЫЕ (МЕЖМУНИЦИПАЛЬНЫЕ) ПРОЕКТЫ</a:t>
            </a:r>
            <a:endParaRPr sz="2600" dirty="0">
              <a:latin typeface="+mj-l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702" y="904229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3459" y="5647679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13"/>
                </a:lnTo>
                <a:lnTo>
                  <a:pt x="945083" y="463613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12700" y="2955688"/>
            <a:ext cx="10717530" cy="2403475"/>
            <a:chOff x="-12700" y="2955688"/>
            <a:chExt cx="10717530" cy="2403475"/>
          </a:xfrm>
        </p:grpSpPr>
        <p:sp>
          <p:nvSpPr>
            <p:cNvPr id="7" name="object 7"/>
            <p:cNvSpPr/>
            <p:nvPr/>
          </p:nvSpPr>
          <p:spPr>
            <a:xfrm>
              <a:off x="1944913" y="415867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46939" y="415867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222834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158538" y="2968388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1187462" y="0"/>
                  </a:move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158538" y="2968388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0" y="1187462"/>
                  </a:move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E6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971215"/>
              <a:ext cx="1946275" cy="2375535"/>
            </a:xfrm>
            <a:custGeom>
              <a:avLst/>
              <a:gdLst/>
              <a:ahLst/>
              <a:cxnLst/>
              <a:rect l="l" t="t" r="r" b="b"/>
              <a:pathLst>
                <a:path w="1946275" h="2375535">
                  <a:moveTo>
                    <a:pt x="0" y="2101225"/>
                  </a:moveTo>
                  <a:lnTo>
                    <a:pt x="35693" y="2129771"/>
                  </a:lnTo>
                  <a:lnTo>
                    <a:pt x="71537" y="2156251"/>
                  </a:lnTo>
                  <a:lnTo>
                    <a:pt x="108391" y="2181401"/>
                  </a:lnTo>
                  <a:lnTo>
                    <a:pt x="146220" y="2205185"/>
                  </a:lnTo>
                  <a:lnTo>
                    <a:pt x="184990" y="2227569"/>
                  </a:lnTo>
                  <a:lnTo>
                    <a:pt x="224663" y="2248516"/>
                  </a:lnTo>
                  <a:lnTo>
                    <a:pt x="265206" y="2267991"/>
                  </a:lnTo>
                  <a:lnTo>
                    <a:pt x="306582" y="2285958"/>
                  </a:lnTo>
                  <a:lnTo>
                    <a:pt x="348756" y="2302383"/>
                  </a:lnTo>
                  <a:lnTo>
                    <a:pt x="391692" y="2317230"/>
                  </a:lnTo>
                  <a:lnTo>
                    <a:pt x="435356" y="2330462"/>
                  </a:lnTo>
                  <a:lnTo>
                    <a:pt x="479711" y="2342046"/>
                  </a:lnTo>
                  <a:lnTo>
                    <a:pt x="524721" y="2351944"/>
                  </a:lnTo>
                  <a:lnTo>
                    <a:pt x="570353" y="2360123"/>
                  </a:lnTo>
                  <a:lnTo>
                    <a:pt x="616569" y="2366545"/>
                  </a:lnTo>
                  <a:lnTo>
                    <a:pt x="663336" y="2371177"/>
                  </a:lnTo>
                  <a:lnTo>
                    <a:pt x="710616" y="2373982"/>
                  </a:lnTo>
                  <a:lnTo>
                    <a:pt x="758375" y="2374925"/>
                  </a:lnTo>
                  <a:lnTo>
                    <a:pt x="806134" y="2373982"/>
                  </a:lnTo>
                  <a:lnTo>
                    <a:pt x="853414" y="2371177"/>
                  </a:lnTo>
                  <a:lnTo>
                    <a:pt x="900180" y="2366545"/>
                  </a:lnTo>
                  <a:lnTo>
                    <a:pt x="946397" y="2360123"/>
                  </a:lnTo>
                  <a:lnTo>
                    <a:pt x="992028" y="2351944"/>
                  </a:lnTo>
                  <a:lnTo>
                    <a:pt x="1037039" y="2342046"/>
                  </a:lnTo>
                  <a:lnTo>
                    <a:pt x="1081394" y="2330462"/>
                  </a:lnTo>
                  <a:lnTo>
                    <a:pt x="1125058" y="2317230"/>
                  </a:lnTo>
                  <a:lnTo>
                    <a:pt x="1167994" y="2302383"/>
                  </a:lnTo>
                  <a:lnTo>
                    <a:pt x="1210168" y="2285958"/>
                  </a:lnTo>
                  <a:lnTo>
                    <a:pt x="1251544" y="2267991"/>
                  </a:lnTo>
                  <a:lnTo>
                    <a:pt x="1292086" y="2248516"/>
                  </a:lnTo>
                  <a:lnTo>
                    <a:pt x="1331760" y="2227569"/>
                  </a:lnTo>
                  <a:lnTo>
                    <a:pt x="1370530" y="2205185"/>
                  </a:lnTo>
                  <a:lnTo>
                    <a:pt x="1408359" y="2181401"/>
                  </a:lnTo>
                  <a:lnTo>
                    <a:pt x="1445213" y="2156251"/>
                  </a:lnTo>
                  <a:lnTo>
                    <a:pt x="1481057" y="2129771"/>
                  </a:lnTo>
                  <a:lnTo>
                    <a:pt x="1515854" y="2101996"/>
                  </a:lnTo>
                  <a:lnTo>
                    <a:pt x="1549570" y="2072963"/>
                  </a:lnTo>
                  <a:lnTo>
                    <a:pt x="1582168" y="2042705"/>
                  </a:lnTo>
                  <a:lnTo>
                    <a:pt x="1613614" y="2011260"/>
                  </a:lnTo>
                  <a:lnTo>
                    <a:pt x="1643871" y="1978662"/>
                  </a:lnTo>
                  <a:lnTo>
                    <a:pt x="1672905" y="1944947"/>
                  </a:lnTo>
                  <a:lnTo>
                    <a:pt x="1700680" y="1910150"/>
                  </a:lnTo>
                  <a:lnTo>
                    <a:pt x="1727160" y="1874306"/>
                  </a:lnTo>
                  <a:lnTo>
                    <a:pt x="1752310" y="1837452"/>
                  </a:lnTo>
                  <a:lnTo>
                    <a:pt x="1776095" y="1799622"/>
                  </a:lnTo>
                  <a:lnTo>
                    <a:pt x="1798479" y="1760853"/>
                  </a:lnTo>
                  <a:lnTo>
                    <a:pt x="1819426" y="1721179"/>
                  </a:lnTo>
                  <a:lnTo>
                    <a:pt x="1838901" y="1680637"/>
                  </a:lnTo>
                  <a:lnTo>
                    <a:pt x="1856869" y="1639260"/>
                  </a:lnTo>
                  <a:lnTo>
                    <a:pt x="1873294" y="1597086"/>
                  </a:lnTo>
                  <a:lnTo>
                    <a:pt x="1888141" y="1554150"/>
                  </a:lnTo>
                  <a:lnTo>
                    <a:pt x="1901374" y="1510486"/>
                  </a:lnTo>
                  <a:lnTo>
                    <a:pt x="1912958" y="1466131"/>
                  </a:lnTo>
                  <a:lnTo>
                    <a:pt x="1922857" y="1421119"/>
                  </a:lnTo>
                  <a:lnTo>
                    <a:pt x="1931035" y="1375487"/>
                  </a:lnTo>
                  <a:lnTo>
                    <a:pt x="1937458" y="1329270"/>
                  </a:lnTo>
                  <a:lnTo>
                    <a:pt x="1942090" y="1282503"/>
                  </a:lnTo>
                  <a:lnTo>
                    <a:pt x="1944895" y="1235222"/>
                  </a:lnTo>
                  <a:lnTo>
                    <a:pt x="1945838" y="1187462"/>
                  </a:lnTo>
                  <a:lnTo>
                    <a:pt x="1944895" y="1139703"/>
                  </a:lnTo>
                  <a:lnTo>
                    <a:pt x="1942090" y="1092423"/>
                  </a:lnTo>
                  <a:lnTo>
                    <a:pt x="1937458" y="1045657"/>
                  </a:lnTo>
                  <a:lnTo>
                    <a:pt x="1931035" y="999440"/>
                  </a:lnTo>
                  <a:lnTo>
                    <a:pt x="1922857" y="953809"/>
                  </a:lnTo>
                  <a:lnTo>
                    <a:pt x="1912958" y="908798"/>
                  </a:lnTo>
                  <a:lnTo>
                    <a:pt x="1901374" y="864443"/>
                  </a:lnTo>
                  <a:lnTo>
                    <a:pt x="1888141" y="820780"/>
                  </a:lnTo>
                  <a:lnTo>
                    <a:pt x="1873294" y="777843"/>
                  </a:lnTo>
                  <a:lnTo>
                    <a:pt x="1856869" y="735669"/>
                  </a:lnTo>
                  <a:lnTo>
                    <a:pt x="1838901" y="694293"/>
                  </a:lnTo>
                  <a:lnTo>
                    <a:pt x="1819426" y="653751"/>
                  </a:lnTo>
                  <a:lnTo>
                    <a:pt x="1798479" y="614077"/>
                  </a:lnTo>
                  <a:lnTo>
                    <a:pt x="1776095" y="575308"/>
                  </a:lnTo>
                  <a:lnTo>
                    <a:pt x="1752310" y="537478"/>
                  </a:lnTo>
                  <a:lnTo>
                    <a:pt x="1727160" y="500624"/>
                  </a:lnTo>
                  <a:lnTo>
                    <a:pt x="1700680" y="464780"/>
                  </a:lnTo>
                  <a:lnTo>
                    <a:pt x="1672905" y="429983"/>
                  </a:lnTo>
                  <a:lnTo>
                    <a:pt x="1643871" y="396268"/>
                  </a:lnTo>
                  <a:lnTo>
                    <a:pt x="1613614" y="363669"/>
                  </a:lnTo>
                  <a:lnTo>
                    <a:pt x="1582168" y="332224"/>
                  </a:lnTo>
                  <a:lnTo>
                    <a:pt x="1549570" y="301966"/>
                  </a:lnTo>
                  <a:lnTo>
                    <a:pt x="1515854" y="272932"/>
                  </a:lnTo>
                  <a:lnTo>
                    <a:pt x="1481057" y="245157"/>
                  </a:lnTo>
                  <a:lnTo>
                    <a:pt x="1445213" y="218677"/>
                  </a:lnTo>
                  <a:lnTo>
                    <a:pt x="1408359" y="193527"/>
                  </a:lnTo>
                  <a:lnTo>
                    <a:pt x="1370530" y="169742"/>
                  </a:lnTo>
                  <a:lnTo>
                    <a:pt x="1331760" y="147358"/>
                  </a:lnTo>
                  <a:lnTo>
                    <a:pt x="1292086" y="126411"/>
                  </a:lnTo>
                  <a:lnTo>
                    <a:pt x="1251544" y="106936"/>
                  </a:lnTo>
                  <a:lnTo>
                    <a:pt x="1210168" y="88968"/>
                  </a:lnTo>
                  <a:lnTo>
                    <a:pt x="1167994" y="72543"/>
                  </a:lnTo>
                  <a:lnTo>
                    <a:pt x="1125058" y="57696"/>
                  </a:lnTo>
                  <a:lnTo>
                    <a:pt x="1081394" y="44463"/>
                  </a:lnTo>
                  <a:lnTo>
                    <a:pt x="1037039" y="32879"/>
                  </a:lnTo>
                  <a:lnTo>
                    <a:pt x="992028" y="22981"/>
                  </a:lnTo>
                  <a:lnTo>
                    <a:pt x="946397" y="14802"/>
                  </a:lnTo>
                  <a:lnTo>
                    <a:pt x="900180" y="8379"/>
                  </a:lnTo>
                  <a:lnTo>
                    <a:pt x="853414" y="3747"/>
                  </a:lnTo>
                  <a:lnTo>
                    <a:pt x="806134" y="942"/>
                  </a:lnTo>
                  <a:lnTo>
                    <a:pt x="758375" y="0"/>
                  </a:lnTo>
                  <a:lnTo>
                    <a:pt x="710616" y="942"/>
                  </a:lnTo>
                  <a:lnTo>
                    <a:pt x="663336" y="3747"/>
                  </a:lnTo>
                  <a:lnTo>
                    <a:pt x="616569" y="8379"/>
                  </a:lnTo>
                  <a:lnTo>
                    <a:pt x="570353" y="14802"/>
                  </a:lnTo>
                  <a:lnTo>
                    <a:pt x="524721" y="22981"/>
                  </a:lnTo>
                  <a:lnTo>
                    <a:pt x="479711" y="32879"/>
                  </a:lnTo>
                  <a:lnTo>
                    <a:pt x="435356" y="44463"/>
                  </a:lnTo>
                  <a:lnTo>
                    <a:pt x="391692" y="57696"/>
                  </a:lnTo>
                  <a:lnTo>
                    <a:pt x="348756" y="72543"/>
                  </a:lnTo>
                  <a:lnTo>
                    <a:pt x="306582" y="88968"/>
                  </a:lnTo>
                  <a:lnTo>
                    <a:pt x="265206" y="106936"/>
                  </a:lnTo>
                  <a:lnTo>
                    <a:pt x="224663" y="126411"/>
                  </a:lnTo>
                  <a:lnTo>
                    <a:pt x="184990" y="147358"/>
                  </a:lnTo>
                  <a:lnTo>
                    <a:pt x="146220" y="169742"/>
                  </a:lnTo>
                  <a:lnTo>
                    <a:pt x="108391" y="193527"/>
                  </a:lnTo>
                  <a:lnTo>
                    <a:pt x="71537" y="218677"/>
                  </a:lnTo>
                  <a:lnTo>
                    <a:pt x="35693" y="245157"/>
                  </a:lnTo>
                  <a:lnTo>
                    <a:pt x="896" y="272932"/>
                  </a:lnTo>
                  <a:lnTo>
                    <a:pt x="0" y="27370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774356" y="2971215"/>
              <a:ext cx="1917700" cy="2375535"/>
            </a:xfrm>
            <a:custGeom>
              <a:avLst/>
              <a:gdLst/>
              <a:ahLst/>
              <a:cxnLst/>
              <a:rect l="l" t="t" r="r" b="b"/>
              <a:pathLst>
                <a:path w="1917700" h="2375535">
                  <a:moveTo>
                    <a:pt x="1917646" y="2123783"/>
                  </a:moveTo>
                  <a:lnTo>
                    <a:pt x="1874301" y="2156251"/>
                  </a:lnTo>
                  <a:lnTo>
                    <a:pt x="1837446" y="2181401"/>
                  </a:lnTo>
                  <a:lnTo>
                    <a:pt x="1799617" y="2205185"/>
                  </a:lnTo>
                  <a:lnTo>
                    <a:pt x="1760847" y="2227569"/>
                  </a:lnTo>
                  <a:lnTo>
                    <a:pt x="1721174" y="2248516"/>
                  </a:lnTo>
                  <a:lnTo>
                    <a:pt x="1680631" y="2267991"/>
                  </a:lnTo>
                  <a:lnTo>
                    <a:pt x="1639255" y="2285958"/>
                  </a:lnTo>
                  <a:lnTo>
                    <a:pt x="1597081" y="2302383"/>
                  </a:lnTo>
                  <a:lnTo>
                    <a:pt x="1554145" y="2317230"/>
                  </a:lnTo>
                  <a:lnTo>
                    <a:pt x="1510481" y="2330462"/>
                  </a:lnTo>
                  <a:lnTo>
                    <a:pt x="1466127" y="2342046"/>
                  </a:lnTo>
                  <a:lnTo>
                    <a:pt x="1421116" y="2351944"/>
                  </a:lnTo>
                  <a:lnTo>
                    <a:pt x="1375484" y="2360123"/>
                  </a:lnTo>
                  <a:lnTo>
                    <a:pt x="1329268" y="2366545"/>
                  </a:lnTo>
                  <a:lnTo>
                    <a:pt x="1282501" y="2371177"/>
                  </a:lnTo>
                  <a:lnTo>
                    <a:pt x="1235221" y="2373982"/>
                  </a:lnTo>
                  <a:lnTo>
                    <a:pt x="1187462" y="2374925"/>
                  </a:lnTo>
                  <a:lnTo>
                    <a:pt x="1139703" y="2373982"/>
                  </a:lnTo>
                  <a:lnTo>
                    <a:pt x="1092423" y="2371177"/>
                  </a:lnTo>
                  <a:lnTo>
                    <a:pt x="1045657" y="2366545"/>
                  </a:lnTo>
                  <a:lnTo>
                    <a:pt x="999440" y="2360123"/>
                  </a:lnTo>
                  <a:lnTo>
                    <a:pt x="953809" y="2351944"/>
                  </a:lnTo>
                  <a:lnTo>
                    <a:pt x="908798" y="2342046"/>
                  </a:lnTo>
                  <a:lnTo>
                    <a:pt x="864443" y="2330462"/>
                  </a:lnTo>
                  <a:lnTo>
                    <a:pt x="820780" y="2317230"/>
                  </a:lnTo>
                  <a:lnTo>
                    <a:pt x="777843" y="2302383"/>
                  </a:lnTo>
                  <a:lnTo>
                    <a:pt x="735669" y="2285958"/>
                  </a:lnTo>
                  <a:lnTo>
                    <a:pt x="694293" y="2267991"/>
                  </a:lnTo>
                  <a:lnTo>
                    <a:pt x="653751" y="2248516"/>
                  </a:lnTo>
                  <a:lnTo>
                    <a:pt x="614077" y="2227569"/>
                  </a:lnTo>
                  <a:lnTo>
                    <a:pt x="575308" y="2205185"/>
                  </a:lnTo>
                  <a:lnTo>
                    <a:pt x="537478" y="2181401"/>
                  </a:lnTo>
                  <a:lnTo>
                    <a:pt x="500624" y="2156251"/>
                  </a:lnTo>
                  <a:lnTo>
                    <a:pt x="464780" y="2129771"/>
                  </a:lnTo>
                  <a:lnTo>
                    <a:pt x="429983" y="2101996"/>
                  </a:lnTo>
                  <a:lnTo>
                    <a:pt x="396268" y="2072963"/>
                  </a:lnTo>
                  <a:lnTo>
                    <a:pt x="363669" y="2042705"/>
                  </a:lnTo>
                  <a:lnTo>
                    <a:pt x="332224" y="2011260"/>
                  </a:lnTo>
                  <a:lnTo>
                    <a:pt x="301966" y="1978662"/>
                  </a:lnTo>
                  <a:lnTo>
                    <a:pt x="272932" y="1944947"/>
                  </a:lnTo>
                  <a:lnTo>
                    <a:pt x="245157" y="1910150"/>
                  </a:lnTo>
                  <a:lnTo>
                    <a:pt x="218677" y="1874306"/>
                  </a:lnTo>
                  <a:lnTo>
                    <a:pt x="193527" y="1837452"/>
                  </a:lnTo>
                  <a:lnTo>
                    <a:pt x="169742" y="1799622"/>
                  </a:lnTo>
                  <a:lnTo>
                    <a:pt x="147358" y="1760853"/>
                  </a:lnTo>
                  <a:lnTo>
                    <a:pt x="126411" y="1721179"/>
                  </a:lnTo>
                  <a:lnTo>
                    <a:pt x="106936" y="1680637"/>
                  </a:lnTo>
                  <a:lnTo>
                    <a:pt x="88968" y="1639260"/>
                  </a:lnTo>
                  <a:lnTo>
                    <a:pt x="72543" y="1597086"/>
                  </a:lnTo>
                  <a:lnTo>
                    <a:pt x="57696" y="1554150"/>
                  </a:lnTo>
                  <a:lnTo>
                    <a:pt x="44463" y="1510486"/>
                  </a:lnTo>
                  <a:lnTo>
                    <a:pt x="32879" y="1466131"/>
                  </a:lnTo>
                  <a:lnTo>
                    <a:pt x="22981" y="1421119"/>
                  </a:lnTo>
                  <a:lnTo>
                    <a:pt x="14802" y="1375487"/>
                  </a:lnTo>
                  <a:lnTo>
                    <a:pt x="8379" y="1329270"/>
                  </a:lnTo>
                  <a:lnTo>
                    <a:pt x="3747" y="1282503"/>
                  </a:lnTo>
                  <a:lnTo>
                    <a:pt x="942" y="1235222"/>
                  </a:lnTo>
                  <a:lnTo>
                    <a:pt x="0" y="1187462"/>
                  </a:lnTo>
                  <a:lnTo>
                    <a:pt x="942" y="1139703"/>
                  </a:lnTo>
                  <a:lnTo>
                    <a:pt x="3747" y="1092423"/>
                  </a:lnTo>
                  <a:lnTo>
                    <a:pt x="8379" y="1045657"/>
                  </a:lnTo>
                  <a:lnTo>
                    <a:pt x="14802" y="999440"/>
                  </a:lnTo>
                  <a:lnTo>
                    <a:pt x="22981" y="953809"/>
                  </a:lnTo>
                  <a:lnTo>
                    <a:pt x="32879" y="908798"/>
                  </a:lnTo>
                  <a:lnTo>
                    <a:pt x="44463" y="864443"/>
                  </a:lnTo>
                  <a:lnTo>
                    <a:pt x="57696" y="820780"/>
                  </a:lnTo>
                  <a:lnTo>
                    <a:pt x="72543" y="777843"/>
                  </a:lnTo>
                  <a:lnTo>
                    <a:pt x="88968" y="735669"/>
                  </a:lnTo>
                  <a:lnTo>
                    <a:pt x="106936" y="694293"/>
                  </a:lnTo>
                  <a:lnTo>
                    <a:pt x="126411" y="653751"/>
                  </a:lnTo>
                  <a:lnTo>
                    <a:pt x="147358" y="614077"/>
                  </a:lnTo>
                  <a:lnTo>
                    <a:pt x="169742" y="575308"/>
                  </a:lnTo>
                  <a:lnTo>
                    <a:pt x="193527" y="537478"/>
                  </a:lnTo>
                  <a:lnTo>
                    <a:pt x="218677" y="500624"/>
                  </a:lnTo>
                  <a:lnTo>
                    <a:pt x="245157" y="464780"/>
                  </a:lnTo>
                  <a:lnTo>
                    <a:pt x="272932" y="429983"/>
                  </a:lnTo>
                  <a:lnTo>
                    <a:pt x="301966" y="396268"/>
                  </a:lnTo>
                  <a:lnTo>
                    <a:pt x="332224" y="363669"/>
                  </a:lnTo>
                  <a:lnTo>
                    <a:pt x="363669" y="332224"/>
                  </a:lnTo>
                  <a:lnTo>
                    <a:pt x="396268" y="301966"/>
                  </a:lnTo>
                  <a:lnTo>
                    <a:pt x="429983" y="272932"/>
                  </a:lnTo>
                  <a:lnTo>
                    <a:pt x="464780" y="245157"/>
                  </a:lnTo>
                  <a:lnTo>
                    <a:pt x="500624" y="218677"/>
                  </a:lnTo>
                  <a:lnTo>
                    <a:pt x="537478" y="193527"/>
                  </a:lnTo>
                  <a:lnTo>
                    <a:pt x="575308" y="169742"/>
                  </a:lnTo>
                  <a:lnTo>
                    <a:pt x="614077" y="147358"/>
                  </a:lnTo>
                  <a:lnTo>
                    <a:pt x="653751" y="126411"/>
                  </a:lnTo>
                  <a:lnTo>
                    <a:pt x="694293" y="106936"/>
                  </a:lnTo>
                  <a:lnTo>
                    <a:pt x="735669" y="88968"/>
                  </a:lnTo>
                  <a:lnTo>
                    <a:pt x="777843" y="72543"/>
                  </a:lnTo>
                  <a:lnTo>
                    <a:pt x="820780" y="57696"/>
                  </a:lnTo>
                  <a:lnTo>
                    <a:pt x="864443" y="44463"/>
                  </a:lnTo>
                  <a:lnTo>
                    <a:pt x="908798" y="32879"/>
                  </a:lnTo>
                  <a:lnTo>
                    <a:pt x="953809" y="22981"/>
                  </a:lnTo>
                  <a:lnTo>
                    <a:pt x="999440" y="14802"/>
                  </a:lnTo>
                  <a:lnTo>
                    <a:pt x="1045657" y="8379"/>
                  </a:lnTo>
                  <a:lnTo>
                    <a:pt x="1092423" y="3747"/>
                  </a:lnTo>
                  <a:lnTo>
                    <a:pt x="1139703" y="942"/>
                  </a:lnTo>
                  <a:lnTo>
                    <a:pt x="1187462" y="0"/>
                  </a:lnTo>
                  <a:lnTo>
                    <a:pt x="1235221" y="942"/>
                  </a:lnTo>
                  <a:lnTo>
                    <a:pt x="1282501" y="3747"/>
                  </a:lnTo>
                  <a:lnTo>
                    <a:pt x="1329268" y="8379"/>
                  </a:lnTo>
                  <a:lnTo>
                    <a:pt x="1375484" y="14802"/>
                  </a:lnTo>
                  <a:lnTo>
                    <a:pt x="1421116" y="22981"/>
                  </a:lnTo>
                  <a:lnTo>
                    <a:pt x="1466127" y="32879"/>
                  </a:lnTo>
                  <a:lnTo>
                    <a:pt x="1510481" y="44463"/>
                  </a:lnTo>
                  <a:lnTo>
                    <a:pt x="1554145" y="57696"/>
                  </a:lnTo>
                  <a:lnTo>
                    <a:pt x="1597081" y="72543"/>
                  </a:lnTo>
                  <a:lnTo>
                    <a:pt x="1639255" y="88968"/>
                  </a:lnTo>
                  <a:lnTo>
                    <a:pt x="1680631" y="106936"/>
                  </a:lnTo>
                  <a:lnTo>
                    <a:pt x="1721174" y="126411"/>
                  </a:lnTo>
                  <a:lnTo>
                    <a:pt x="1760847" y="147358"/>
                  </a:lnTo>
                  <a:lnTo>
                    <a:pt x="1799617" y="169742"/>
                  </a:lnTo>
                  <a:lnTo>
                    <a:pt x="1837446" y="193527"/>
                  </a:lnTo>
                  <a:lnTo>
                    <a:pt x="1874301" y="218677"/>
                  </a:lnTo>
                  <a:lnTo>
                    <a:pt x="1910144" y="245157"/>
                  </a:lnTo>
                  <a:lnTo>
                    <a:pt x="1917646" y="251146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909265" y="3722275"/>
              <a:ext cx="864869" cy="1194435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909265" y="3722275"/>
              <a:ext cx="864869" cy="1194435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864654" y="432384"/>
                  </a:move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close/>
                </a:path>
              </a:pathLst>
            </a:custGeom>
            <a:ln w="25399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909265" y="3722275"/>
              <a:ext cx="864869" cy="995044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7638" y="876037"/>
                  </a:lnTo>
                  <a:lnTo>
                    <a:pt x="282933" y="902015"/>
                  </a:lnTo>
                  <a:lnTo>
                    <a:pt x="255862" y="934602"/>
                  </a:lnTo>
                  <a:lnTo>
                    <a:pt x="237807" y="972540"/>
                  </a:lnTo>
                  <a:lnTo>
                    <a:pt x="273175" y="932201"/>
                  </a:lnTo>
                  <a:lnTo>
                    <a:pt x="317001" y="900934"/>
                  </a:lnTo>
                  <a:lnTo>
                    <a:pt x="366709" y="880721"/>
                  </a:lnTo>
                  <a:lnTo>
                    <a:pt x="419722" y="873544"/>
                  </a:lnTo>
                  <a:lnTo>
                    <a:pt x="469439" y="879320"/>
                  </a:lnTo>
                  <a:lnTo>
                    <a:pt x="514386" y="895717"/>
                  </a:lnTo>
                  <a:lnTo>
                    <a:pt x="553681" y="921338"/>
                  </a:lnTo>
                  <a:lnTo>
                    <a:pt x="586445" y="954786"/>
                  </a:lnTo>
                  <a:lnTo>
                    <a:pt x="611797" y="994663"/>
                  </a:lnTo>
                  <a:lnTo>
                    <a:pt x="597393" y="950720"/>
                  </a:lnTo>
                  <a:lnTo>
                    <a:pt x="571361" y="912537"/>
                  </a:lnTo>
                  <a:lnTo>
                    <a:pt x="535578" y="881773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E6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09276" y="3722282"/>
              <a:ext cx="864869" cy="995044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611784" y="994664"/>
                  </a:moveTo>
                  <a:lnTo>
                    <a:pt x="597386" y="950720"/>
                  </a:lnTo>
                  <a:lnTo>
                    <a:pt x="571353" y="912536"/>
                  </a:lnTo>
                  <a:lnTo>
                    <a:pt x="535567" y="881767"/>
                  </a:lnTo>
                  <a:lnTo>
                    <a:pt x="491909" y="860069"/>
                  </a:lnTo>
                  <a:lnTo>
                    <a:pt x="539587" y="850726"/>
                  </a:lnTo>
                  <a:lnTo>
                    <a:pt x="585238" y="836327"/>
                  </a:lnTo>
                  <a:lnTo>
                    <a:pt x="628549" y="817179"/>
                  </a:lnTo>
                  <a:lnTo>
                    <a:pt x="669211" y="793591"/>
                  </a:lnTo>
                  <a:lnTo>
                    <a:pt x="706912" y="765872"/>
                  </a:lnTo>
                  <a:lnTo>
                    <a:pt x="741341" y="734330"/>
                  </a:lnTo>
                  <a:lnTo>
                    <a:pt x="772189" y="699272"/>
                  </a:lnTo>
                  <a:lnTo>
                    <a:pt x="799143" y="661008"/>
                  </a:lnTo>
                  <a:lnTo>
                    <a:pt x="821893" y="619846"/>
                  </a:lnTo>
                  <a:lnTo>
                    <a:pt x="840129" y="576094"/>
                  </a:lnTo>
                  <a:lnTo>
                    <a:pt x="853540" y="530061"/>
                  </a:lnTo>
                  <a:lnTo>
                    <a:pt x="861814" y="482055"/>
                  </a:lnTo>
                  <a:lnTo>
                    <a:pt x="864641" y="432384"/>
                  </a:lnTo>
                  <a:lnTo>
                    <a:pt x="862104" y="385264"/>
                  </a:lnTo>
                  <a:lnTo>
                    <a:pt x="854670" y="339616"/>
                  </a:lnTo>
                  <a:lnTo>
                    <a:pt x="842601" y="295703"/>
                  </a:lnTo>
                  <a:lnTo>
                    <a:pt x="826162" y="253788"/>
                  </a:lnTo>
                  <a:lnTo>
                    <a:pt x="805616" y="214135"/>
                  </a:lnTo>
                  <a:lnTo>
                    <a:pt x="781226" y="177007"/>
                  </a:lnTo>
                  <a:lnTo>
                    <a:pt x="753257" y="142669"/>
                  </a:lnTo>
                  <a:lnTo>
                    <a:pt x="721972" y="111383"/>
                  </a:lnTo>
                  <a:lnTo>
                    <a:pt x="687633" y="83414"/>
                  </a:lnTo>
                  <a:lnTo>
                    <a:pt x="650506" y="59024"/>
                  </a:lnTo>
                  <a:lnTo>
                    <a:pt x="610853" y="38478"/>
                  </a:lnTo>
                  <a:lnTo>
                    <a:pt x="568938" y="22039"/>
                  </a:lnTo>
                  <a:lnTo>
                    <a:pt x="525024" y="9971"/>
                  </a:lnTo>
                  <a:lnTo>
                    <a:pt x="479376" y="2536"/>
                  </a:lnTo>
                  <a:lnTo>
                    <a:pt x="432257" y="0"/>
                  </a:lnTo>
                  <a:lnTo>
                    <a:pt x="385161" y="2536"/>
                  </a:lnTo>
                  <a:lnTo>
                    <a:pt x="339533" y="9971"/>
                  </a:lnTo>
                  <a:lnTo>
                    <a:pt x="295638" y="22039"/>
                  </a:lnTo>
                  <a:lnTo>
                    <a:pt x="253738" y="38478"/>
                  </a:lnTo>
                  <a:lnTo>
                    <a:pt x="214097" y="59024"/>
                  </a:lnTo>
                  <a:lnTo>
                    <a:pt x="176980" y="83414"/>
                  </a:lnTo>
                  <a:lnTo>
                    <a:pt x="142650" y="111383"/>
                  </a:lnTo>
                  <a:lnTo>
                    <a:pt x="111370" y="142669"/>
                  </a:lnTo>
                  <a:lnTo>
                    <a:pt x="83406" y="177007"/>
                  </a:lnTo>
                  <a:lnTo>
                    <a:pt x="59020" y="214135"/>
                  </a:lnTo>
                  <a:lnTo>
                    <a:pt x="38476" y="253788"/>
                  </a:lnTo>
                  <a:lnTo>
                    <a:pt x="22038" y="295703"/>
                  </a:lnTo>
                  <a:lnTo>
                    <a:pt x="9970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2" y="480955"/>
                  </a:lnTo>
                  <a:lnTo>
                    <a:pt x="10617" y="527940"/>
                  </a:lnTo>
                  <a:lnTo>
                    <a:pt x="23454" y="573051"/>
                  </a:lnTo>
                  <a:lnTo>
                    <a:pt x="40921" y="616001"/>
                  </a:lnTo>
                  <a:lnTo>
                    <a:pt x="62729" y="656503"/>
                  </a:lnTo>
                  <a:lnTo>
                    <a:pt x="88587" y="694269"/>
                  </a:lnTo>
                  <a:lnTo>
                    <a:pt x="118204" y="729012"/>
                  </a:lnTo>
                  <a:lnTo>
                    <a:pt x="151291" y="760445"/>
                  </a:lnTo>
                  <a:lnTo>
                    <a:pt x="187555" y="788281"/>
                  </a:lnTo>
                  <a:lnTo>
                    <a:pt x="226707" y="812233"/>
                  </a:lnTo>
                  <a:lnTo>
                    <a:pt x="268456" y="832013"/>
                  </a:lnTo>
                  <a:lnTo>
                    <a:pt x="312512" y="847335"/>
                  </a:lnTo>
                  <a:lnTo>
                    <a:pt x="358584" y="857910"/>
                  </a:lnTo>
                  <a:lnTo>
                    <a:pt x="317626" y="876030"/>
                  </a:lnTo>
                  <a:lnTo>
                    <a:pt x="282921" y="902009"/>
                  </a:lnTo>
                  <a:lnTo>
                    <a:pt x="255850" y="934596"/>
                  </a:lnTo>
                  <a:lnTo>
                    <a:pt x="237794" y="972540"/>
                  </a:lnTo>
                </a:path>
              </a:pathLst>
            </a:custGeom>
            <a:ln w="25399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108008" y="4507749"/>
              <a:ext cx="467359" cy="25527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67156" y="254774"/>
                  </a:lnTo>
                  <a:lnTo>
                    <a:pt x="46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108008" y="4507749"/>
              <a:ext cx="467359" cy="25527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254774"/>
                  </a:moveTo>
                  <a:lnTo>
                    <a:pt x="0" y="254774"/>
                  </a:lnTo>
                  <a:lnTo>
                    <a:pt x="0" y="127393"/>
                  </a:lnTo>
                  <a:lnTo>
                    <a:pt x="0" y="0"/>
                  </a:lnTo>
                  <a:lnTo>
                    <a:pt x="467156" y="0"/>
                  </a:lnTo>
                  <a:lnTo>
                    <a:pt x="467156" y="254774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08008" y="4622439"/>
              <a:ext cx="467359" cy="25400"/>
            </a:xfrm>
            <a:custGeom>
              <a:avLst/>
              <a:gdLst/>
              <a:ahLst/>
              <a:cxnLst/>
              <a:rect l="l" t="t" r="r" b="b"/>
              <a:pathLst>
                <a:path w="467360" h="25400">
                  <a:moveTo>
                    <a:pt x="0" y="25400"/>
                  </a:moveTo>
                  <a:lnTo>
                    <a:pt x="467156" y="25400"/>
                  </a:lnTo>
                  <a:lnTo>
                    <a:pt x="467156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737722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0"/>
                  </a:moveTo>
                  <a:lnTo>
                    <a:pt x="0" y="687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737722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68719"/>
                  </a:moveTo>
                  <a:lnTo>
                    <a:pt x="105816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647024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647024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0" y="0"/>
                  </a:moveTo>
                  <a:lnTo>
                    <a:pt x="143611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67423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67423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819348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819348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055166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5055166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341587" y="34322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341587" y="34322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859316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0"/>
                  </a:moveTo>
                  <a:lnTo>
                    <a:pt x="105816" y="687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859316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6871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912219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912219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91222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91222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793590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793590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594837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594837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E71A3B-FF1F-4781-A68E-04780547CD55}"/>
              </a:ext>
            </a:extLst>
          </p:cNvPr>
          <p:cNvSpPr txBox="1"/>
          <p:nvPr/>
        </p:nvSpPr>
        <p:spPr>
          <a:xfrm>
            <a:off x="950158" y="1619658"/>
            <a:ext cx="525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С учетом статистической информации, экспертных оценок, сложившегося профиля территорий.</a:t>
            </a:r>
          </a:p>
          <a:p>
            <a:r>
              <a:rPr lang="ru-RU" sz="1400" dirty="0">
                <a:solidFill>
                  <a:schemeClr val="bg1"/>
                </a:solidFill>
              </a:rPr>
              <a:t>* - только по 15 МО, вошедшим в разработку </a:t>
            </a:r>
            <a:r>
              <a:rPr lang="en-US" sz="1400" dirty="0">
                <a:solidFill>
                  <a:schemeClr val="bg1"/>
                </a:solidFill>
              </a:rPr>
              <a:t>I </a:t>
            </a:r>
            <a:r>
              <a:rPr lang="ru-RU" sz="1400" dirty="0">
                <a:solidFill>
                  <a:schemeClr val="bg1"/>
                </a:solidFill>
              </a:rPr>
              <a:t>очереди</a:t>
            </a:r>
          </a:p>
        </p:txBody>
      </p:sp>
      <p:sp>
        <p:nvSpPr>
          <p:cNvPr id="43" name="Номер слайда 5">
            <a:extLst>
              <a:ext uri="{FF2B5EF4-FFF2-40B4-BE49-F238E27FC236}">
                <a16:creationId xmlns="" xmlns:a16="http://schemas.microsoft.com/office/drawing/2014/main" id="{10B4266F-B9F7-43A4-BE7F-13D468FA63FF}"/>
              </a:ext>
            </a:extLst>
          </p:cNvPr>
          <p:cNvSpPr txBox="1">
            <a:spLocks/>
          </p:cNvSpPr>
          <p:nvPr/>
        </p:nvSpPr>
        <p:spPr>
          <a:xfrm>
            <a:off x="10071101" y="7161321"/>
            <a:ext cx="440016" cy="20150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chemeClr val="bg1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50</a:t>
            </a:fld>
            <a:endParaRPr lang="ru-RU" sz="10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224593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80" y="355180"/>
            <a:ext cx="8455232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Дикоросы: центры сбора и переработки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B02666AD-BD81-4F54-9DA5-3307E2633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584835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2AD56A55-87E7-4192-9DC4-3DD0063C3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613905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ёд, орехи, фиточай, травы и специи, лаванда купить">
            <a:extLst>
              <a:ext uri="{FF2B5EF4-FFF2-40B4-BE49-F238E27FC236}">
                <a16:creationId xmlns="" xmlns:a16="http://schemas.microsoft.com/office/drawing/2014/main" id="{22B277C5-B5E4-4ED8-811E-34E15ECAB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6961836"/>
            <a:ext cx="360000" cy="24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Мёд, орехи, фиточай, травы и специи, лаванда купить">
            <a:extLst>
              <a:ext uri="{FF2B5EF4-FFF2-40B4-BE49-F238E27FC236}">
                <a16:creationId xmlns="" xmlns:a16="http://schemas.microsoft.com/office/drawing/2014/main" id="{52A67744-7F6F-49E5-AE41-50EDC3C82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600" y="7101447"/>
            <a:ext cx="360000" cy="24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DD9A11DF-09D4-437E-9B19-819A5E59B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44481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8933E6A7-A36C-4C4F-AC38-27040B456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600" y="331065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Сосновая шишка | Бесплатно значок">
            <a:extLst>
              <a:ext uri="{FF2B5EF4-FFF2-40B4-BE49-F238E27FC236}">
                <a16:creationId xmlns="" xmlns:a16="http://schemas.microsoft.com/office/drawing/2014/main" id="{02B231B9-9D5A-4C1F-B2B8-ADF3BB98F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872400" y="3303242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8DDCB24D-F39B-4216-806F-3A51DC81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825" y="240577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Сосновая шишка | Бесплатно значок">
            <a:extLst>
              <a:ext uri="{FF2B5EF4-FFF2-40B4-BE49-F238E27FC236}">
                <a16:creationId xmlns="" xmlns:a16="http://schemas.microsoft.com/office/drawing/2014/main" id="{00498D7F-0AE1-4FA5-8E44-B46870533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910625" y="2398367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3AA8DCC4-C442-4C03-B2EE-1C29806BB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414285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Сосновая шишка | Бесплатно значок">
            <a:extLst>
              <a:ext uri="{FF2B5EF4-FFF2-40B4-BE49-F238E27FC236}">
                <a16:creationId xmlns="" xmlns:a16="http://schemas.microsoft.com/office/drawing/2014/main" id="{AF504801-BA60-4DF1-A8C5-FB77254EB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81325" y="40881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31AFD8C4-D907-473D-8753-403B82DF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9239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Ягоды – Бесплатные иконки: еда">
            <a:extLst>
              <a:ext uri="{FF2B5EF4-FFF2-40B4-BE49-F238E27FC236}">
                <a16:creationId xmlns="" xmlns:a16="http://schemas.microsoft.com/office/drawing/2014/main" id="{6A07E2BB-F305-4083-8A85-A258EE60B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675" y="548835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8395" y="3738731"/>
            <a:ext cx="527266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специализированных центров приема дикоросов у населения и предприятий.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технологической и коммерческой деятельностью централизовано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единые ТУ; единые параметры качества сырья и готовой продукции; единый бренд, планирование логистики и продаж. Консолидация объемов и стандартизация обеспечат конкурентное положение и выход на ритейл.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Фактор нестабильности урожаев может быть снижен за счет широты ассортимента и приема у населения культурных ягод.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специализированных пунктов заготовки и переработки (например Казанский или Сладковский МР; Вагайский, Тобольский или Уватский МР)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конкуренция территорий за первенство в реализации.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Специализация пунктов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севере, западе или юго-востоке региона определяется особенностями сырьевой базы: ягода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гриб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шишка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иван-чай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лечебные травы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др.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361361" y="1778563"/>
            <a:ext cx="2823586" cy="2825121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848574" y="4367908"/>
            <a:ext cx="1973025" cy="1028057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567648" y="5334321"/>
            <a:ext cx="1973025" cy="1028057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904087" y="6551301"/>
            <a:ext cx="1973025" cy="1028057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Гриб | Бесплатно значо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24" y="217110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Гриб | Бесплатно значо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94" y="305701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6110" y="1082850"/>
            <a:ext cx="4957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формирование сырьевой базы для создания в регионе производства БАДов, производства фармацевтического сырья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4B2D1DA-FA39-4AB4-8ABE-4FB2E29575AF}"/>
              </a:ext>
            </a:extLst>
          </p:cNvPr>
          <p:cNvSpPr txBox="1"/>
          <p:nvPr/>
        </p:nvSpPr>
        <p:spPr>
          <a:xfrm>
            <a:off x="207394" y="6976837"/>
            <a:ext cx="247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Лесного плана Тюменской области</a:t>
            </a:r>
          </a:p>
        </p:txBody>
      </p:sp>
      <p:sp>
        <p:nvSpPr>
          <p:cNvPr id="28" name="Номер слайда 5">
            <a:extLst>
              <a:ext uri="{FF2B5EF4-FFF2-40B4-BE49-F238E27FC236}">
                <a16:creationId xmlns="" xmlns:a16="http://schemas.microsoft.com/office/drawing/2014/main" id="{1FCF1915-6BC8-4F14-A599-48A42D365DFC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51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00060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80" y="355180"/>
            <a:ext cx="8455232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Прием и переработка меда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A911A2A6-D710-49F1-9C4C-28650757F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5" y="615600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E05AADDB-4C69-419B-A66D-3A8EE7477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583200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87E05609-B06A-487F-9983-9385E764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350" y="70232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A8B91CBF-3515-4C81-8A32-F96589443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125" y="712813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2D4A860D-BCE7-4232-9703-FE49B989B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260302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09F81B3A-85B2-4C10-A050-8B03504CA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25" y="493665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D99DD21E-4F78-43EA-B311-EA537BCD1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25" y="530827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Мед – Бесплатные иконки: еда и ресторан">
            <a:extLst>
              <a:ext uri="{FF2B5EF4-FFF2-40B4-BE49-F238E27FC236}">
                <a16:creationId xmlns="" xmlns:a16="http://schemas.microsoft.com/office/drawing/2014/main" id="{2ADB74DB-9764-4ADF-B413-60A32949C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547027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340496" y="4102395"/>
            <a:ext cx="52203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центров сбора, первичной подготовки и фасовки меда и продукции пчеловодства. Центры могут быть организованы на принципах кооператива.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технологической и коммерческой деятельностью централизовано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единые ТУ; единые параметры качества принимаемого сырья и готовой продукции; единый бренд, планирование логистики и продаж. Консолидация объемов и стандартизация дадут конкурентоспособность и выход на ритейл.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специализированных пунктов приема, заготовки и фасовки (например, Казанский, Сладковский и Абатский МР).</a:t>
            </a:r>
          </a:p>
        </p:txBody>
      </p:sp>
      <p:sp>
        <p:nvSpPr>
          <p:cNvPr id="19" name="Овал 18"/>
          <p:cNvSpPr/>
          <p:nvPr/>
        </p:nvSpPr>
        <p:spPr>
          <a:xfrm>
            <a:off x="1205472" y="4594660"/>
            <a:ext cx="2072305" cy="1751230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892584" y="5832000"/>
            <a:ext cx="2072305" cy="1751230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26110" y="1082850"/>
            <a:ext cx="4957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создание устойчивых условий для развития в регионе пчеловодства, в том числе, в направлении производства фармацевтического сырья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4BEB305-D2C3-4B80-A7D4-B80A8971E254}"/>
              </a:ext>
            </a:extLst>
          </p:cNvPr>
          <p:cNvSpPr txBox="1"/>
          <p:nvPr/>
        </p:nvSpPr>
        <p:spPr>
          <a:xfrm>
            <a:off x="207393" y="6976837"/>
            <a:ext cx="3070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фактического развития вида деятельности на территориях и потенциала </a:t>
            </a:r>
          </a:p>
        </p:txBody>
      </p:sp>
      <p:sp>
        <p:nvSpPr>
          <p:cNvPr id="23" name="Номер слайда 5">
            <a:extLst>
              <a:ext uri="{FF2B5EF4-FFF2-40B4-BE49-F238E27FC236}">
                <a16:creationId xmlns="" xmlns:a16="http://schemas.microsoft.com/office/drawing/2014/main" id="{D48D3EE0-C3EF-4E25-933F-E5971E4EC120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52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26510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80" y="355180"/>
            <a:ext cx="8455232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Приемка, производство (теплицы / открытый грунт) и переработка овощей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Овощи | Бесплатно значок">
            <a:extLst>
              <a:ext uri="{FF2B5EF4-FFF2-40B4-BE49-F238E27FC236}">
                <a16:creationId xmlns="" xmlns:a16="http://schemas.microsoft.com/office/drawing/2014/main" id="{673DCEF8-10CC-4EC7-9DA1-5557D0454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58197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Овощи | Бесплатно значок">
            <a:extLst>
              <a:ext uri="{FF2B5EF4-FFF2-40B4-BE49-F238E27FC236}">
                <a16:creationId xmlns="" xmlns:a16="http://schemas.microsoft.com/office/drawing/2014/main" id="{8B070512-8C7B-423E-8A74-66A1F2CCF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5" y="61551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Овощи | Бесплатно значок">
            <a:extLst>
              <a:ext uri="{FF2B5EF4-FFF2-40B4-BE49-F238E27FC236}">
                <a16:creationId xmlns="" xmlns:a16="http://schemas.microsoft.com/office/drawing/2014/main" id="{740A829B-56B0-4B83-A9A1-F329776D2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69872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Овощи | Бесплатно значок">
            <a:extLst>
              <a:ext uri="{FF2B5EF4-FFF2-40B4-BE49-F238E27FC236}">
                <a16:creationId xmlns="" xmlns:a16="http://schemas.microsoft.com/office/drawing/2014/main" id="{0B00B2B9-F911-4B2F-9340-883349DBB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762" y="57255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Овощи | Бесплатно значок">
            <a:extLst>
              <a:ext uri="{FF2B5EF4-FFF2-40B4-BE49-F238E27FC236}">
                <a16:creationId xmlns="" xmlns:a16="http://schemas.microsoft.com/office/drawing/2014/main" id="{048DCCB7-2558-46C2-80BD-9D3AE52BE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612" y="39348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Овощи | Бесплатно значок">
            <a:extLst>
              <a:ext uri="{FF2B5EF4-FFF2-40B4-BE49-F238E27FC236}">
                <a16:creationId xmlns="" xmlns:a16="http://schemas.microsoft.com/office/drawing/2014/main" id="{BE64A6EF-AA41-46F0-9146-83E5A7B68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825" y="241336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Овощи | Бесплатно значок">
            <a:extLst>
              <a:ext uri="{FF2B5EF4-FFF2-40B4-BE49-F238E27FC236}">
                <a16:creationId xmlns="" xmlns:a16="http://schemas.microsoft.com/office/drawing/2014/main" id="{4B861C01-1194-474A-BA42-5BFEF33C2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160" y="414285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Овощи | Бесплатно значок">
            <a:extLst>
              <a:ext uri="{FF2B5EF4-FFF2-40B4-BE49-F238E27FC236}">
                <a16:creationId xmlns="" xmlns:a16="http://schemas.microsoft.com/office/drawing/2014/main" id="{4CF66C09-2A8A-4C61-8A09-2648560B1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49244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Овощи | Бесплатно значок">
            <a:extLst>
              <a:ext uri="{FF2B5EF4-FFF2-40B4-BE49-F238E27FC236}">
                <a16:creationId xmlns="" xmlns:a16="http://schemas.microsoft.com/office/drawing/2014/main" id="{4066314F-32D3-425D-A5CC-9C9661178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200" y="52844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Овощи | Бесплатно значок">
            <a:extLst>
              <a:ext uri="{FF2B5EF4-FFF2-40B4-BE49-F238E27FC236}">
                <a16:creationId xmlns="" xmlns:a16="http://schemas.microsoft.com/office/drawing/2014/main" id="{600C9513-CC9A-428D-BDA3-81CAEC6E9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7" y="54597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38396" y="3738731"/>
            <a:ext cx="504541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тепличных комплексов и пунктов приемки у ЛПХ и КФХ овощей открытого грунта, а также 2-3 центров переработки (замороженные смеси, консервация).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Пункты приемки могут быть созданы на базе кооперативов.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технологической и коммерческой деятельностью централизовано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единые ТУ; единые параметры качества принимаемого на переработку сырья и готовой продукции; единый бренд, планирование логистики и продаж. Консолидация объемов и стандартизация обеспечат конкурентное положение и выход на ритейл.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теплиц и предприятий переработки (например Ялуторовский, Заводоуковский и Омутинский районы)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конкуренция территорий за первенство в реализации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Специализация тепличных хозяйств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различных территориях определяется природно-климатическими условиями.</a:t>
            </a:r>
          </a:p>
        </p:txBody>
      </p:sp>
      <p:sp>
        <p:nvSpPr>
          <p:cNvPr id="18" name="Овал 17"/>
          <p:cNvSpPr/>
          <p:nvPr/>
        </p:nvSpPr>
        <p:spPr>
          <a:xfrm>
            <a:off x="842858" y="4513256"/>
            <a:ext cx="1817792" cy="181720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410267" y="5303676"/>
            <a:ext cx="2385785" cy="2187944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26110" y="1082850"/>
            <a:ext cx="4957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увеличение доли перерабатываемой овощной продукции, увеличение добавленной стоимости в овощеводстве, интенсификация использования земель сельскохозяйственного назначения.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977609B-3444-4D78-8A96-C870B686F3CC}"/>
              </a:ext>
            </a:extLst>
          </p:cNvPr>
          <p:cNvSpPr txBox="1"/>
          <p:nvPr/>
        </p:nvSpPr>
        <p:spPr>
          <a:xfrm>
            <a:off x="207393" y="6976837"/>
            <a:ext cx="2813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наличия земель по назначению и потребности рынка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="" xmlns:a16="http://schemas.microsoft.com/office/drawing/2014/main" id="{C82B807C-8D8A-470C-AC76-3CEB7AE9C605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53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38738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Комплексный придорожный сервис (без СТО для большегрузной и спецтехники)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ридорожный сервис">
            <a:extLst>
              <a:ext uri="{FF2B5EF4-FFF2-40B4-BE49-F238E27FC236}">
                <a16:creationId xmlns="" xmlns:a16="http://schemas.microsoft.com/office/drawing/2014/main" id="{A9912E81-E9ED-462A-AA44-7A4471C29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5844073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Придорожный сервис">
            <a:extLst>
              <a:ext uri="{FF2B5EF4-FFF2-40B4-BE49-F238E27FC236}">
                <a16:creationId xmlns="" xmlns:a16="http://schemas.microsoft.com/office/drawing/2014/main" id="{04F8AAB2-A77C-4EA2-AE4D-8EFC9DA71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616927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Придорожный сервис">
            <a:extLst>
              <a:ext uri="{FF2B5EF4-FFF2-40B4-BE49-F238E27FC236}">
                <a16:creationId xmlns="" xmlns:a16="http://schemas.microsoft.com/office/drawing/2014/main" id="{9759959D-BF3B-4DF8-BBE5-A06DB1F4E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87" y="574259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Придорожный сервис">
            <a:extLst>
              <a:ext uri="{FF2B5EF4-FFF2-40B4-BE49-F238E27FC236}">
                <a16:creationId xmlns="" xmlns:a16="http://schemas.microsoft.com/office/drawing/2014/main" id="{6A37F91C-2D28-4DE0-B413-DD336D028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7" y="300892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Придорожный сервис">
            <a:extLst>
              <a:ext uri="{FF2B5EF4-FFF2-40B4-BE49-F238E27FC236}">
                <a16:creationId xmlns="" xmlns:a16="http://schemas.microsoft.com/office/drawing/2014/main" id="{8473CF98-138F-4BD9-9B0E-58A2282D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4929673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Придорожный сервис">
            <a:extLst>
              <a:ext uri="{FF2B5EF4-FFF2-40B4-BE49-F238E27FC236}">
                <a16:creationId xmlns="" xmlns:a16="http://schemas.microsoft.com/office/drawing/2014/main" id="{451A1CB7-9519-4494-B3C7-3A47B985C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346" y="556686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338395" y="3738731"/>
            <a:ext cx="51621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вдоль федеральных трасс сети стандартизованных центров придорожного сервиса (включая заведение общественного питания, магазин, санитарный узел, площадку для отдыха, парковку, небольшое СТО, предпочтительно – АЗС).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Формат: разработка собственного или использование франшизы.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Сеть может быть организована на базе одной компании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 компаний или независимыми участниками на основе договора.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Элементом интеграции может быть не только маркетинг, но и материально-техническое снабжение, управление качеством, продажи, подбор и обучение персонала.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сервисов (например Ялуторовский, Заводоуковский районы)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конкуренция территорий за первенство в реализации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Овал 14"/>
          <p:cNvSpPr/>
          <p:nvPr/>
        </p:nvSpPr>
        <p:spPr>
          <a:xfrm>
            <a:off x="920087" y="4771779"/>
            <a:ext cx="1363405" cy="1330817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492687" y="5591953"/>
            <a:ext cx="2254741" cy="112034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6110" y="1082850"/>
            <a:ext cx="4957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создание комфортных туристических условий для транзитного легкового трафика за счет формирования единого стандартного узнаваемого сервиса.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2113EFC-9727-42E3-AA54-9A6DED5A6172}"/>
              </a:ext>
            </a:extLst>
          </p:cNvPr>
          <p:cNvSpPr txBox="1"/>
          <p:nvPr/>
        </p:nvSpPr>
        <p:spPr>
          <a:xfrm>
            <a:off x="207394" y="6976837"/>
            <a:ext cx="267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трафика и сложившейся сетки придорожных объектов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="" xmlns:a16="http://schemas.microsoft.com/office/drawing/2014/main" id="{3008E61C-4432-4991-98D3-2D2BE18F4F6E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54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06553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Специализированные СТО для большегрузной и спецтехники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Грузовой автосервис в Екатеринбурге - Автоколонна 1212">
            <a:extLst>
              <a:ext uri="{FF2B5EF4-FFF2-40B4-BE49-F238E27FC236}">
                <a16:creationId xmlns="" xmlns:a16="http://schemas.microsoft.com/office/drawing/2014/main" id="{D21F1540-BA5C-4DE9-A2E1-A63F121A8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31908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Грузовой автосервис в Екатеринбурге - Автоколонна 1212">
            <a:extLst>
              <a:ext uri="{FF2B5EF4-FFF2-40B4-BE49-F238E27FC236}">
                <a16:creationId xmlns="" xmlns:a16="http://schemas.microsoft.com/office/drawing/2014/main" id="{1D5BF3B3-9ED3-472C-BC2C-FCBFBE424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475" y="33975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Грузовой автосервис в Екатеринбурге - Автоколонна 1212">
            <a:extLst>
              <a:ext uri="{FF2B5EF4-FFF2-40B4-BE49-F238E27FC236}">
                <a16:creationId xmlns="" xmlns:a16="http://schemas.microsoft.com/office/drawing/2014/main" id="{EAAE1D96-2064-46A4-91A2-A6715504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23145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Грузовой автосервис в Екатеринбурге - Автоколонна 1212">
            <a:extLst>
              <a:ext uri="{FF2B5EF4-FFF2-40B4-BE49-F238E27FC236}">
                <a16:creationId xmlns="" xmlns:a16="http://schemas.microsoft.com/office/drawing/2014/main" id="{F5502D81-874E-45E9-8B1F-0CD5F0768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075" y="49881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Грузовой автосервис в Екатеринбурге - Автоколонна 1212">
            <a:extLst>
              <a:ext uri="{FF2B5EF4-FFF2-40B4-BE49-F238E27FC236}">
                <a16:creationId xmlns="" xmlns:a16="http://schemas.microsoft.com/office/drawing/2014/main" id="{7FB4359B-E294-488F-8C3A-B729435CA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57597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Грузовой автосервис в Екатеринбурге - Автоколонна 1212">
            <a:extLst>
              <a:ext uri="{FF2B5EF4-FFF2-40B4-BE49-F238E27FC236}">
                <a16:creationId xmlns="" xmlns:a16="http://schemas.microsoft.com/office/drawing/2014/main" id="{4030C31E-E2EB-43AD-B005-6325A79DC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600" y="55797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38395" y="3738731"/>
            <a:ext cx="516213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специализированных СТО для большегрузной, длинномерной техники и спецтехники вдоль федеральных трасс в местах с большим транзитным трафиком и концентрацией собственной спецтехники на территориях.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Единый формат и стандарты обслуживания: разработка собственного или использование франшизы.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Сеть может быть организована на базе одной компании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 компаний или независимыми участниками на основе договора.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Элементом интеграции может быть не только маркетинг, но и материально-техническое снабжение, управление качеством, продажи, подбор и обучение персонала.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сервисов (например Ялуторовский, Заводоуковский, Омутинский районы, Тобольск и Тобольский МР)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конкуренция территорий за первенство в реализации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4" name="Овал 13"/>
          <p:cNvSpPr/>
          <p:nvPr/>
        </p:nvSpPr>
        <p:spPr>
          <a:xfrm>
            <a:off x="881335" y="4671097"/>
            <a:ext cx="1817792" cy="181720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316135" y="2837672"/>
            <a:ext cx="1135084" cy="1164549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26110" y="1082850"/>
            <a:ext cx="4957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создание условий для дальнейшего устойчивого увеличения грузового трафика в условиях повышения стандартов транспортных компаний за счет формирования.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475FE6-C243-40C1-82B6-86E4331ED53A}"/>
              </a:ext>
            </a:extLst>
          </p:cNvPr>
          <p:cNvSpPr txBox="1"/>
          <p:nvPr/>
        </p:nvSpPr>
        <p:spPr>
          <a:xfrm>
            <a:off x="207393" y="6976837"/>
            <a:ext cx="3158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грузового трафика и концентрации промышленной техники в МО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="" xmlns:a16="http://schemas.microsoft.com/office/drawing/2014/main" id="{C1BD17F4-91FE-4314-86C6-FFC70A77CCDF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55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784153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Специализированные СТО для техники АПК, в т.ч. сервис и прокат малой техники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1FAD220C-02B0-404A-9860-E7BD55C29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58578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D0E6DC7C-9C34-4335-A89D-AEAD9DCA6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5" y="61200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9631AE41-97DC-4E8C-BEC4-87246370A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69245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CDCC14DA-A176-42CF-84F7-E8762D866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975" y="62178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F662E5B8-A441-4530-8A06-2ABB926B6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322792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24E00648-A730-41B8-9BD6-52CC90A02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5" y="49053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AD15B398-B166-48E6-B091-AF620716F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537938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КАТАЛОГ ПРУЖИН. Белорецкий завод рессор и пружин | Белорецкий завод рессор  и пружин">
            <a:extLst>
              <a:ext uri="{FF2B5EF4-FFF2-40B4-BE49-F238E27FC236}">
                <a16:creationId xmlns="" xmlns:a16="http://schemas.microsoft.com/office/drawing/2014/main" id="{E90857D5-B3CA-47C2-BB7C-D57E43E27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55550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255288" y="3738731"/>
            <a:ext cx="534572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специализированных станций обслуживания сельскохозяйственной техники и спецтехники (обеспечение постгарантийного сервиса, оперативный ремонт по месту базирования техники, поставка комплектующих).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Отличительная особенность: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возможность сервиса и проката малой сельскохозяйственной техники для нужд ЛПХ и небольших КФХ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оказание сезонных услуг (формат МТС).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Сеть может быть организована на базе одной компании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 компаний или независимыми участниками на основе договора.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Элементом интеграции должно стать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материально-техническое снабжение, управление качеством, подбор и обучение персонала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сервисов (например г. Ишим, Ишимский, Абатский, Казанский МР)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конкуренция территорий за первенство в реализации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Критерии выбора территорий: концентрация техники АПК, спецтехники, межрайонная логистика.</a:t>
            </a:r>
          </a:p>
        </p:txBody>
      </p:sp>
      <p:sp>
        <p:nvSpPr>
          <p:cNvPr id="17" name="Овал 16"/>
          <p:cNvSpPr/>
          <p:nvPr/>
        </p:nvSpPr>
        <p:spPr>
          <a:xfrm>
            <a:off x="3057552" y="5735025"/>
            <a:ext cx="1817792" cy="181720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920451" y="4771253"/>
            <a:ext cx="2394540" cy="1567543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26110" y="1082850"/>
            <a:ext cx="4957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снижение времени простоя техники в период сезонных работ, обеспечение доступа к технике малых хозяйств (ЛПХ и КФХ), снижение эксплуатационных расходов хозяйств.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D74230A-1C93-4B4F-AAE9-A11D89E968B7}"/>
              </a:ext>
            </a:extLst>
          </p:cNvPr>
          <p:cNvSpPr txBox="1"/>
          <p:nvPr/>
        </p:nvSpPr>
        <p:spPr>
          <a:xfrm>
            <a:off x="207393" y="6976837"/>
            <a:ext cx="3158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концентрации техники АПК и предложенных реестров бизнес-идей</a:t>
            </a:r>
          </a:p>
        </p:txBody>
      </p:sp>
      <p:sp>
        <p:nvSpPr>
          <p:cNvPr id="21" name="Номер слайда 5">
            <a:extLst>
              <a:ext uri="{FF2B5EF4-FFF2-40B4-BE49-F238E27FC236}">
                <a16:creationId xmlns="" xmlns:a16="http://schemas.microsoft.com/office/drawing/2014/main" id="{83185A9F-B43A-4B02-A001-D10892BFCBE7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56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38250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Фермерские рынки с единым коммерческим центром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145933D8-59BB-494B-9B68-90093C67F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650" y="6198075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106D4854-1F50-4D27-AC1D-45BC74708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5" y="4483575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B68F91C7-D941-437C-8BFE-BF5939A14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302625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DA681A6F-4082-48CD-AA19-BCF9B562B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495030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38395" y="3738731"/>
            <a:ext cx="527266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специализированных фермерских рынков вдоль федеральных трасс – основного межрегионального трафика.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Специализация рынков: обеспечение сбыта для местных производителей (приоритет – КФХ и ЛПХ) мясной продукции, молочной продукции, продукции пчеловодства, народных промыслов, дикоросов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стандартизованными параметрами качества, брендирования, мерчандайзинга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Целесообразно предоставление дополнительных услуг: транспортировка, хранение, услуги товароведа, лаборатории.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технологической и коммерческой деятельностью централизовано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единые ТУ; единые параметры качества продаваемой продукции; единая линейка брендов. Консолидация объемов и стандартизация обеспечат конкурентное положение и узнаваемость.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6110" y="1082850"/>
            <a:ext cx="49577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обеспечение устойчивыми каналами реализации фермерских хозяйств и ЛПХ, ремесленников, малых предприятий пищевой промышленности региона при одновременном повышении туристической привлекательности.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5BD3C44-C8DE-4ADB-92F9-45C66ACB2D6A}"/>
              </a:ext>
            </a:extLst>
          </p:cNvPr>
          <p:cNvSpPr txBox="1"/>
          <p:nvPr/>
        </p:nvSpPr>
        <p:spPr>
          <a:xfrm>
            <a:off x="207393" y="6976837"/>
            <a:ext cx="3158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трафика туристического потока (в т.ч. внутреннего), трафика автотранспорта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98783BD2-ED00-410C-ADD8-683E67DA1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79" y="495030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Номер слайда 5">
            <a:extLst>
              <a:ext uri="{FF2B5EF4-FFF2-40B4-BE49-F238E27FC236}">
                <a16:creationId xmlns="" xmlns:a16="http://schemas.microsoft.com/office/drawing/2014/main" id="{1C6E15EC-CB18-48A1-ADBF-F3114B937B4C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57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57823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Переработка мяса с единым коммерческим центром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3CF6B4C0-8D88-441A-ACEC-248E0DB44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617505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BD00532B-218F-424E-ADE0-558817FC0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70232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520E247E-90D6-4416-BD17-CB10FFCD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750" y="710282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65213844-7A13-42DA-B689-A9296A094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447007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6F7B9417-26F1-4BD3-8AF8-B56854947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0" y="300322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835235DE-8F58-431A-B797-69F94D15D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700" y="229837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7FDCDE84-CC8D-4B84-859B-C744540E6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675" y="416085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ADE8A7C4-3E94-48E0-8C44-A0ECC53F8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925" y="495142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Куриная ножка контур с укусом | Бесплатно значок">
            <a:extLst>
              <a:ext uri="{FF2B5EF4-FFF2-40B4-BE49-F238E27FC236}">
                <a16:creationId xmlns="" xmlns:a16="http://schemas.microsoft.com/office/drawing/2014/main" id="{6BC35480-AAF5-41B6-B271-7FEA222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550387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340496" y="4102395"/>
            <a:ext cx="52203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центров забоя скота и первичной переработки мяса (охлажденная продукция) для нужд КФХ и ЛПХ. Центры целесообразно создавать на принципах кооператива.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технологической и коммерческой деятельностью централизовано по региону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единые ТУ; единые параметры качества принимаемого скота (КРС, МРС, свиньи) и готовой продукции; единый бренд, планирование логистики и продаж (в том числе, через сеть фермерских рынков). Консолидация объемов и стандартизация дадут конкурентоспособность и выход на ритейл.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специализированных пунктов приема, заготовки и фасовки (например, Казанский, Сладковский и Абатский МР).</a:t>
            </a:r>
          </a:p>
        </p:txBody>
      </p:sp>
      <p:sp>
        <p:nvSpPr>
          <p:cNvPr id="18" name="Овал 17"/>
          <p:cNvSpPr/>
          <p:nvPr/>
        </p:nvSpPr>
        <p:spPr>
          <a:xfrm>
            <a:off x="3057552" y="5735025"/>
            <a:ext cx="1817792" cy="181720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455908" y="2769989"/>
            <a:ext cx="1817792" cy="181720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160792" y="4141586"/>
            <a:ext cx="1316087" cy="1343025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26110" y="1082850"/>
            <a:ext cx="4957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создание устойчивых условий для развития мясного животноводства в малых формах хозяйствования (ЛПХ и КФХ) с вовлечением в оборот пастбищ и сенокосов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39F16D8-1D9E-4EFE-B8B5-0E69DE680520}"/>
              </a:ext>
            </a:extLst>
          </p:cNvPr>
          <p:cNvSpPr txBox="1"/>
          <p:nvPr/>
        </p:nvSpPr>
        <p:spPr>
          <a:xfrm>
            <a:off x="207393" y="6976837"/>
            <a:ext cx="323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специализации территорий (сектор ЛПХ и КФХ) и предложенных бизнес-идей</a:t>
            </a:r>
          </a:p>
        </p:txBody>
      </p:sp>
      <p:sp>
        <p:nvSpPr>
          <p:cNvPr id="23" name="Номер слайда 5">
            <a:extLst>
              <a:ext uri="{FF2B5EF4-FFF2-40B4-BE49-F238E27FC236}">
                <a16:creationId xmlns="" xmlns:a16="http://schemas.microsoft.com/office/drawing/2014/main" id="{F21B732F-E561-4154-9F84-DEEA9C4E5405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58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176539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Переработка молока с единым коммерческим центром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Icon | Milk bottle">
            <a:extLst>
              <a:ext uri="{FF2B5EF4-FFF2-40B4-BE49-F238E27FC236}">
                <a16:creationId xmlns="" xmlns:a16="http://schemas.microsoft.com/office/drawing/2014/main" id="{761CE79F-7C47-49BE-BAD3-09ED8DC22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70961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Icon | Milk bottle">
            <a:extLst>
              <a:ext uri="{FF2B5EF4-FFF2-40B4-BE49-F238E27FC236}">
                <a16:creationId xmlns="" xmlns:a16="http://schemas.microsoft.com/office/drawing/2014/main" id="{D77B8908-5BBF-48AA-949A-2914AB85D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300" y="24098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Icon | Milk bottle">
            <a:extLst>
              <a:ext uri="{FF2B5EF4-FFF2-40B4-BE49-F238E27FC236}">
                <a16:creationId xmlns="" xmlns:a16="http://schemas.microsoft.com/office/drawing/2014/main" id="{5F340A02-7707-44D8-8623-D902F8746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300" y="427327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ree Icon | Milk bottle">
            <a:extLst>
              <a:ext uri="{FF2B5EF4-FFF2-40B4-BE49-F238E27FC236}">
                <a16:creationId xmlns="" xmlns:a16="http://schemas.microsoft.com/office/drawing/2014/main" id="{076E856C-A08C-43A0-A02B-C6266194D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49244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ree Icon | Milk bottle">
            <a:extLst>
              <a:ext uri="{FF2B5EF4-FFF2-40B4-BE49-F238E27FC236}">
                <a16:creationId xmlns="" xmlns:a16="http://schemas.microsoft.com/office/drawing/2014/main" id="{B5A6A20E-4D18-4997-B298-6A21A04ED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075" y="54734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40496" y="4102395"/>
            <a:ext cx="52203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сети центров приема и переработки молока для нужд КФХ и ЛПХ. Центры целесообразно создавать на принципах кооператива.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Основная продукция – брендированная фермерская молочная и кисломолочная продукция с ориентиром на средний ценовой сегмент.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технологической и коммерческой деятельностью централизовано по региону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единые ТУ; единые параметры качества принимаемого молока и готовой продукции; единый бренд, планирование логистики и продаж (в том числе,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через сеть фермерских рынков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Консолидация объемов и стандартизация дадут конкурентоспособность 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выход на ритейл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6110" y="1082850"/>
            <a:ext cx="4957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создание устойчивых условий для развития молочного животноводства в малых формах хозяйствования (ЛПХ и КФХ), в том числе, за счет развития рынка в среднем ценовом сегменте.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4F34399-EAAD-4F09-AB2C-4AE78E1D105D}"/>
              </a:ext>
            </a:extLst>
          </p:cNvPr>
          <p:cNvSpPr txBox="1"/>
          <p:nvPr/>
        </p:nvSpPr>
        <p:spPr>
          <a:xfrm>
            <a:off x="207393" y="6976837"/>
            <a:ext cx="323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специализации территорий (сектор ЛПХ и КФХ) и предложенных бизнес-идей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="" xmlns:a16="http://schemas.microsoft.com/office/drawing/2014/main" id="{45513D22-A1AC-4361-BD90-844C5C91E6E8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59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9884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Бальнеологические проекты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3E458303-DC68-4FF5-A1CA-CC3D3F67F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6181725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9C281D32-A14A-49E2-B144-00D8C037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6978641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6023966C-A5A9-4665-B420-C8BB6D2BF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198" y="6253449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31F2046A-6F68-4D51-8300-686E94711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600" y="7096125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5A53C3D8-EF83-4082-A693-6C7C3F14C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75" y="3265944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1CA3095C-548E-4BA2-B547-38FCD4899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273" y="5767674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Бальнеологические курорты, бальнеология, бальнеотерапия, бальнеологические  методы лечения :минеральные ванны">
            <a:extLst>
              <a:ext uri="{FF2B5EF4-FFF2-40B4-BE49-F238E27FC236}">
                <a16:creationId xmlns="" xmlns:a16="http://schemas.microsoft.com/office/drawing/2014/main" id="{7ECD3E63-AB36-4015-9714-2CE318019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275" y="5449038"/>
            <a:ext cx="360000" cy="36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338395" y="3738731"/>
            <a:ext cx="527266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Суть решения: создание в регионе 2-3 бальнеологических центров межрегионального уровня на базе расположенных на территориях термальных источников и грязей, а также с использованием продукции местной флоры.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Центры могут быть разделены по специализации на отдельных группах заболеваний. Важным аспект: получение статуса центров реабилитации с вхождением в программы ОМС.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расположенные территории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альтернативные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точки возможной организации санаторно-курортных объектов (например Абатский, Ишимский, Казанский и Сладковский МР)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конкуренция территорий за первенство в реализации.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26110" y="1082850"/>
            <a:ext cx="4957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развитие идеи Тюменской области, как термального курорта с продвижением на рынках УрФО, СФО и Северного Казахстана бальнеологических ресурсов региона – получение синергетического маркетингового эффекта.</a:t>
            </a:r>
          </a:p>
        </p:txBody>
      </p:sp>
      <p:sp>
        <p:nvSpPr>
          <p:cNvPr id="17" name="Овал 16"/>
          <p:cNvSpPr/>
          <p:nvPr/>
        </p:nvSpPr>
        <p:spPr>
          <a:xfrm>
            <a:off x="3068302" y="5817678"/>
            <a:ext cx="1817792" cy="1817206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467659" y="5253003"/>
            <a:ext cx="1205591" cy="1129349"/>
          </a:xfrm>
          <a:prstGeom prst="ellipse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05E3EE2-A088-415F-A1B8-AE6A8068968F}"/>
              </a:ext>
            </a:extLst>
          </p:cNvPr>
          <p:cNvSpPr txBox="1"/>
          <p:nvPr/>
        </p:nvSpPr>
        <p:spPr>
          <a:xfrm>
            <a:off x="207393" y="6976837"/>
            <a:ext cx="2898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 С учетом наличия ресурсов и транспортной доступности </a:t>
            </a:r>
          </a:p>
        </p:txBody>
      </p:sp>
      <p:sp>
        <p:nvSpPr>
          <p:cNvPr id="20" name="Номер слайда 5">
            <a:extLst>
              <a:ext uri="{FF2B5EF4-FFF2-40B4-BE49-F238E27FC236}">
                <a16:creationId xmlns="" xmlns:a16="http://schemas.microsoft.com/office/drawing/2014/main" id="{76FDD1AC-2EDF-4D0E-A626-7FAF3551BFFF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60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310911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04804" y="215569"/>
            <a:ext cx="10079010" cy="611376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457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9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3479" y="355180"/>
            <a:ext cx="9533995" cy="317561"/>
          </a:xfrm>
          <a:prstGeom prst="rect">
            <a:avLst/>
          </a:prstGeom>
        </p:spPr>
        <p:txBody>
          <a:bodyPr vert="horz" wrap="square" lIns="0" tIns="11976" rIns="0" bIns="0" rtlCol="0" anchor="ctr">
            <a:spAutoFit/>
          </a:bodyPr>
          <a:lstStyle/>
          <a:p>
            <a:pPr marL="11976">
              <a:lnSpc>
                <a:spcPct val="100000"/>
              </a:lnSpc>
              <a:spcBef>
                <a:spcPts val="95"/>
              </a:spcBef>
            </a:pPr>
            <a:r>
              <a:rPr lang="ru-RU" sz="1985" dirty="0">
                <a:solidFill>
                  <a:schemeClr val="bg1"/>
                </a:solidFill>
                <a:latin typeface="+mn-lt"/>
                <a:ea typeface="Microsoft JhengHei UI" panose="020B0604030504040204" pitchFamily="34" charset="-120"/>
                <a:cs typeface="Montserrat ExtraBold"/>
              </a:rPr>
              <a:t>Возможные центры компетенций</a:t>
            </a:r>
          </a:p>
        </p:txBody>
      </p:sp>
      <p:pic>
        <p:nvPicPr>
          <p:cNvPr id="5" name="Picture 2" descr="Территориальные подразделения УМВД России по Тюменской области">
            <a:extLst>
              <a:ext uri="{FF2B5EF4-FFF2-40B4-BE49-F238E27FC236}">
                <a16:creationId xmlns="" xmlns:a16="http://schemas.microsoft.com/office/drawing/2014/main" id="{B5C90DF9-C60E-4496-8F45-8EA68ED7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4" y="1082850"/>
            <a:ext cx="7323288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6497D7-7B99-47A6-8092-EF3BB6D2B58C}"/>
              </a:ext>
            </a:extLst>
          </p:cNvPr>
          <p:cNvSpPr txBox="1"/>
          <p:nvPr/>
        </p:nvSpPr>
        <p:spPr>
          <a:xfrm>
            <a:off x="5524500" y="4655066"/>
            <a:ext cx="47529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Казанский МР – семеноводство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>Сладковский МР - рыбоводство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Голышмановский ГО – животноводство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Абатский МР / Ялуторовский МР – кооперация ЛПХ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г. Ишим – экотехнопарк по переработке органики АПК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г. Тобольск / Тобольский МР – ЛПК, ТЭК, туризм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Омутинский МР – охотничий туризм</a:t>
            </a:r>
          </a:p>
        </p:txBody>
      </p:sp>
      <p:pic>
        <p:nvPicPr>
          <p:cNvPr id="11270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11562897-EC6D-4D55-B7E8-971D7F72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567" y="6985647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52D7C078-65C2-41AD-98D1-2904989D1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092" y="5918847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8112F9FA-EF2F-4D48-9CC8-83F1EC803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517" y="6188495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3A8A6BC6-137F-46DB-851A-87AFEC298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448" y="6305890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E7654FF1-C1A9-4E40-9C68-805462270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709" y="3096377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E19C4C73-49F2-485E-BCD5-519D4D182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42" y="4970193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6E20DFDB-7F8C-464F-8139-DDEC619CF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642" y="5554969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426110" y="1082850"/>
            <a:ext cx="49577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Сверхзадача: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вывод Тюменской области в качестве экспертного центра на федеральный уровень по направлениям центров компетенций; решение вопроса кадрового голода по узким, высококвалифицированным специалистам.</a:t>
            </a:r>
          </a:p>
        </p:txBody>
      </p:sp>
      <p:pic>
        <p:nvPicPr>
          <p:cNvPr id="18" name="Picture 6" descr="SVG &amp;gt; поставить галочку ответ символ выберите - Свободное изображение и  значок SVG. | SVG Silh">
            <a:extLst>
              <a:ext uri="{FF2B5EF4-FFF2-40B4-BE49-F238E27FC236}">
                <a16:creationId xmlns="" xmlns:a16="http://schemas.microsoft.com/office/drawing/2014/main" id="{569BCC6F-608C-40AD-9FD5-5667D653F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354" y="7120471"/>
            <a:ext cx="360000" cy="26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Номер слайда 5">
            <a:extLst>
              <a:ext uri="{FF2B5EF4-FFF2-40B4-BE49-F238E27FC236}">
                <a16:creationId xmlns="" xmlns:a16="http://schemas.microsoft.com/office/drawing/2014/main" id="{9ED6EABA-31D0-4EF3-AE3E-32B0C85FB8FD}"/>
              </a:ext>
            </a:extLst>
          </p:cNvPr>
          <p:cNvSpPr txBox="1">
            <a:spLocks/>
          </p:cNvSpPr>
          <p:nvPr/>
        </p:nvSpPr>
        <p:spPr>
          <a:xfrm>
            <a:off x="10099989" y="7161321"/>
            <a:ext cx="411127" cy="18596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>
              <a:spcBef>
                <a:spcPts val="210"/>
              </a:spcBef>
              <a:defRPr/>
            </a:pPr>
            <a:fld id="{81D60167-4931-47E6-BA6A-407CBD079E47}" type="slidenum">
              <a:rPr lang="ru-RU" sz="1000" b="1" smtClean="0">
                <a:solidFill>
                  <a:srgbClr val="2B2F32"/>
                </a:solidFill>
                <a:latin typeface="Calibri" panose="020F0502020204030204"/>
              </a:rPr>
              <a:pPr marL="62230">
                <a:spcBef>
                  <a:spcPts val="210"/>
                </a:spcBef>
                <a:defRPr/>
              </a:pPr>
              <a:t>61</a:t>
            </a:fld>
            <a:endParaRPr lang="ru-RU" sz="1000" b="1" dirty="0">
              <a:solidFill>
                <a:srgbClr val="2B2F3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32327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13421</TotalTime>
  <Words>12133</Words>
  <Application>Microsoft Office PowerPoint</Application>
  <PresentationFormat>Произвольный</PresentationFormat>
  <Paragraphs>2086</Paragraphs>
  <Slides>61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61</vt:i4>
      </vt:variant>
    </vt:vector>
  </HeadingPairs>
  <TitlesOfParts>
    <vt:vector size="78" baseType="lpstr">
      <vt:lpstr>Microsoft JhengHei UI</vt:lpstr>
      <vt:lpstr>Arial</vt:lpstr>
      <vt:lpstr>Calibri</vt:lpstr>
      <vt:lpstr>Calibri Light</vt:lpstr>
      <vt:lpstr>Courier New</vt:lpstr>
      <vt:lpstr>DIN Pro Black</vt:lpstr>
      <vt:lpstr>DIN Pro Bold</vt:lpstr>
      <vt:lpstr>DIN Pro Medium</vt:lpstr>
      <vt:lpstr>Montserrat</vt:lpstr>
      <vt:lpstr>Montserrat ExtraBold</vt:lpstr>
      <vt:lpstr>Montserrat SemiBold</vt:lpstr>
      <vt:lpstr>Times New Roman</vt:lpstr>
      <vt:lpstr>Wingdings</vt:lpstr>
      <vt:lpstr>Office Theme</vt:lpstr>
      <vt:lpstr>2_Office Theme</vt:lpstr>
      <vt:lpstr>Тема Office</vt:lpstr>
      <vt:lpstr>1_Office Theme</vt:lpstr>
      <vt:lpstr>Презентация PowerPoint</vt:lpstr>
      <vt:lpstr>СОДЕРЖАНИЕ ИНВЕСТИЦИОННОГО ПРОФИЛЯ</vt:lpstr>
      <vt:lpstr>Презентация PowerPoint</vt:lpstr>
      <vt:lpstr>МЕТОДОЛОГИЯ РАЗРАБОТКИ ИНВЕСТИЦИОННОГО ПРОФИЛЯ</vt:lpstr>
      <vt:lpstr>НАПРАВЛЕНИЯ СБОРА ИНФОРМАЦИИ</vt:lpstr>
      <vt:lpstr>Презентация PowerPoint</vt:lpstr>
      <vt:lpstr>РЕЗУЛЬТАТЫ РАЗРАБОТКИ  ИНВЕСТИЦИОННОГО ПРОФИЛЯ</vt:lpstr>
      <vt:lpstr>57 ИНВЕСТИЦИОННЫХ ИДЕИ И ПРОЕКТА</vt:lpstr>
      <vt:lpstr>ПРОЕКТЫ, ПРЕДЛОЖЕННЫЕ БИЗНЕСОМ </vt:lpstr>
      <vt:lpstr>ИНВЕСТИЦИОННЫЕ ИДЕИ </vt:lpstr>
      <vt:lpstr>45 БИЗНЕС-ИДЕЙ РАЗРАБОТАНО КОМАНДОЙ ПРОЕКТА  </vt:lpstr>
      <vt:lpstr>45 БИЗНЕС-ИДЕЙ РАЗРАБОТАНО КОМАНДОЙ ПРОЕКТА  </vt:lpstr>
      <vt:lpstr>ОБРАЗ БУДУЩЕГО </vt:lpstr>
      <vt:lpstr>ДЕЙСТВИЯ АДМИНИСТРАЦИИ </vt:lpstr>
      <vt:lpstr>ДЕЙСТВИЯ АДМИНИСТРАЦИИ </vt:lpstr>
      <vt:lpstr>ДЕЙСТВИЯ АДМИНИСТРАЦИИ </vt:lpstr>
      <vt:lpstr>ПРИМЕРЫ ДЕЙСТВИЙ АДМИНИСТРАЦИИ, ИМЕЮЩИЕ ИНТЕГРАЦИОННЫЙ ПОТЕНЦИАЛ</vt:lpstr>
      <vt:lpstr>ПАРТНЕРЫ </vt:lpstr>
      <vt:lpstr>МЕХАНИЗМ РАБОТЫ С ИНВЕСТОРАМИ – 88 мероприятий</vt:lpstr>
      <vt:lpstr>МЕХАНИЗМ РАБОТЫ С ИНВЕСТОРАМИ</vt:lpstr>
      <vt:lpstr>МЕХАНИЗМ РАБОТЫ С ИНВЕСТОРАМИ</vt:lpstr>
      <vt:lpstr>МЕХАНИЗМ РАБОТЫ С ИНВЕСТОРАМИ</vt:lpstr>
      <vt:lpstr>Презентация PowerPoint</vt:lpstr>
      <vt:lpstr>ИСХОДНЫЕ ДАННЫЕ ДЛЯ ИНВЕСТИЦИОННОГО ПРОФИЛЯ</vt:lpstr>
      <vt:lpstr>ДИАГНОСТИКА РАБОТЫ МО С ИНВЕСТОРАМИ</vt:lpstr>
      <vt:lpstr>ДИАГНОСТИЧЕСКАЯ КАРТА ПО ФАКТОРАМ РАБОТЫ С ИНВЕСТОРАМИ</vt:lpstr>
      <vt:lpstr>ПОЗИЦИЯ НАСЕЛЕНИЯ — опрос</vt:lpstr>
      <vt:lpstr>ПОЗИЦИЯ НАСЕЛЕНИЯ — оценка территории</vt:lpstr>
      <vt:lpstr>ПОЗИЦИЯ НАСЕЛЕНИЯ — потенциал бизнеса и самозанятости</vt:lpstr>
      <vt:lpstr>ПОЗИЦИЯ ПРЕДПРИНИМАТЕЛЕЙ — опрос</vt:lpstr>
      <vt:lpstr>ПОЗИЦИЯ ПРЕДПРИНИМАТЕЛЕЙ — развитие</vt:lpstr>
      <vt:lpstr>БАЗА КЛЮЧЕВЫХ РЕСУРСОВ, СОСТОЯНИЕ ЛОГИСТИКИ  – данные открытых источников</vt:lpstr>
      <vt:lpstr>СОПРОВОЖДАЕМЫЕ ИНВЕСТИЦИОННЫЕ ПРОЕКТЫ  В РЕГИОНАЛЬНОМ РЕЕСТРЕ ИНВЕСТИЦИОННЫХ ПРОЕКТОВ </vt:lpstr>
      <vt:lpstr>КЛЮЧЕВЫЕ КОМПЕТЕНЦИИ МО И КОМПАНИИ НОСИТЕЛИ</vt:lpstr>
      <vt:lpstr>Презентация PowerPoint</vt:lpstr>
      <vt:lpstr>АНАЛИЗ ЦЕПОЧЕК ПОСТАВОК ГОТОВОЙ ПРОДУКЦИИ</vt:lpstr>
      <vt:lpstr>ГЕОГРАФИЯ ВНЕШНИХ ПОСТАВОК В МР – данные анкетирования и интервьюирования</vt:lpstr>
      <vt:lpstr>Презентация PowerPoint</vt:lpstr>
      <vt:lpstr>ОРГАНИЗАЦИОННЫЕ ПРОБЛЕМЫ, ПРЕПЯТСТВУЮЩИЕ РАЗВИТИЮ*</vt:lpstr>
      <vt:lpstr>ПРИЛОЖЕНИЯ</vt:lpstr>
      <vt:lpstr>ПЛАН РАБОТЫ В УВАТСКОМ МР</vt:lpstr>
      <vt:lpstr>СОСТАВ РАБОЧЕЙ ГРУППЫ ПО РАЗРАБОТКЕ  ИНВЕСТПРОФИЛЯ УВАТСКОГО МР</vt:lpstr>
      <vt:lpstr>ЭКСПЕРТНЫЙ СОСТАВ</vt:lpstr>
      <vt:lpstr>ПУЛ ИНВЕСТИЦИОННЫХ ПРОЕКТОВ С ПЕРЕЧНЕМ ПОТЕНЦИАЛЬНЫХ ИНВЕСТОРОВ</vt:lpstr>
      <vt:lpstr>Создание единой площадки для самозанятых в сфере бытовых услуг: салоны красоты, пошив и ремонт одежды, сервис бытовой техники, изготовление предметов культа</vt:lpstr>
      <vt:lpstr>Строительство логистического центра для перевалки грузов</vt:lpstr>
      <vt:lpstr>Создание тепличного хозяйства: выращивание томатов, огурцов, зелени</vt:lpstr>
      <vt:lpstr>Организация крупного предприятия по глубокой переработке древесины: производство плит, декинга, мебельного щита</vt:lpstr>
      <vt:lpstr>Предприятие крупного мясного животноводства – КРС, выпасная технология </vt:lpstr>
      <vt:lpstr>СЕТЕВЫЕ (МЕЖМУНИЦИПАЛЬНЫЕ) ПРОЕКТЫ</vt:lpstr>
      <vt:lpstr>Дикоросы: центры сбора и переработки</vt:lpstr>
      <vt:lpstr>Прием и переработка меда</vt:lpstr>
      <vt:lpstr>Приемка, производство (теплицы / открытый грунт) и переработка овощей</vt:lpstr>
      <vt:lpstr>Комплексный придорожный сервис (без СТО для большегрузной и спецтехники)</vt:lpstr>
      <vt:lpstr>Специализированные СТО для большегрузной и спецтехники</vt:lpstr>
      <vt:lpstr>Специализированные СТО для техники АПК, в т.ч. сервис и прокат малой техники</vt:lpstr>
      <vt:lpstr>Фермерские рынки с единым коммерческим центром</vt:lpstr>
      <vt:lpstr>Переработка мяса с единым коммерческим центром</vt:lpstr>
      <vt:lpstr>Переработка молока с единым коммерческим центром</vt:lpstr>
      <vt:lpstr>Бальнеологические проекты</vt:lpstr>
      <vt:lpstr>Возможные центры компетенций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Березники</dc:title>
  <dc:creator>Валерончик</dc:creator>
  <cp:lastModifiedBy>Давшевская Елена Викторовна</cp:lastModifiedBy>
  <cp:revision>594</cp:revision>
  <cp:lastPrinted>2021-12-08T03:47:56Z</cp:lastPrinted>
  <dcterms:created xsi:type="dcterms:W3CDTF">2021-02-25T09:40:18Z</dcterms:created>
  <dcterms:modified xsi:type="dcterms:W3CDTF">2023-07-03T06:41:25Z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2021-02-21T00:00:00Z</vt:filetime>
  </property>
  <property fmtid="{D5CDD505-2E9C-101B-9397-08002B2CF9AE}" pid="3" name="Creator">
    <vt:lpwstr>Adobe Illustrator 25.0 (Windows)</vt:lpwstr>
  </property>
  <property fmtid="{D5CDD505-2E9C-101B-9397-08002B2CF9AE}" pid="4" name="LastSaved">
    <vt:filetime>2021-02-25T00:00:00Z</vt:filetime>
  </property>
</Properties>
</file>